
<file path=[Content_Types].xml><?xml version="1.0" encoding="utf-8"?>
<Types xmlns="http://schemas.openxmlformats.org/package/2006/content-types">
  <Default Extension="png" ContentType="image/png"/>
  <Default Extension="bin"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xlsx" ContentType="application/vnd.openxmlformats-officedocument.spreadsheetml.sheet"/>
  <Default Extension="jpg&amp;ehk=bJ9ebMmWwaTMNyIHXnpIqw&amp;pid=OfficeInsert" ContentType="image/jpeg"/>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146.jpg" ContentType="image/pn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 id="2147483707" r:id="rId3"/>
    <p:sldMasterId id="2147483729" r:id="rId4"/>
  </p:sldMasterIdLst>
  <p:notesMasterIdLst>
    <p:notesMasterId r:id="rId57"/>
  </p:notesMasterIdLst>
  <p:sldIdLst>
    <p:sldId id="257" r:id="rId5"/>
    <p:sldId id="397" r:id="rId6"/>
    <p:sldId id="398" r:id="rId7"/>
    <p:sldId id="399" r:id="rId8"/>
    <p:sldId id="372" r:id="rId9"/>
    <p:sldId id="373" r:id="rId10"/>
    <p:sldId id="374" r:id="rId11"/>
    <p:sldId id="375" r:id="rId12"/>
    <p:sldId id="376" r:id="rId13"/>
    <p:sldId id="378" r:id="rId14"/>
    <p:sldId id="379" r:id="rId15"/>
    <p:sldId id="380" r:id="rId16"/>
    <p:sldId id="351" r:id="rId17"/>
    <p:sldId id="317" r:id="rId18"/>
    <p:sldId id="387" r:id="rId19"/>
    <p:sldId id="386" r:id="rId20"/>
    <p:sldId id="354" r:id="rId21"/>
    <p:sldId id="355" r:id="rId22"/>
    <p:sldId id="400" r:id="rId23"/>
    <p:sldId id="401" r:id="rId24"/>
    <p:sldId id="356" r:id="rId25"/>
    <p:sldId id="357" r:id="rId26"/>
    <p:sldId id="358" r:id="rId27"/>
    <p:sldId id="331" r:id="rId28"/>
    <p:sldId id="402" r:id="rId29"/>
    <p:sldId id="403" r:id="rId30"/>
    <p:sldId id="363" r:id="rId31"/>
    <p:sldId id="362" r:id="rId32"/>
    <p:sldId id="359" r:id="rId33"/>
    <p:sldId id="360" r:id="rId34"/>
    <p:sldId id="361" r:id="rId35"/>
    <p:sldId id="404" r:id="rId36"/>
    <p:sldId id="405" r:id="rId37"/>
    <p:sldId id="406" r:id="rId38"/>
    <p:sldId id="407" r:id="rId39"/>
    <p:sldId id="408" r:id="rId40"/>
    <p:sldId id="409" r:id="rId41"/>
    <p:sldId id="410" r:id="rId42"/>
    <p:sldId id="411" r:id="rId43"/>
    <p:sldId id="412" r:id="rId44"/>
    <p:sldId id="377" r:id="rId45"/>
    <p:sldId id="388" r:id="rId46"/>
    <p:sldId id="389" r:id="rId47"/>
    <p:sldId id="390" r:id="rId48"/>
    <p:sldId id="393" r:id="rId49"/>
    <p:sldId id="381" r:id="rId50"/>
    <p:sldId id="382" r:id="rId51"/>
    <p:sldId id="396" r:id="rId52"/>
    <p:sldId id="353" r:id="rId53"/>
    <p:sldId id="395" r:id="rId54"/>
    <p:sldId id="384" r:id="rId55"/>
    <p:sldId id="385"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57B2044-C079-4ECF-B24E-6AD176702A80}">
          <p14:sldIdLst>
            <p14:sldId id="257"/>
            <p14:sldId id="397"/>
            <p14:sldId id="398"/>
            <p14:sldId id="399"/>
          </p14:sldIdLst>
        </p14:section>
        <p14:section name="Introduction to Microsoft Azure IoT Suite (60 minutes)" id="{ED780366-E7DB-4048-BC3B-DED8B8808338}">
          <p14:sldIdLst>
            <p14:sldId id="372"/>
            <p14:sldId id="373"/>
            <p14:sldId id="374"/>
            <p14:sldId id="375"/>
            <p14:sldId id="376"/>
            <p14:sldId id="378"/>
            <p14:sldId id="379"/>
            <p14:sldId id="380"/>
            <p14:sldId id="351"/>
            <p14:sldId id="317"/>
            <p14:sldId id="387"/>
            <p14:sldId id="386"/>
            <p14:sldId id="354"/>
            <p14:sldId id="355"/>
            <p14:sldId id="400"/>
            <p14:sldId id="401"/>
            <p14:sldId id="356"/>
            <p14:sldId id="357"/>
            <p14:sldId id="358"/>
            <p14:sldId id="331"/>
            <p14:sldId id="402"/>
            <p14:sldId id="403"/>
            <p14:sldId id="363"/>
            <p14:sldId id="362"/>
            <p14:sldId id="359"/>
            <p14:sldId id="360"/>
            <p14:sldId id="361"/>
            <p14:sldId id="404"/>
            <p14:sldId id="405"/>
            <p14:sldId id="406"/>
            <p14:sldId id="407"/>
            <p14:sldId id="408"/>
            <p14:sldId id="409"/>
            <p14:sldId id="410"/>
            <p14:sldId id="411"/>
            <p14:sldId id="412"/>
            <p14:sldId id="377"/>
            <p14:sldId id="388"/>
            <p14:sldId id="389"/>
            <p14:sldId id="390"/>
            <p14:sldId id="393"/>
            <p14:sldId id="381"/>
            <p14:sldId id="382"/>
            <p14:sldId id="396"/>
            <p14:sldId id="353"/>
            <p14:sldId id="395"/>
            <p14:sldId id="384"/>
            <p14:sldId id="3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985" autoAdjust="0"/>
    <p:restoredTop sz="94341" autoAdjust="0"/>
  </p:normalViewPr>
  <p:slideViewPr>
    <p:cSldViewPr snapToGrid="0">
      <p:cViewPr varScale="1">
        <p:scale>
          <a:sx n="85" d="100"/>
          <a:sy n="85" d="100"/>
        </p:scale>
        <p:origin x="48" y="204"/>
      </p:cViewPr>
      <p:guideLst/>
    </p:cSldViewPr>
  </p:slideViewPr>
  <p:notesTextViewPr>
    <p:cViewPr>
      <p:scale>
        <a:sx n="3" d="2"/>
        <a:sy n="3" d="2"/>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1"/>
            </a:solidFill>
          </c:spPr>
          <c:dPt>
            <c:idx val="0"/>
            <c:bubble3D val="0"/>
            <c:spPr>
              <a:solidFill>
                <a:schemeClr val="bg1"/>
              </a:solidFill>
              <a:ln w="19050">
                <a:noFill/>
              </a:ln>
              <a:effectLst/>
            </c:spPr>
            <c:extLst>
              <c:ext xmlns:c16="http://schemas.microsoft.com/office/drawing/2014/chart" uri="{C3380CC4-5D6E-409C-BE32-E72D297353CC}">
                <c16:uniqueId val="{00000001-58C8-42A6-A8EA-0898F0B82872}"/>
              </c:ext>
            </c:extLst>
          </c:dPt>
          <c:dPt>
            <c:idx val="1"/>
            <c:bubble3D val="0"/>
            <c:spPr>
              <a:noFill/>
              <a:ln w="19050">
                <a:noFill/>
              </a:ln>
              <a:effectLst/>
            </c:spPr>
            <c:extLst>
              <c:ext xmlns:c16="http://schemas.microsoft.com/office/drawing/2014/chart" uri="{C3380CC4-5D6E-409C-BE32-E72D297353CC}">
                <c16:uniqueId val="{00000003-58C8-42A6-A8EA-0898F0B82872}"/>
              </c:ext>
            </c:extLst>
          </c:dPt>
          <c:cat>
            <c:strRef>
              <c:f>Sheet1!$A$2:$A$3</c:f>
              <c:strCache>
                <c:ptCount val="2"/>
                <c:pt idx="0">
                  <c:v>1st Qtr</c:v>
                </c:pt>
                <c:pt idx="1">
                  <c:v>2nd Qtr</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58C8-42A6-A8EA-0898F0B82872}"/>
            </c:ext>
          </c:extLst>
        </c:ser>
        <c:dLbls>
          <c:showLegendKey val="0"/>
          <c:showVal val="0"/>
          <c:showCatName val="0"/>
          <c:showSerName val="0"/>
          <c:showPercent val="0"/>
          <c:showBubbleSize val="0"/>
          <c:showLeaderLines val="1"/>
        </c:dLbls>
        <c:firstSliceAng val="234"/>
        <c:holeSize val="8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B593DD-D8C6-430D-BBD5-FF71DCE31729}"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42C779F0-516C-461C-AAE8-8790E63C4C31}">
      <dgm:prSet phldrT="[Text]"/>
      <dgm:spPr/>
      <dgm:t>
        <a:bodyPr/>
        <a:lstStyle/>
        <a:p>
          <a:r>
            <a:rPr lang="en-US" dirty="0"/>
            <a:t>1. Create IoT Hub</a:t>
          </a:r>
        </a:p>
      </dgm:t>
    </dgm:pt>
    <dgm:pt modelId="{767A56CC-5F9C-4C8A-B6A6-4263B06BEBB4}" type="parTrans" cxnId="{E23E9720-4F48-47A3-AADF-7F57255C9779}">
      <dgm:prSet/>
      <dgm:spPr/>
      <dgm:t>
        <a:bodyPr/>
        <a:lstStyle/>
        <a:p>
          <a:endParaRPr lang="en-US"/>
        </a:p>
      </dgm:t>
    </dgm:pt>
    <dgm:pt modelId="{D426098A-5E74-43CD-B495-D13C7620C5A7}" type="sibTrans" cxnId="{E23E9720-4F48-47A3-AADF-7F57255C9779}">
      <dgm:prSet/>
      <dgm:spPr/>
      <dgm:t>
        <a:bodyPr/>
        <a:lstStyle/>
        <a:p>
          <a:endParaRPr lang="en-US"/>
        </a:p>
      </dgm:t>
    </dgm:pt>
    <dgm:pt modelId="{351246ED-A4EC-41A4-AF13-995F79B40C68}">
      <dgm:prSet phldrT="[Text]"/>
      <dgm:spPr/>
      <dgm:t>
        <a:bodyPr/>
        <a:lstStyle/>
        <a:p>
          <a:r>
            <a:rPr lang="en-US" dirty="0"/>
            <a:t>2. Register Device</a:t>
          </a:r>
        </a:p>
      </dgm:t>
    </dgm:pt>
    <dgm:pt modelId="{25C9E59A-521E-4A48-8347-B838198A83B3}" type="parTrans" cxnId="{3584D553-8084-4BB6-97CB-800236C9C229}">
      <dgm:prSet/>
      <dgm:spPr/>
      <dgm:t>
        <a:bodyPr/>
        <a:lstStyle/>
        <a:p>
          <a:endParaRPr lang="en-US"/>
        </a:p>
      </dgm:t>
    </dgm:pt>
    <dgm:pt modelId="{129AAD22-0B6D-4393-81B4-B19763ABC7B3}" type="sibTrans" cxnId="{3584D553-8084-4BB6-97CB-800236C9C229}">
      <dgm:prSet/>
      <dgm:spPr/>
      <dgm:t>
        <a:bodyPr/>
        <a:lstStyle/>
        <a:p>
          <a:endParaRPr lang="en-US"/>
        </a:p>
      </dgm:t>
    </dgm:pt>
    <dgm:pt modelId="{F490E3DD-6E75-4CBF-8BC7-EB3AC873464F}">
      <dgm:prSet phldrT="[Text]"/>
      <dgm:spPr/>
      <dgm:t>
        <a:bodyPr/>
        <a:lstStyle/>
        <a:p>
          <a:r>
            <a:rPr lang="en-US" dirty="0"/>
            <a:t>3. Send data from device</a:t>
          </a:r>
        </a:p>
      </dgm:t>
    </dgm:pt>
    <dgm:pt modelId="{49E4EC9A-08DE-494E-A292-8BD935E47C8F}" type="parTrans" cxnId="{9CEF85EE-C6A6-493A-8A84-B14A328E2511}">
      <dgm:prSet/>
      <dgm:spPr/>
      <dgm:t>
        <a:bodyPr/>
        <a:lstStyle/>
        <a:p>
          <a:endParaRPr lang="en-US"/>
        </a:p>
      </dgm:t>
    </dgm:pt>
    <dgm:pt modelId="{7929BBBF-13DF-4E56-9AE8-B2A3EC1D448D}" type="sibTrans" cxnId="{9CEF85EE-C6A6-493A-8A84-B14A328E2511}">
      <dgm:prSet/>
      <dgm:spPr/>
      <dgm:t>
        <a:bodyPr/>
        <a:lstStyle/>
        <a:p>
          <a:endParaRPr lang="en-US"/>
        </a:p>
      </dgm:t>
    </dgm:pt>
    <dgm:pt modelId="{F5D7E82A-C014-4967-9E1F-FBE501C37818}">
      <dgm:prSet phldrT="[Text]"/>
      <dgm:spPr/>
      <dgm:t>
        <a:bodyPr/>
        <a:lstStyle/>
        <a:p>
          <a:r>
            <a:rPr lang="en-US" dirty="0"/>
            <a:t>Host Name / Connection String</a:t>
          </a:r>
        </a:p>
      </dgm:t>
    </dgm:pt>
    <dgm:pt modelId="{8D551790-AD73-43D1-96B9-25CB46B9690E}" type="parTrans" cxnId="{397B98DB-0179-44EC-AFE3-B3AE2C28E63E}">
      <dgm:prSet/>
      <dgm:spPr/>
      <dgm:t>
        <a:bodyPr/>
        <a:lstStyle/>
        <a:p>
          <a:endParaRPr lang="en-US"/>
        </a:p>
      </dgm:t>
    </dgm:pt>
    <dgm:pt modelId="{D685CD87-3C87-410F-9477-91A2394E372D}" type="sibTrans" cxnId="{397B98DB-0179-44EC-AFE3-B3AE2C28E63E}">
      <dgm:prSet/>
      <dgm:spPr/>
      <dgm:t>
        <a:bodyPr/>
        <a:lstStyle/>
        <a:p>
          <a:endParaRPr lang="en-US"/>
        </a:p>
      </dgm:t>
    </dgm:pt>
    <dgm:pt modelId="{46D903E6-31B5-461E-9D54-0CD90B99CB84}">
      <dgm:prSet phldrT="[Text]"/>
      <dgm:spPr/>
      <dgm:t>
        <a:bodyPr/>
        <a:lstStyle/>
        <a:p>
          <a:r>
            <a:rPr lang="en-US" dirty="0"/>
            <a:t>Device ID / Key</a:t>
          </a:r>
        </a:p>
      </dgm:t>
    </dgm:pt>
    <dgm:pt modelId="{F4D4D8C7-CBFC-4750-B38A-06D2E8384B8A}" type="parTrans" cxnId="{B65A18AD-A39D-4F42-83F1-1E0AF5E2D299}">
      <dgm:prSet/>
      <dgm:spPr/>
      <dgm:t>
        <a:bodyPr/>
        <a:lstStyle/>
        <a:p>
          <a:endParaRPr lang="en-US"/>
        </a:p>
      </dgm:t>
    </dgm:pt>
    <dgm:pt modelId="{16487BED-5059-47EF-8002-CCD65034855C}" type="sibTrans" cxnId="{B65A18AD-A39D-4F42-83F1-1E0AF5E2D299}">
      <dgm:prSet/>
      <dgm:spPr/>
      <dgm:t>
        <a:bodyPr/>
        <a:lstStyle/>
        <a:p>
          <a:endParaRPr lang="en-US"/>
        </a:p>
      </dgm:t>
    </dgm:pt>
    <dgm:pt modelId="{CF48C1FC-8853-41EA-ADAF-90A1D3415771}" type="pres">
      <dgm:prSet presAssocID="{92B593DD-D8C6-430D-BBD5-FF71DCE31729}" presName="outerComposite" presStyleCnt="0">
        <dgm:presLayoutVars>
          <dgm:chMax val="5"/>
          <dgm:dir/>
          <dgm:resizeHandles val="exact"/>
        </dgm:presLayoutVars>
      </dgm:prSet>
      <dgm:spPr/>
    </dgm:pt>
    <dgm:pt modelId="{D7EF14E3-ADC4-4F84-A898-5B3C72245738}" type="pres">
      <dgm:prSet presAssocID="{92B593DD-D8C6-430D-BBD5-FF71DCE31729}" presName="dummyMaxCanvas" presStyleCnt="0">
        <dgm:presLayoutVars/>
      </dgm:prSet>
      <dgm:spPr/>
    </dgm:pt>
    <dgm:pt modelId="{EA74F430-4D50-433C-AA89-AD021D415344}" type="pres">
      <dgm:prSet presAssocID="{92B593DD-D8C6-430D-BBD5-FF71DCE31729}" presName="ThreeNodes_1" presStyleLbl="node1" presStyleIdx="0" presStyleCnt="3">
        <dgm:presLayoutVars>
          <dgm:bulletEnabled val="1"/>
        </dgm:presLayoutVars>
      </dgm:prSet>
      <dgm:spPr/>
    </dgm:pt>
    <dgm:pt modelId="{93EFF89C-6D22-4627-A972-B47C3FCFCB8B}" type="pres">
      <dgm:prSet presAssocID="{92B593DD-D8C6-430D-BBD5-FF71DCE31729}" presName="ThreeNodes_2" presStyleLbl="node1" presStyleIdx="1" presStyleCnt="3">
        <dgm:presLayoutVars>
          <dgm:bulletEnabled val="1"/>
        </dgm:presLayoutVars>
      </dgm:prSet>
      <dgm:spPr/>
    </dgm:pt>
    <dgm:pt modelId="{5E81FE83-9859-4516-84E2-7F1165BE6B7F}" type="pres">
      <dgm:prSet presAssocID="{92B593DD-D8C6-430D-BBD5-FF71DCE31729}" presName="ThreeNodes_3" presStyleLbl="node1" presStyleIdx="2" presStyleCnt="3">
        <dgm:presLayoutVars>
          <dgm:bulletEnabled val="1"/>
        </dgm:presLayoutVars>
      </dgm:prSet>
      <dgm:spPr/>
    </dgm:pt>
    <dgm:pt modelId="{12E16FF6-3803-47FF-8D91-36A023291D01}" type="pres">
      <dgm:prSet presAssocID="{92B593DD-D8C6-430D-BBD5-FF71DCE31729}" presName="ThreeConn_1-2" presStyleLbl="fgAccFollowNode1" presStyleIdx="0" presStyleCnt="2">
        <dgm:presLayoutVars>
          <dgm:bulletEnabled val="1"/>
        </dgm:presLayoutVars>
      </dgm:prSet>
      <dgm:spPr/>
    </dgm:pt>
    <dgm:pt modelId="{AC80EE27-FDFB-4ABA-B3A3-669674613056}" type="pres">
      <dgm:prSet presAssocID="{92B593DD-D8C6-430D-BBD5-FF71DCE31729}" presName="ThreeConn_2-3" presStyleLbl="fgAccFollowNode1" presStyleIdx="1" presStyleCnt="2">
        <dgm:presLayoutVars>
          <dgm:bulletEnabled val="1"/>
        </dgm:presLayoutVars>
      </dgm:prSet>
      <dgm:spPr/>
    </dgm:pt>
    <dgm:pt modelId="{6EEE31DC-A5AB-4975-A9B9-2A09B8FD6BD4}" type="pres">
      <dgm:prSet presAssocID="{92B593DD-D8C6-430D-BBD5-FF71DCE31729}" presName="ThreeNodes_1_text" presStyleLbl="node1" presStyleIdx="2" presStyleCnt="3">
        <dgm:presLayoutVars>
          <dgm:bulletEnabled val="1"/>
        </dgm:presLayoutVars>
      </dgm:prSet>
      <dgm:spPr/>
    </dgm:pt>
    <dgm:pt modelId="{6F94366E-3AA7-4BF1-8A9F-C4DD7F0E54C2}" type="pres">
      <dgm:prSet presAssocID="{92B593DD-D8C6-430D-BBD5-FF71DCE31729}" presName="ThreeNodes_2_text" presStyleLbl="node1" presStyleIdx="2" presStyleCnt="3">
        <dgm:presLayoutVars>
          <dgm:bulletEnabled val="1"/>
        </dgm:presLayoutVars>
      </dgm:prSet>
      <dgm:spPr/>
    </dgm:pt>
    <dgm:pt modelId="{65D11553-D2D9-406F-A594-847AB2B90DFC}" type="pres">
      <dgm:prSet presAssocID="{92B593DD-D8C6-430D-BBD5-FF71DCE31729}" presName="ThreeNodes_3_text" presStyleLbl="node1" presStyleIdx="2" presStyleCnt="3">
        <dgm:presLayoutVars>
          <dgm:bulletEnabled val="1"/>
        </dgm:presLayoutVars>
      </dgm:prSet>
      <dgm:spPr/>
    </dgm:pt>
  </dgm:ptLst>
  <dgm:cxnLst>
    <dgm:cxn modelId="{E23E9720-4F48-47A3-AADF-7F57255C9779}" srcId="{92B593DD-D8C6-430D-BBD5-FF71DCE31729}" destId="{42C779F0-516C-461C-AAE8-8790E63C4C31}" srcOrd="0" destOrd="0" parTransId="{767A56CC-5F9C-4C8A-B6A6-4263B06BEBB4}" sibTransId="{D426098A-5E74-43CD-B495-D13C7620C5A7}"/>
    <dgm:cxn modelId="{D569F130-70BE-4B08-99B1-B5F2972D89BB}" type="presOf" srcId="{F5D7E82A-C014-4967-9E1F-FBE501C37818}" destId="{EA74F430-4D50-433C-AA89-AD021D415344}" srcOrd="0" destOrd="1" presId="urn:microsoft.com/office/officeart/2005/8/layout/vProcess5"/>
    <dgm:cxn modelId="{6747CD38-79F3-4CBE-B0DA-189B3FBAEB9E}" type="presOf" srcId="{351246ED-A4EC-41A4-AF13-995F79B40C68}" destId="{6F94366E-3AA7-4BF1-8A9F-C4DD7F0E54C2}" srcOrd="1" destOrd="0" presId="urn:microsoft.com/office/officeart/2005/8/layout/vProcess5"/>
    <dgm:cxn modelId="{C0F41A66-CFD4-4B65-833F-9F6FD35D9BDD}" type="presOf" srcId="{92B593DD-D8C6-430D-BBD5-FF71DCE31729}" destId="{CF48C1FC-8853-41EA-ADAF-90A1D3415771}" srcOrd="0" destOrd="0" presId="urn:microsoft.com/office/officeart/2005/8/layout/vProcess5"/>
    <dgm:cxn modelId="{664B2966-57C0-45A3-8069-38AAD9817FB1}" type="presOf" srcId="{F490E3DD-6E75-4CBF-8BC7-EB3AC873464F}" destId="{65D11553-D2D9-406F-A594-847AB2B90DFC}" srcOrd="1" destOrd="0" presId="urn:microsoft.com/office/officeart/2005/8/layout/vProcess5"/>
    <dgm:cxn modelId="{C60A9568-3E36-4D3A-8FC6-6A7301E3FF89}" type="presOf" srcId="{129AAD22-0B6D-4393-81B4-B19763ABC7B3}" destId="{AC80EE27-FDFB-4ABA-B3A3-669674613056}" srcOrd="0" destOrd="0" presId="urn:microsoft.com/office/officeart/2005/8/layout/vProcess5"/>
    <dgm:cxn modelId="{3584D553-8084-4BB6-97CB-800236C9C229}" srcId="{92B593DD-D8C6-430D-BBD5-FF71DCE31729}" destId="{351246ED-A4EC-41A4-AF13-995F79B40C68}" srcOrd="1" destOrd="0" parTransId="{25C9E59A-521E-4A48-8347-B838198A83B3}" sibTransId="{129AAD22-0B6D-4393-81B4-B19763ABC7B3}"/>
    <dgm:cxn modelId="{4DAB9482-5822-44A6-989C-9BFEC689FA27}" type="presOf" srcId="{46D903E6-31B5-461E-9D54-0CD90B99CB84}" destId="{6F94366E-3AA7-4BF1-8A9F-C4DD7F0E54C2}" srcOrd="1" destOrd="1" presId="urn:microsoft.com/office/officeart/2005/8/layout/vProcess5"/>
    <dgm:cxn modelId="{8EB9728F-738A-48C6-BA48-EB1CEAE17F15}" type="presOf" srcId="{42C779F0-516C-461C-AAE8-8790E63C4C31}" destId="{EA74F430-4D50-433C-AA89-AD021D415344}" srcOrd="0" destOrd="0" presId="urn:microsoft.com/office/officeart/2005/8/layout/vProcess5"/>
    <dgm:cxn modelId="{B65A18AD-A39D-4F42-83F1-1E0AF5E2D299}" srcId="{351246ED-A4EC-41A4-AF13-995F79B40C68}" destId="{46D903E6-31B5-461E-9D54-0CD90B99CB84}" srcOrd="0" destOrd="0" parTransId="{F4D4D8C7-CBFC-4750-B38A-06D2E8384B8A}" sibTransId="{16487BED-5059-47EF-8002-CCD65034855C}"/>
    <dgm:cxn modelId="{9EA511AF-D833-4FDB-9471-218CAFBE9BA2}" type="presOf" srcId="{D426098A-5E74-43CD-B495-D13C7620C5A7}" destId="{12E16FF6-3803-47FF-8D91-36A023291D01}" srcOrd="0" destOrd="0" presId="urn:microsoft.com/office/officeart/2005/8/layout/vProcess5"/>
    <dgm:cxn modelId="{CFFA78CB-9782-4916-BF59-AAF203FE67E7}" type="presOf" srcId="{F490E3DD-6E75-4CBF-8BC7-EB3AC873464F}" destId="{5E81FE83-9859-4516-84E2-7F1165BE6B7F}" srcOrd="0" destOrd="0" presId="urn:microsoft.com/office/officeart/2005/8/layout/vProcess5"/>
    <dgm:cxn modelId="{845856D0-90EC-4FD9-9393-8556216B3418}" type="presOf" srcId="{F5D7E82A-C014-4967-9E1F-FBE501C37818}" destId="{6EEE31DC-A5AB-4975-A9B9-2A09B8FD6BD4}" srcOrd="1" destOrd="1" presId="urn:microsoft.com/office/officeart/2005/8/layout/vProcess5"/>
    <dgm:cxn modelId="{76E33BD4-F3C4-4136-AB68-C64217348F1F}" type="presOf" srcId="{46D903E6-31B5-461E-9D54-0CD90B99CB84}" destId="{93EFF89C-6D22-4627-A972-B47C3FCFCB8B}" srcOrd="0" destOrd="1" presId="urn:microsoft.com/office/officeart/2005/8/layout/vProcess5"/>
    <dgm:cxn modelId="{397B98DB-0179-44EC-AFE3-B3AE2C28E63E}" srcId="{42C779F0-516C-461C-AAE8-8790E63C4C31}" destId="{F5D7E82A-C014-4967-9E1F-FBE501C37818}" srcOrd="0" destOrd="0" parTransId="{8D551790-AD73-43D1-96B9-25CB46B9690E}" sibTransId="{D685CD87-3C87-410F-9477-91A2394E372D}"/>
    <dgm:cxn modelId="{CDB8FAE6-05E5-4C9D-A286-670B79EF4D1D}" type="presOf" srcId="{351246ED-A4EC-41A4-AF13-995F79B40C68}" destId="{93EFF89C-6D22-4627-A972-B47C3FCFCB8B}" srcOrd="0" destOrd="0" presId="urn:microsoft.com/office/officeart/2005/8/layout/vProcess5"/>
    <dgm:cxn modelId="{9CEF85EE-C6A6-493A-8A84-B14A328E2511}" srcId="{92B593DD-D8C6-430D-BBD5-FF71DCE31729}" destId="{F490E3DD-6E75-4CBF-8BC7-EB3AC873464F}" srcOrd="2" destOrd="0" parTransId="{49E4EC9A-08DE-494E-A292-8BD935E47C8F}" sibTransId="{7929BBBF-13DF-4E56-9AE8-B2A3EC1D448D}"/>
    <dgm:cxn modelId="{BC2B80FE-6B30-4933-9086-B21542C0604E}" type="presOf" srcId="{42C779F0-516C-461C-AAE8-8790E63C4C31}" destId="{6EEE31DC-A5AB-4975-A9B9-2A09B8FD6BD4}" srcOrd="1" destOrd="0" presId="urn:microsoft.com/office/officeart/2005/8/layout/vProcess5"/>
    <dgm:cxn modelId="{7A7149F2-C137-4096-BAB3-EF5F08252424}" type="presParOf" srcId="{CF48C1FC-8853-41EA-ADAF-90A1D3415771}" destId="{D7EF14E3-ADC4-4F84-A898-5B3C72245738}" srcOrd="0" destOrd="0" presId="urn:microsoft.com/office/officeart/2005/8/layout/vProcess5"/>
    <dgm:cxn modelId="{A54A0A80-A7D5-4A90-BE2F-639D0F13BD90}" type="presParOf" srcId="{CF48C1FC-8853-41EA-ADAF-90A1D3415771}" destId="{EA74F430-4D50-433C-AA89-AD021D415344}" srcOrd="1" destOrd="0" presId="urn:microsoft.com/office/officeart/2005/8/layout/vProcess5"/>
    <dgm:cxn modelId="{2BAE1107-9E5B-49DF-8768-8B113B5B509F}" type="presParOf" srcId="{CF48C1FC-8853-41EA-ADAF-90A1D3415771}" destId="{93EFF89C-6D22-4627-A972-B47C3FCFCB8B}" srcOrd="2" destOrd="0" presId="urn:microsoft.com/office/officeart/2005/8/layout/vProcess5"/>
    <dgm:cxn modelId="{F488085B-8CA0-4DC0-BE51-03BBDABB3D72}" type="presParOf" srcId="{CF48C1FC-8853-41EA-ADAF-90A1D3415771}" destId="{5E81FE83-9859-4516-84E2-7F1165BE6B7F}" srcOrd="3" destOrd="0" presId="urn:microsoft.com/office/officeart/2005/8/layout/vProcess5"/>
    <dgm:cxn modelId="{B067573C-B6D2-48D5-B631-D686AEE59062}" type="presParOf" srcId="{CF48C1FC-8853-41EA-ADAF-90A1D3415771}" destId="{12E16FF6-3803-47FF-8D91-36A023291D01}" srcOrd="4" destOrd="0" presId="urn:microsoft.com/office/officeart/2005/8/layout/vProcess5"/>
    <dgm:cxn modelId="{9563234C-DD15-42B3-99A2-E0A67B4ABD12}" type="presParOf" srcId="{CF48C1FC-8853-41EA-ADAF-90A1D3415771}" destId="{AC80EE27-FDFB-4ABA-B3A3-669674613056}" srcOrd="5" destOrd="0" presId="urn:microsoft.com/office/officeart/2005/8/layout/vProcess5"/>
    <dgm:cxn modelId="{A2C21BF8-1BAD-4593-A1A1-F324723FE99B}" type="presParOf" srcId="{CF48C1FC-8853-41EA-ADAF-90A1D3415771}" destId="{6EEE31DC-A5AB-4975-A9B9-2A09B8FD6BD4}" srcOrd="6" destOrd="0" presId="urn:microsoft.com/office/officeart/2005/8/layout/vProcess5"/>
    <dgm:cxn modelId="{4FEF4B8D-7711-41AC-9BA7-22B8167B9BEA}" type="presParOf" srcId="{CF48C1FC-8853-41EA-ADAF-90A1D3415771}" destId="{6F94366E-3AA7-4BF1-8A9F-C4DD7F0E54C2}" srcOrd="7" destOrd="0" presId="urn:microsoft.com/office/officeart/2005/8/layout/vProcess5"/>
    <dgm:cxn modelId="{143917F2-26AE-4D71-92D2-140BE46A3E90}" type="presParOf" srcId="{CF48C1FC-8853-41EA-ADAF-90A1D3415771}" destId="{65D11553-D2D9-406F-A594-847AB2B90DFC}"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74F430-4D50-433C-AA89-AD021D415344}">
      <dsp:nvSpPr>
        <dsp:cNvPr id="0" name=""/>
        <dsp:cNvSpPr/>
      </dsp:nvSpPr>
      <dsp:spPr>
        <a:xfrm>
          <a:off x="0" y="0"/>
          <a:ext cx="4000639" cy="750940"/>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1. Create IoT Hub</a:t>
          </a:r>
        </a:p>
        <a:p>
          <a:pPr marL="114300" lvl="1" indent="-114300" algn="l" defTabSz="577850">
            <a:lnSpc>
              <a:spcPct val="90000"/>
            </a:lnSpc>
            <a:spcBef>
              <a:spcPct val="0"/>
            </a:spcBef>
            <a:spcAft>
              <a:spcPct val="15000"/>
            </a:spcAft>
            <a:buChar char="•"/>
          </a:pPr>
          <a:r>
            <a:rPr lang="en-US" sz="1300" kern="1200" dirty="0"/>
            <a:t>Host Name / Connection String</a:t>
          </a:r>
        </a:p>
      </dsp:txBody>
      <dsp:txXfrm>
        <a:off x="21994" y="21994"/>
        <a:ext cx="3190316" cy="706952"/>
      </dsp:txXfrm>
    </dsp:sp>
    <dsp:sp modelId="{93EFF89C-6D22-4627-A972-B47C3FCFCB8B}">
      <dsp:nvSpPr>
        <dsp:cNvPr id="0" name=""/>
        <dsp:cNvSpPr/>
      </dsp:nvSpPr>
      <dsp:spPr>
        <a:xfrm>
          <a:off x="352997" y="876097"/>
          <a:ext cx="4000639" cy="750940"/>
        </a:xfrm>
        <a:prstGeom prst="roundRect">
          <a:avLst>
            <a:gd name="adj" fmla="val 1000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2. Register Device</a:t>
          </a:r>
        </a:p>
        <a:p>
          <a:pPr marL="114300" lvl="1" indent="-114300" algn="l" defTabSz="577850">
            <a:lnSpc>
              <a:spcPct val="90000"/>
            </a:lnSpc>
            <a:spcBef>
              <a:spcPct val="0"/>
            </a:spcBef>
            <a:spcAft>
              <a:spcPct val="15000"/>
            </a:spcAft>
            <a:buChar char="•"/>
          </a:pPr>
          <a:r>
            <a:rPr lang="en-US" sz="1300" kern="1200" dirty="0"/>
            <a:t>Device ID / Key</a:t>
          </a:r>
        </a:p>
      </dsp:txBody>
      <dsp:txXfrm>
        <a:off x="374991" y="898091"/>
        <a:ext cx="3115542" cy="706952"/>
      </dsp:txXfrm>
    </dsp:sp>
    <dsp:sp modelId="{5E81FE83-9859-4516-84E2-7F1165BE6B7F}">
      <dsp:nvSpPr>
        <dsp:cNvPr id="0" name=""/>
        <dsp:cNvSpPr/>
      </dsp:nvSpPr>
      <dsp:spPr>
        <a:xfrm>
          <a:off x="705995" y="1752194"/>
          <a:ext cx="4000639" cy="750940"/>
        </a:xfrm>
        <a:prstGeom prst="roundRect">
          <a:avLst>
            <a:gd name="adj" fmla="val 1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3. Send data from device</a:t>
          </a:r>
        </a:p>
      </dsp:txBody>
      <dsp:txXfrm>
        <a:off x="727989" y="1774188"/>
        <a:ext cx="3115542" cy="706952"/>
      </dsp:txXfrm>
    </dsp:sp>
    <dsp:sp modelId="{12E16FF6-3803-47FF-8D91-36A023291D01}">
      <dsp:nvSpPr>
        <dsp:cNvPr id="0" name=""/>
        <dsp:cNvSpPr/>
      </dsp:nvSpPr>
      <dsp:spPr>
        <a:xfrm>
          <a:off x="3512528" y="569463"/>
          <a:ext cx="488111" cy="488111"/>
        </a:xfrm>
        <a:prstGeom prst="downArrow">
          <a:avLst>
            <a:gd name="adj1" fmla="val 55000"/>
            <a:gd name="adj2" fmla="val 45000"/>
          </a:avLst>
        </a:prstGeom>
        <a:solidFill>
          <a:schemeClr val="accent2">
            <a:tint val="40000"/>
            <a:alpha val="90000"/>
            <a:hueOff val="0"/>
            <a:satOff val="0"/>
            <a:lumOff val="0"/>
            <a:alphaOff val="0"/>
          </a:schemeClr>
        </a:solidFill>
        <a:ln w="1079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3622353" y="569463"/>
        <a:ext cx="268461" cy="367304"/>
      </dsp:txXfrm>
    </dsp:sp>
    <dsp:sp modelId="{AC80EE27-FDFB-4ABA-B3A3-669674613056}">
      <dsp:nvSpPr>
        <dsp:cNvPr id="0" name=""/>
        <dsp:cNvSpPr/>
      </dsp:nvSpPr>
      <dsp:spPr>
        <a:xfrm>
          <a:off x="3865526" y="1440554"/>
          <a:ext cx="488111" cy="488111"/>
        </a:xfrm>
        <a:prstGeom prst="downArrow">
          <a:avLst>
            <a:gd name="adj1" fmla="val 55000"/>
            <a:gd name="adj2" fmla="val 45000"/>
          </a:avLst>
        </a:prstGeom>
        <a:solidFill>
          <a:schemeClr val="accent3">
            <a:tint val="40000"/>
            <a:alpha val="90000"/>
            <a:hueOff val="0"/>
            <a:satOff val="0"/>
            <a:lumOff val="0"/>
            <a:alphaOff val="0"/>
          </a:schemeClr>
        </a:solidFill>
        <a:ln w="1079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3975351" y="1440554"/>
        <a:ext cx="268461" cy="367304"/>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4DADCA-B2F3-4FD4-B22C-11C1CE79DAA2}" type="datetimeFigureOut">
              <a:rPr lang="en-US" smtClean="0"/>
              <a:t>3/13/2017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793B73-C908-4554-A6A0-E9D021B8A0C2}" type="slidenum">
              <a:rPr lang="en-US" smtClean="0"/>
              <a:t>‹#›</a:t>
            </a:fld>
            <a:endParaRPr lang="en-US"/>
          </a:p>
        </p:txBody>
      </p:sp>
    </p:spTree>
    <p:extLst>
      <p:ext uri="{BB962C8B-B14F-4D97-AF65-F5344CB8AC3E}">
        <p14:creationId xmlns:p14="http://schemas.microsoft.com/office/powerpoint/2010/main" val="642239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msdn.microsoft.com/en-us/library/azure/mt427365.aspx"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D0596E5-6523-4DD8-A9ED-0418BD42519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3/13/2017 11:57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8936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Cortana Analytics Suite delivers an end-to-end platform with integrated and comprehensive set of tools and services to help you build intelligent applications that let you easily take advantage of Advanced Analytics.</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First Cortana Analytics Suite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a:t>
            </a:r>
            <a:r>
              <a:rPr lang="en-US" sz="900" kern="1200" dirty="0" err="1">
                <a:solidFill>
                  <a:schemeClr val="tx1"/>
                </a:solidFill>
                <a:effectLst/>
                <a:latin typeface="Segoe UI Light" pitchFamily="34" charset="0"/>
                <a:ea typeface="+mn-ea"/>
                <a:cs typeface="+mn-cs"/>
              </a:rPr>
              <a:t>colums</a:t>
            </a:r>
            <a:r>
              <a:rPr lang="en-US" sz="900" kern="1200" dirty="0">
                <a:solidFill>
                  <a:schemeClr val="tx1"/>
                </a:solidFill>
                <a:effectLst/>
                <a:latin typeface="Segoe UI Light" pitchFamily="34" charset="0"/>
                <a:ea typeface="+mn-ea"/>
                <a:cs typeface="+mn-cs"/>
              </a:rPr>
              <a:t> as dates vs. currency </a:t>
            </a:r>
            <a:r>
              <a:rPr lang="en-US" sz="900" kern="1200" dirty="0" err="1">
                <a:solidFill>
                  <a:schemeClr val="tx1"/>
                </a:solidFill>
                <a:effectLst/>
                <a:latin typeface="Segoe UI Light" pitchFamily="34" charset="0"/>
                <a:ea typeface="+mn-ea"/>
                <a:cs typeface="+mn-cs"/>
              </a:rPr>
              <a:t>etc</a:t>
            </a:r>
            <a:r>
              <a:rPr lang="en-US" sz="900" kern="1200" dirty="0">
                <a:solidFill>
                  <a:schemeClr val="tx1"/>
                </a:solidFill>
                <a:effectLst/>
                <a:latin typeface="Segoe UI Light" pitchFamily="34" charset="0"/>
                <a:ea typeface="+mn-ea"/>
                <a:cs typeface="+mn-cs"/>
              </a:rPr>
              <a:t>).  Think ETL (Extract, Transform, Load) in the cloud. Event hub does the same for </a:t>
            </a:r>
            <a:r>
              <a:rPr lang="en-US" sz="900" kern="1200" dirty="0" err="1">
                <a:solidFill>
                  <a:schemeClr val="tx1"/>
                </a:solidFill>
                <a:effectLst/>
                <a:latin typeface="Segoe UI Light" pitchFamily="34" charset="0"/>
                <a:ea typeface="+mn-ea"/>
                <a:cs typeface="+mn-cs"/>
              </a:rPr>
              <a:t>IoT</a:t>
            </a:r>
            <a:r>
              <a:rPr lang="en-US" sz="900" kern="1200" dirty="0">
                <a:solidFill>
                  <a:schemeClr val="tx1"/>
                </a:solidFill>
                <a:effectLst/>
                <a:latin typeface="Segoe UI Light" pitchFamily="34" charset="0"/>
                <a:ea typeface="+mn-ea"/>
                <a:cs typeface="+mn-cs"/>
              </a:rPr>
              <a:t> type ingestion of data that streams in from lots of end points.</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data brought in then can be persisted in flexible big data storage services like Data Lake and Azure SQL DW.</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You can then use a wide range of analytics services from Azure ML to Azure HDInsight to Azure Stream Analytics to analyze the data that are stored in the big data storage.  This means you can create analytics services and models specific to your business need (say real time demand forecasting).</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resultant analytics services and models created by taking these steps can then be surfaced as interactive dashboards and visualizations via Power BI</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These same analytics services and models created can also be integrated into various different UI (web apps or mobile apps or rich client apps) as well as via integrations with 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a:t>
            </a:r>
          </a:p>
          <a:p>
            <a:pPr marL="0" marR="0" indent="0" algn="l" defTabSz="946920" rtl="0" eaLnBrk="0" fontAlgn="base" latinLnBrk="0" hangingPunct="0">
              <a:lnSpc>
                <a:spcPct val="100000"/>
              </a:lnSpc>
              <a:spcBef>
                <a:spcPct val="30000"/>
              </a:spcBef>
              <a:spcAft>
                <a:spcPts val="345"/>
              </a:spcAft>
              <a:buClrTx/>
              <a:buSzTx/>
              <a:buFontTx/>
              <a:buNone/>
              <a:tabLst/>
              <a:defRPr/>
            </a:pPr>
            <a:r>
              <a:rPr lang="en-US" sz="900" b="1" i="0" kern="1200" dirty="0">
                <a:solidFill>
                  <a:schemeClr val="tx1"/>
                </a:solidFill>
                <a:effectLst/>
                <a:latin typeface="Segoe UI Light" pitchFamily="34" charset="0"/>
                <a:ea typeface="MS PGothic" panose="020B0600070205080204" pitchFamily="34" charset="-128"/>
                <a:cs typeface="ＭＳ Ｐゴシック" charset="0"/>
              </a:rPr>
              <a:t>Slide objective</a:t>
            </a:r>
          </a:p>
          <a:p>
            <a:pPr marL="171450" indent="-171450" defTabSz="946920">
              <a:spcAft>
                <a:spcPts val="345"/>
              </a:spcAft>
              <a:buFont typeface="Arial" panose="020B0604020202020204" pitchFamily="34" charset="0"/>
              <a:buChar char="•"/>
              <a:defRPr/>
            </a:pPr>
            <a:r>
              <a:rPr lang="en-US" b="0" i="0" baseline="0" dirty="0"/>
              <a:t> </a:t>
            </a:r>
          </a:p>
          <a:p>
            <a:pPr marL="171450" indent="-171450" defTabSz="946920">
              <a:spcAft>
                <a:spcPts val="345"/>
              </a:spcAft>
              <a:buFont typeface="Arial" panose="020B0604020202020204" pitchFamily="34" charset="0"/>
              <a:buChar char="•"/>
              <a:defRPr/>
            </a:pPr>
            <a:r>
              <a:rPr lang="en-US" b="0" i="0" baseline="0" dirty="0"/>
              <a:t> </a:t>
            </a:r>
          </a:p>
          <a:p>
            <a:pPr marL="171450" indent="-171450" defTabSz="946920">
              <a:spcAft>
                <a:spcPts val="345"/>
              </a:spcAft>
              <a:buFont typeface="Arial" panose="020B0604020202020204" pitchFamily="34" charset="0"/>
              <a:buChar char="•"/>
              <a:defRPr/>
            </a:pPr>
            <a:r>
              <a:rPr lang="en-US" b="0" i="0" baseline="0" dirty="0"/>
              <a:t> .</a:t>
            </a:r>
            <a:endParaRPr lang="en-US" b="0" i="0" dirty="0"/>
          </a:p>
          <a:p>
            <a:pPr defTabSz="946920">
              <a:spcAft>
                <a:spcPts val="345"/>
              </a:spcAft>
              <a:defRPr/>
            </a:pPr>
            <a:endParaRPr lang="en-US" i="1" dirty="0"/>
          </a:p>
          <a:p>
            <a:pPr defTabSz="946920">
              <a:spcAft>
                <a:spcPts val="345"/>
              </a:spcAft>
              <a:defRPr/>
            </a:pPr>
            <a:r>
              <a:rPr lang="en-US" b="1" i="0" dirty="0"/>
              <a:t>Talking</a:t>
            </a:r>
            <a:r>
              <a:rPr lang="en-US" b="1" i="0" baseline="0" dirty="0"/>
              <a:t> points</a:t>
            </a:r>
          </a:p>
          <a:p>
            <a:pPr marL="171450" indent="-171450" defTabSz="946920">
              <a:spcAft>
                <a:spcPts val="345"/>
              </a:spcAft>
              <a:buFont typeface="Arial" panose="020B0604020202020204" pitchFamily="34" charset="0"/>
              <a:buChar char="•"/>
              <a:defRPr/>
            </a:pPr>
            <a:r>
              <a:rPr lang="en-US" b="0" i="0" baseline="0" dirty="0"/>
              <a:t> </a:t>
            </a:r>
          </a:p>
          <a:p>
            <a:pPr marL="171450" indent="-171450" defTabSz="946920">
              <a:spcAft>
                <a:spcPts val="345"/>
              </a:spcAft>
              <a:buFont typeface="Arial" panose="020B0604020202020204" pitchFamily="34" charset="0"/>
              <a:buChar char="•"/>
              <a:defRPr/>
            </a:pPr>
            <a:r>
              <a:rPr lang="en-US" b="0" i="0" baseline="0" dirty="0"/>
              <a:t> </a:t>
            </a:r>
          </a:p>
          <a:p>
            <a:pPr marL="171450" indent="-171450" defTabSz="946920">
              <a:spcAft>
                <a:spcPts val="345"/>
              </a:spcAft>
              <a:buFont typeface="Arial" panose="020B0604020202020204" pitchFamily="34" charset="0"/>
              <a:buChar char="•"/>
              <a:defRPr/>
            </a:pPr>
            <a:r>
              <a:rPr lang="en-US" b="0" i="0" baseline="0" dirty="0"/>
              <a:t> .</a:t>
            </a:r>
            <a:endParaRPr lang="en-US" b="0" i="0" dirty="0"/>
          </a:p>
          <a:p>
            <a:endParaRPr lang="en-US" dirty="0"/>
          </a:p>
          <a:p>
            <a:r>
              <a:rPr lang="en-US" b="1" dirty="0"/>
              <a:t>Notes</a:t>
            </a:r>
          </a:p>
          <a:p>
            <a:pPr marL="171450" indent="-171450">
              <a:buFont typeface="Arial" panose="020B0604020202020204" pitchFamily="34" charset="0"/>
              <a:buChar char="•"/>
            </a:pPr>
            <a:r>
              <a:rPr lang="en-US" b="1" baseline="0" dirty="0"/>
              <a:t> </a:t>
            </a:r>
          </a:p>
          <a:p>
            <a:pPr marL="171450" indent="-171450">
              <a:buFont typeface="Arial" panose="020B0604020202020204" pitchFamily="34" charset="0"/>
              <a:buChar char="•"/>
            </a:pPr>
            <a:r>
              <a:rPr lang="en-US" b="1" baseline="0" dirty="0"/>
              <a:t> </a:t>
            </a:r>
          </a:p>
          <a:p>
            <a:pPr marL="171450" indent="-171450">
              <a:buFont typeface="Arial" panose="020B0604020202020204" pitchFamily="34" charset="0"/>
              <a:buChar char="•"/>
            </a:pPr>
            <a:r>
              <a:rPr lang="en-US" b="1" baseline="0" dirty="0"/>
              <a:t>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3/13/2017 11:57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2267391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is exploding. You have traditional data sources like ERP and CRM. You also have web data – web logs, mobility, targeted advertising, search data. And finally you have big data – data from devices, sensors, social media, content, marketplaces. </a:t>
            </a:r>
          </a:p>
          <a:p>
            <a:endParaRPr lang="en-US" dirty="0"/>
          </a:p>
          <a:p>
            <a:r>
              <a:rPr lang="en-US" dirty="0"/>
              <a:t>How do use</a:t>
            </a:r>
            <a:r>
              <a:rPr lang="en-US" baseline="0" dirty="0"/>
              <a:t> this to your advantage?</a:t>
            </a:r>
          </a:p>
          <a:p>
            <a:endParaRPr lang="en-US" baseline="0" dirty="0"/>
          </a:p>
          <a:p>
            <a:r>
              <a:rPr lang="en-US" baseline="0" dirty="0"/>
              <a:t>Consider professional sports. Real Madrid takes their customer data in legacy systems, combines it with social data and mobile app usage data to better understand customers and target for specific marketing incentives, using Azure Data Factory which extracts, loads, and transforms the data, then uses HDInsight for querying. The data is then pushed to Azure SQL Database and consumed by Excel and Power BI.</a:t>
            </a:r>
          </a:p>
          <a:p>
            <a:endParaRPr lang="en-US" baseline="0" dirty="0"/>
          </a:p>
          <a:p>
            <a:r>
              <a:rPr lang="en-US" baseline="0" dirty="0"/>
              <a:t>This is true back-end power—supporting any data, with any query--to front-end insights—using natural language Q&amp;A to query--that is directly impacting revenue for Real Madrid.</a:t>
            </a:r>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24</a:t>
            </a:fld>
            <a:endParaRPr lang="en-US"/>
          </a:p>
        </p:txBody>
      </p:sp>
    </p:spTree>
    <p:extLst>
      <p:ext uri="{BB962C8B-B14F-4D97-AF65-F5344CB8AC3E}">
        <p14:creationId xmlns:p14="http://schemas.microsoft.com/office/powerpoint/2010/main" val="2916062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4 services</a:t>
            </a:r>
            <a:r>
              <a:rPr lang="en-US" baseline="0" dirty="0"/>
              <a:t> in an Azure Storage account.  The first we will cover is the Blob service.  The blob service supports two types of blobs, block blobs and page blobs.  Block blobs are used for streaming content and storage of text or binary data.  Essentially anything you want to store in it.  The size limit for a single block blob is 200GB.</a:t>
            </a:r>
          </a:p>
          <a:p>
            <a:endParaRPr lang="en-US" baseline="0" dirty="0"/>
          </a:p>
          <a:p>
            <a:r>
              <a:rPr lang="en-US" baseline="0" dirty="0"/>
              <a:t>Page blobs are optimized for random read/write operations.  Disks that are used to back Azure Virtual Machine’s use page blobs.  The size limit for a single page blob can be 1TB.</a:t>
            </a:r>
          </a:p>
          <a:p>
            <a:r>
              <a:rPr lang="en-US" baseline="0" dirty="0"/>
              <a:t>They managed in containers. Containers allow you to group blobs together.</a:t>
            </a:r>
          </a:p>
          <a:p>
            <a:r>
              <a:rPr lang="en-US" baseline="0" dirty="0"/>
              <a:t>Block blobs are for sequential reads. Read or write at one time like photos. logs, files</a:t>
            </a:r>
          </a:p>
          <a:p>
            <a:r>
              <a:rPr lang="en-US" baseline="0" dirty="0"/>
              <a:t>Page blobs are for random reads. 3 copies in the same region. This what backs the VM service and VM storage.</a:t>
            </a:r>
          </a:p>
          <a:p>
            <a:endParaRPr lang="en-US" baseline="0" dirty="0"/>
          </a:p>
          <a:p>
            <a:r>
              <a:rPr lang="en-US" baseline="0" dirty="0"/>
              <a:t>There is also a new blob type called append only blob. </a:t>
            </a:r>
            <a:r>
              <a:rPr lang="en-US" dirty="0">
                <a:effectLst/>
              </a:rPr>
              <a:t>An append blob is comprised of blocks and is optimized for append operations. When you modify an append blob, blocks are added to the end of the blob only, via the </a:t>
            </a:r>
            <a:r>
              <a:rPr lang="en-US" dirty="0">
                <a:effectLst/>
                <a:hlinkClick r:id="rId3"/>
              </a:rPr>
              <a:t>Append Block</a:t>
            </a:r>
            <a:r>
              <a:rPr lang="en-US" dirty="0">
                <a:effectLst/>
              </a:rPr>
              <a:t> operation. Updating or deleting of existing blocks is not supported. Unlike a block blob, an append blob does not expose its block IDs. </a:t>
            </a:r>
          </a:p>
          <a:p>
            <a:r>
              <a:rPr lang="en-US" dirty="0">
                <a:effectLst/>
              </a:rPr>
              <a:t>Each block in an append blob can be a different size, up to a maximum of 4 MB, and an append blob can include up to 50,000 blocks. The maximum size of an append blob is therefore slightly more than 195 GB (4 MB X 50,000 blocks).</a:t>
            </a:r>
          </a:p>
          <a:p>
            <a:endParaRPr lang="en-US" baseline="0" dirty="0"/>
          </a:p>
          <a:p>
            <a:endParaRPr lang="en-US" baseline="0" dirty="0"/>
          </a:p>
          <a:p>
            <a:r>
              <a:rPr lang="en-US" baseline="0" dirty="0"/>
              <a:t>&lt;click&gt;</a:t>
            </a:r>
          </a:p>
          <a:p>
            <a:endParaRPr lang="en-US" baseline="0" dirty="0"/>
          </a:p>
          <a:p>
            <a:r>
              <a:rPr lang="en-US" baseline="0" dirty="0"/>
              <a:t>The File service is a new service in preview that supports the SMB protocol.  This allows you to access Azure Storage like you would a traditional file share.  It also enables you to share files between multiple Virtual Machines, which is not something you can do with a disk.</a:t>
            </a:r>
          </a:p>
          <a:p>
            <a:endParaRPr lang="en-US" baseline="0" dirty="0"/>
          </a:p>
          <a:p>
            <a:r>
              <a:rPr lang="en-US" baseline="0" dirty="0"/>
              <a:t>Once created, you can mount the SMB share just like a regular file share</a:t>
            </a:r>
          </a:p>
          <a:p>
            <a:endParaRPr lang="en-US" baseline="0" dirty="0"/>
          </a:p>
          <a:p>
            <a:r>
              <a:rPr lang="en-US" baseline="0" dirty="0"/>
              <a:t>&lt;click&gt;</a:t>
            </a:r>
          </a:p>
          <a:p>
            <a:endParaRPr lang="en-US" baseline="0" dirty="0"/>
          </a:p>
          <a:p>
            <a:r>
              <a:rPr lang="en-US" baseline="0" dirty="0"/>
              <a:t>The Table service provides extremely fast storage of structured data.  It is a NoSQL storage solution – don’t confuse it with SQL tables (not even close).  It is a key/value storage solution.  When using Azure Tables, think of “entities”.  An entity can have up to 255 properties associated with it, which includes 3 system properties required by the service.  And a single entity cannot exceed 1MB.</a:t>
            </a:r>
          </a:p>
          <a:p>
            <a:endParaRPr lang="en-US" baseline="0" dirty="0"/>
          </a:p>
          <a:p>
            <a:r>
              <a:rPr lang="en-US" baseline="0" dirty="0"/>
              <a:t>Really flexible storage.</a:t>
            </a:r>
          </a:p>
          <a:p>
            <a:endParaRPr lang="en-US" baseline="0" dirty="0"/>
          </a:p>
          <a:p>
            <a:r>
              <a:rPr lang="en-US" baseline="0" dirty="0"/>
              <a:t>&lt;click&gt;</a:t>
            </a:r>
          </a:p>
          <a:p>
            <a:endParaRPr lang="en-US" baseline="0" dirty="0"/>
          </a:p>
          <a:p>
            <a:r>
              <a:rPr lang="en-US" baseline="0" dirty="0"/>
              <a:t>The Queue service provides a durable messaging store that can be used for asynchronous messaging between application tiers or components.  FIFO is typical, but not guaranteed.  If you need a more robust messaging system than the Azure Service Bus should be considered.  For simple messaging requirements, Azure Queues is extremely effective.</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75AD18-5B56-4775-A2E4-ECEF0ABB851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944510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rgbClr val="50505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rgbClr val="505050"/>
              </a:solidFill>
              <a:effectLst/>
              <a:uLnTx/>
              <a:uFillTx/>
            </a:endParaRPr>
          </a:p>
        </p:txBody>
      </p:sp>
    </p:spTree>
    <p:extLst>
      <p:ext uri="{BB962C8B-B14F-4D97-AF65-F5344CB8AC3E}">
        <p14:creationId xmlns:p14="http://schemas.microsoft.com/office/powerpoint/2010/main" val="19089017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Microsoft Azure </a:t>
            </a:r>
            <a:r>
              <a:rPr lang="en-US" baseline="0" dirty="0" err="1"/>
              <a:t>IoT</a:t>
            </a:r>
            <a:r>
              <a:rPr lang="en-US" baseline="0" dirty="0"/>
              <a:t> Suite Preconfigured Solutions.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We will focus on the Remote Monitoring solution.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AE8CF-25C5-47D8-B770-9703DC946C25}"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3/13/2017 11:57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3921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solution</a:t>
            </a:r>
            <a:r>
              <a:rPr lang="en-US" baseline="0" dirty="0"/>
              <a:t> subscription ultimately presents the user with an open source, fully customizable dashboard summary. The intention of the dashboard is to summarize KPI information, rolling up the health status of devices and assets connected to the service. An overview also shows the number of devices connected and various performance information. </a:t>
            </a:r>
          </a:p>
          <a:p>
            <a:endParaRPr lang="en-US" baseline="0" dirty="0"/>
          </a:p>
          <a:p>
            <a:r>
              <a:rPr lang="en-US" baseline="0" dirty="0"/>
              <a:t>Mapping is available to graphically show the location of assets; critical for a remote monitoring solution. Real time data ingestion means that live data feeds from devices can be displayed on the dashboard. Data visualization is available through utilizing open source </a:t>
            </a:r>
            <a:r>
              <a:rPr lang="en-US" baseline="0" dirty="0" err="1"/>
              <a:t>PowerBI</a:t>
            </a:r>
            <a:r>
              <a:rPr lang="en-US" baseline="0" dirty="0"/>
              <a:t> modules. This allows the user to customize graphs, charts and visuals to display the most important relevant information. </a:t>
            </a:r>
          </a:p>
          <a:p>
            <a:endParaRPr lang="en-US" baseline="0" dirty="0"/>
          </a:p>
          <a:p>
            <a:r>
              <a:rPr lang="en-US" baseline="0" dirty="0"/>
              <a:t>The dashboard source code is available through GitHub so users can completely customize it to their needs or embed components in custom or proprietary </a:t>
            </a:r>
            <a:r>
              <a:rPr lang="en-US" baseline="0" dirty="0" err="1"/>
              <a:t>LoB</a:t>
            </a:r>
            <a:r>
              <a:rPr lang="en-US" baseline="0" dirty="0"/>
              <a:t> assets. </a:t>
            </a:r>
            <a:endParaRPr lang="en-US" dirty="0"/>
          </a:p>
          <a:p>
            <a:endParaRPr lang="en-US" dirty="0"/>
          </a:p>
          <a:p>
            <a:r>
              <a:rPr lang="en-US" b="1" dirty="0"/>
              <a:t>Dashboard</a:t>
            </a:r>
          </a:p>
          <a:p>
            <a:pPr marL="171450" indent="-171450">
              <a:buFontTx/>
              <a:buChar char="-"/>
            </a:pPr>
            <a:r>
              <a:rPr lang="en-US" b="0" baseline="0" dirty="0"/>
              <a:t>Real time data ingestion</a:t>
            </a:r>
          </a:p>
          <a:p>
            <a:pPr marL="171450" indent="-171450">
              <a:buFontTx/>
              <a:buChar char="-"/>
            </a:pPr>
            <a:r>
              <a:rPr lang="en-US" b="0" baseline="0" dirty="0"/>
              <a:t>KPI summaries/data visualization</a:t>
            </a:r>
          </a:p>
          <a:p>
            <a:pPr marL="171450" indent="-171450">
              <a:buFontTx/>
              <a:buChar char="-"/>
            </a:pPr>
            <a:r>
              <a:rPr lang="en-US" b="0" baseline="0" dirty="0"/>
              <a:t>Asset location, health and performance metrics</a:t>
            </a:r>
          </a:p>
          <a:p>
            <a:pPr marL="171450" indent="-171450">
              <a:buFontTx/>
              <a:buChar char="-"/>
            </a:pPr>
            <a:r>
              <a:rPr lang="en-US" b="0" baseline="0" dirty="0" err="1"/>
              <a:t>PowerBI</a:t>
            </a:r>
            <a:r>
              <a:rPr lang="en-US" b="0" baseline="0" dirty="0"/>
              <a:t> open source charts</a:t>
            </a:r>
          </a:p>
          <a:p>
            <a:pPr marL="171450" indent="-171450">
              <a:buFontTx/>
              <a:buChar char="-"/>
            </a:pPr>
            <a:r>
              <a:rPr lang="en-US" b="0" baseline="0" dirty="0"/>
              <a:t>Dashboard code available on GitHub for customization</a:t>
            </a:r>
            <a:endParaRPr lang="en-US" b="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CF8C5F-1B6F-4E8A-8238-8CBA26BAF1B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92932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a:t>The preconfigured solutions combine the shown Microsoft Azure products simply to achieve the above goals and requirements.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8976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SPC2012 – IT Pro</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1762CDA-3805-4927-B51F-86D51FBD58FF}" type="datetime1">
              <a:rPr lang="en-US" smtClean="0">
                <a:solidFill>
                  <a:prstClr val="black"/>
                </a:solidFill>
              </a:rPr>
              <a:pPr/>
              <a:t>3/13/2017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19140924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52</a:t>
            </a:fld>
            <a:endParaRPr lang="en-US"/>
          </a:p>
        </p:txBody>
      </p:sp>
    </p:spTree>
    <p:extLst>
      <p:ext uri="{BB962C8B-B14F-4D97-AF65-F5344CB8AC3E}">
        <p14:creationId xmlns:p14="http://schemas.microsoft.com/office/powerpoint/2010/main" val="760857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3/13/2017 11:57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42153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3/13/2017 11:57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5324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u="sng" dirty="0"/>
              <a:t>Talking Points:</a:t>
            </a:r>
          </a:p>
          <a:p>
            <a:pPr marL="171450" indent="-171450">
              <a:buFont typeface="Arial" panose="020B0604020202020204" pitchFamily="34" charset="0"/>
              <a:buChar char="•"/>
            </a:pPr>
            <a:r>
              <a:rPr lang="en-US" baseline="0" dirty="0"/>
              <a:t>You’ve probably have heard a lot about IoT.</a:t>
            </a:r>
          </a:p>
          <a:p>
            <a:pPr marL="171450" indent="-171450">
              <a:buFont typeface="Arial" panose="020B0604020202020204" pitchFamily="34" charset="0"/>
              <a:buChar char="•"/>
            </a:pPr>
            <a:r>
              <a:rPr lang="en-US" baseline="0" dirty="0"/>
              <a:t>There’s a lot of noise out there and there are number of companies talking about IoT. </a:t>
            </a:r>
          </a:p>
          <a:p>
            <a:pPr marL="171450" indent="-171450">
              <a:buFont typeface="Arial" panose="020B0604020202020204" pitchFamily="34" charset="0"/>
              <a:buChar char="•"/>
            </a:pPr>
            <a:r>
              <a:rPr lang="en-US" baseline="0" dirty="0"/>
              <a:t>There are big numbers being thrown around.</a:t>
            </a:r>
          </a:p>
          <a:p>
            <a:pPr marL="171450" indent="-171450">
              <a:buFont typeface="Arial" panose="020B0604020202020204" pitchFamily="34" charset="0"/>
              <a:buChar char="•"/>
            </a:pPr>
            <a:r>
              <a:rPr lang="en-US" baseline="0" dirty="0"/>
              <a:t>According to latest IDC’s report, the IoT market is expected to be $1.7 trillion by 2020</a:t>
            </a:r>
          </a:p>
          <a:p>
            <a:pPr marL="171450" indent="-171450">
              <a:buFont typeface="Arial" panose="020B0604020202020204" pitchFamily="34" charset="0"/>
              <a:buChar char="•"/>
            </a:pPr>
            <a:r>
              <a:rPr lang="en-US" baseline="0" dirty="0"/>
              <a:t>Gartner predicts that there will be over $25 Billion connected “things” by 2020..</a:t>
            </a:r>
          </a:p>
          <a:p>
            <a:pPr marL="171450" indent="-171450">
              <a:buFont typeface="Arial" panose="020B0604020202020204" pitchFamily="34" charset="0"/>
              <a:buChar char="•"/>
            </a:pPr>
            <a:r>
              <a:rPr lang="en-US" baseline="0" dirty="0"/>
              <a:t>There is so much hype around IoT that </a:t>
            </a:r>
            <a:r>
              <a:rPr lang="en-US" dirty="0"/>
              <a:t>IoT</a:t>
            </a:r>
            <a:r>
              <a:rPr lang="en-US" baseline="0" dirty="0"/>
              <a:t> is beginning to sound like - If it’s a dumb thing, let’s just put a chip on it and voila you have smart thing..</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1" u="sng" kern="1200" dirty="0">
                <a:solidFill>
                  <a:schemeClr val="tx1"/>
                </a:solidFill>
                <a:effectLst/>
                <a:latin typeface="+mn-lt"/>
                <a:ea typeface="+mn-ea"/>
                <a:cs typeface="+mn-cs"/>
              </a:rPr>
              <a:t>Transition</a:t>
            </a:r>
            <a:r>
              <a:rPr lang="en-US" sz="1200" b="1" kern="1200" dirty="0">
                <a:solidFill>
                  <a:schemeClr val="tx1"/>
                </a:solidFill>
                <a:effectLst/>
                <a:latin typeface="+mn-lt"/>
                <a:ea typeface="+mn-ea"/>
                <a:cs typeface="+mn-cs"/>
              </a:rPr>
              <a:t>:</a:t>
            </a:r>
          </a:p>
          <a:p>
            <a:pPr marL="285750" indent="-285750">
              <a:buFont typeface="Arial" panose="020B0604020202020204" pitchFamily="34" charset="0"/>
              <a:buChar char="•"/>
            </a:pPr>
            <a:r>
              <a:rPr lang="en-US" sz="1200" b="0" kern="1200" dirty="0">
                <a:solidFill>
                  <a:schemeClr val="tx1"/>
                </a:solidFill>
                <a:effectLst/>
                <a:latin typeface="+mn-lt"/>
                <a:ea typeface="+mn-ea"/>
                <a:cs typeface="+mn-cs"/>
              </a:rPr>
              <a:t>Once you get past all the confusion and noise and realize just how simple and powerful IoT can be, the next question becomes: “What can it do for my business?”  </a:t>
            </a:r>
          </a:p>
          <a:p>
            <a:pPr marL="0" indent="0">
              <a:buFont typeface="Arial" panose="020B0604020202020204" pitchFamily="34" charset="0"/>
              <a:buNone/>
            </a:pPr>
            <a:endParaRPr lang="en-US" baseline="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1026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b="0" dirty="0"/>
              <a:t>For today’s line-of-business</a:t>
            </a:r>
            <a:r>
              <a:rPr lang="en-US" b="0" baseline="0" dirty="0"/>
              <a:t> decision makers and C-level executives, it has never been a more exciting—and more tense—time to be in business.</a:t>
            </a:r>
          </a:p>
          <a:p>
            <a:pPr marL="285750" indent="-285750">
              <a:buFont typeface="Arial" panose="020B0604020202020204" pitchFamily="34" charset="0"/>
              <a:buChar char="•"/>
            </a:pPr>
            <a:r>
              <a:rPr lang="en-US" b="0" baseline="0" dirty="0"/>
              <a:t>The excitement is a result of the dawn of a new era in the enterprise: the digitalization of assets, the connectivity between people and technology, and revolutionary ways to interact with your customers.</a:t>
            </a:r>
          </a:p>
          <a:p>
            <a:pPr marL="285750" indent="-285750">
              <a:buFont typeface="Arial" panose="020B0604020202020204" pitchFamily="34" charset="0"/>
              <a:buChar char="•"/>
            </a:pPr>
            <a:r>
              <a:rPr lang="en-US" b="0" baseline="0" dirty="0"/>
              <a:t>The tension and pressure are a result of perhaps not knowing exactly </a:t>
            </a:r>
            <a:r>
              <a:rPr lang="en-US" b="0" i="1" baseline="0" dirty="0"/>
              <a:t>how</a:t>
            </a:r>
            <a:r>
              <a:rPr lang="en-US" b="0" baseline="0" dirty="0"/>
              <a:t> you will embrace and use all of this.</a:t>
            </a:r>
          </a:p>
          <a:p>
            <a:pPr marL="285750" indent="-285750">
              <a:buFont typeface="Arial" panose="020B0604020202020204" pitchFamily="34" charset="0"/>
              <a:buChar char="•"/>
            </a:pPr>
            <a:r>
              <a:rPr lang="en-US" b="0" baseline="0" dirty="0"/>
              <a:t>Your task as leaders in order to ensure your company’s future relevance and take it well into the next era, which is the era of digitalization and rich customer engagement. </a:t>
            </a:r>
            <a:r>
              <a:rPr lang="en-US" b="0" u="sng" baseline="0" dirty="0"/>
              <a:t>has always been </a:t>
            </a:r>
            <a:r>
              <a:rPr lang="en-US" b="0" baseline="0" dirty="0"/>
              <a:t>to utilize technology </a:t>
            </a:r>
          </a:p>
          <a:p>
            <a:pPr marL="285750" indent="-285750">
              <a:buFont typeface="Arial" panose="020B0604020202020204" pitchFamily="34" charset="0"/>
              <a:buChar char="•"/>
            </a:pPr>
            <a:r>
              <a:rPr lang="en-US" b="0" baseline="0" dirty="0"/>
              <a:t>In order to do that, you must reduce operational costs and inefficiencies to protect the bottom line.</a:t>
            </a:r>
          </a:p>
          <a:p>
            <a:pPr marL="285750" indent="-285750">
              <a:buFont typeface="Arial" panose="020B0604020202020204" pitchFamily="34" charset="0"/>
              <a:buChar char="•"/>
            </a:pPr>
            <a:r>
              <a:rPr lang="en-US" b="0" baseline="0" dirty="0"/>
              <a:t>You also have to increase profit with the assets you already have—you’ve made big investments in assets like computers, legacy systems, and devices, so starting over is probably not an option.</a:t>
            </a:r>
          </a:p>
          <a:p>
            <a:pPr marL="285750" indent="-285750">
              <a:buFont typeface="Arial" panose="020B0604020202020204" pitchFamily="34" charset="0"/>
              <a:buChar char="•"/>
            </a:pPr>
            <a:r>
              <a:rPr lang="en-US" b="0" baseline="0" dirty="0"/>
              <a:t>Finally, you must create entirely novel business models in order to continue to grow your topline revenue—with such a changing landscape in technology and customer expectations, diversification is more important to your success than ever. </a:t>
            </a:r>
          </a:p>
          <a:p>
            <a:pPr marL="285750" indent="-285750">
              <a:buFont typeface="Arial" panose="020B0604020202020204" pitchFamily="34" charset="0"/>
              <a:buChar char="•"/>
            </a:pPr>
            <a:r>
              <a:rPr lang="en-US" b="0" baseline="0" dirty="0"/>
              <a:t>None of this is new at, but </a:t>
            </a:r>
            <a:r>
              <a:rPr lang="en-US" b="0" i="1" baseline="0" dirty="0"/>
              <a:t>how</a:t>
            </a:r>
            <a:r>
              <a:rPr lang="en-US" b="0" i="0" baseline="0" dirty="0"/>
              <a:t> you do all of this in an increasingly digital and consumer-</a:t>
            </a:r>
            <a:r>
              <a:rPr lang="en-US" b="0" baseline="0" dirty="0" err="1"/>
              <a:t>all</a:t>
            </a:r>
            <a:r>
              <a:rPr lang="en-US" b="0" i="0" baseline="0" dirty="0" err="1"/>
              <a:t>driven</a:t>
            </a:r>
            <a:r>
              <a:rPr lang="en-US" b="0" i="0" baseline="0" dirty="0"/>
              <a:t> world is.</a:t>
            </a:r>
            <a:endParaRPr lang="en-US" b="0" baseline="0" dirty="0"/>
          </a:p>
          <a:p>
            <a:pPr marL="285750" indent="-285750">
              <a:buFont typeface="Arial" panose="020B0604020202020204" pitchFamily="34" charset="0"/>
              <a:buChar char="•"/>
            </a:pPr>
            <a:r>
              <a:rPr lang="en-US" b="0" baseline="0" dirty="0"/>
              <a:t>The short answer is that all this becomes possible when you fully embrace the transformation to a </a:t>
            </a:r>
            <a:r>
              <a:rPr lang="en-US" b="1" baseline="0" dirty="0"/>
              <a:t>digital business.</a:t>
            </a:r>
          </a:p>
          <a:p>
            <a:endParaRPr lang="en-US" dirty="0"/>
          </a:p>
        </p:txBody>
      </p:sp>
      <p:sp>
        <p:nvSpPr>
          <p:cNvPr id="4" name="Slide Number Placeholder 3"/>
          <p:cNvSpPr>
            <a:spLocks noGrp="1"/>
          </p:cNvSpPr>
          <p:nvPr>
            <p:ph type="sldNum" sz="quarter" idx="10"/>
          </p:nvPr>
        </p:nvSpPr>
        <p:spPr/>
        <p:txBody>
          <a:bodyPr/>
          <a:lstStyle/>
          <a:p>
            <a:fld id="{8EC0BA06-24C3-4339-B6BA-D20FD8CD03A9}" type="slidenum">
              <a:rPr lang="en-US" smtClean="0"/>
              <a:t>8</a:t>
            </a:fld>
            <a:endParaRPr lang="en-US"/>
          </a:p>
        </p:txBody>
      </p:sp>
    </p:spTree>
    <p:extLst>
      <p:ext uri="{BB962C8B-B14F-4D97-AF65-F5344CB8AC3E}">
        <p14:creationId xmlns:p14="http://schemas.microsoft.com/office/powerpoint/2010/main" val="3320263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u="sng" dirty="0"/>
              <a:t>Talking Points</a:t>
            </a:r>
            <a:endParaRPr lang="en-US" sz="1200" b="1" u="sng" kern="1200" dirty="0">
              <a:solidFill>
                <a:schemeClr val="tx1"/>
              </a:solidFill>
              <a:latin typeface="Segoe UI" panose="020B0502040204020203" pitchFamily="34" charset="0"/>
              <a:ea typeface="+mn-ea"/>
              <a:cs typeface="+mn-cs"/>
              <a:sym typeface="Segoe UI" panose="020B0502040204020203" pitchFamily="34" charset="0"/>
            </a:endParaRPr>
          </a:p>
          <a:p>
            <a:pPr marL="171450" indent="-171450">
              <a:buFont typeface="Arial" panose="020B0604020202020204" pitchFamily="34" charset="0"/>
              <a:buChar char="•"/>
            </a:pPr>
            <a:r>
              <a:rPr lang="en-US" sz="1200" kern="1200" dirty="0">
                <a:solidFill>
                  <a:schemeClr val="tx1"/>
                </a:solidFill>
                <a:latin typeface="Segoe UI" panose="020B0502040204020203" pitchFamily="34" charset="0"/>
                <a:ea typeface="+mn-ea"/>
                <a:cs typeface="+mn-cs"/>
                <a:sym typeface="Segoe UI" panose="020B0502040204020203" pitchFamily="34" charset="0"/>
              </a:rPr>
              <a:t>The truth</a:t>
            </a:r>
            <a:r>
              <a:rPr lang="en-US" sz="1200" kern="1200" baseline="0" dirty="0">
                <a:solidFill>
                  <a:schemeClr val="tx1"/>
                </a:solidFill>
                <a:latin typeface="Segoe UI" panose="020B0502040204020203" pitchFamily="34" charset="0"/>
                <a:ea typeface="+mn-ea"/>
                <a:cs typeface="+mn-cs"/>
                <a:sym typeface="Segoe UI" panose="020B0502040204020203" pitchFamily="34" charset="0"/>
              </a:rPr>
              <a:t> is, t</a:t>
            </a:r>
            <a:r>
              <a:rPr lang="en-US" sz="1200" kern="1200" dirty="0">
                <a:solidFill>
                  <a:schemeClr val="tx1"/>
                </a:solidFill>
                <a:latin typeface="Segoe UI" panose="020B0502040204020203" pitchFamily="34" charset="0"/>
                <a:ea typeface="+mn-ea"/>
                <a:cs typeface="+mn-cs"/>
                <a:sym typeface="Segoe UI" panose="020B0502040204020203" pitchFamily="34" charset="0"/>
              </a:rPr>
              <a:t>here is no standard definition</a:t>
            </a:r>
            <a:r>
              <a:rPr lang="en-US" sz="1200" kern="1200" baseline="0" dirty="0">
                <a:solidFill>
                  <a:schemeClr val="tx1"/>
                </a:solidFill>
                <a:latin typeface="Segoe UI" panose="020B0502040204020203" pitchFamily="34" charset="0"/>
                <a:ea typeface="+mn-ea"/>
                <a:cs typeface="+mn-cs"/>
                <a:sym typeface="Segoe UI" panose="020B0502040204020203" pitchFamily="34" charset="0"/>
              </a:rPr>
              <a:t> for the Internet of Things. If you have heard or read about IoT, chances are you’ve come across a number of different perspectives</a:t>
            </a:r>
            <a:r>
              <a:rPr lang="en-US" sz="1200" kern="1200" dirty="0">
                <a:solidFill>
                  <a:schemeClr val="tx1"/>
                </a:solidFill>
                <a:latin typeface="Segoe UI" panose="020B0502040204020203" pitchFamily="34" charset="0"/>
                <a:ea typeface="+mn-ea"/>
                <a:cs typeface="+mn-cs"/>
                <a:sym typeface="Segoe UI" panose="020B0502040204020203" pitchFamily="34" charset="0"/>
              </a:rPr>
              <a:t> </a:t>
            </a:r>
          </a:p>
          <a:p>
            <a:pPr marL="171450" indent="-171450">
              <a:buFont typeface="Arial" panose="020B0604020202020204" pitchFamily="34" charset="0"/>
              <a:buChar char="•"/>
            </a:pPr>
            <a:r>
              <a:rPr lang="en-US" sz="1200" kern="1200" dirty="0">
                <a:solidFill>
                  <a:schemeClr val="tx1"/>
                </a:solidFill>
                <a:latin typeface="Segoe UI" panose="020B0502040204020203" pitchFamily="34" charset="0"/>
                <a:ea typeface="+mn-ea"/>
                <a:cs typeface="Segoe UI" panose="020B0502040204020203" pitchFamily="34" charset="0"/>
              </a:rPr>
              <a:t>Despite how complex IoT seems, it essentially comes down to four areas</a:t>
            </a:r>
            <a:r>
              <a:rPr lang="en-US" sz="1200" kern="1200" dirty="0">
                <a:solidFill>
                  <a:schemeClr val="tx1"/>
                </a:solidFill>
                <a:latin typeface="Segoe UI" panose="020B0502040204020203" pitchFamily="34" charset="0"/>
                <a:ea typeface="+mn-ea"/>
                <a:cs typeface="+mn-cs"/>
                <a:sym typeface="Segoe UI" panose="020B0502040204020203" pitchFamily="34" charset="0"/>
              </a:rPr>
              <a:t>: </a:t>
            </a:r>
          </a:p>
          <a:p>
            <a:pPr marL="552343" lvl="1" indent="-171450">
              <a:buFont typeface="Arial" panose="020B0604020202020204" pitchFamily="34" charset="0"/>
              <a:buChar char="•"/>
            </a:pPr>
            <a:r>
              <a:rPr lang="en-US" sz="1200" kern="1200" dirty="0">
                <a:solidFill>
                  <a:schemeClr val="tx1"/>
                </a:solidFill>
                <a:latin typeface="Segoe UI" panose="020B0502040204020203" pitchFamily="34" charset="0"/>
                <a:ea typeface="+mn-ea"/>
                <a:cs typeface="+mn-cs"/>
                <a:sym typeface="Segoe UI" panose="020B0502040204020203" pitchFamily="34" charset="0"/>
              </a:rPr>
              <a:t>Physical “</a:t>
            </a:r>
            <a:r>
              <a:rPr lang="en-US" sz="1200" b="1" kern="1200" dirty="0">
                <a:solidFill>
                  <a:schemeClr val="tx1"/>
                </a:solidFill>
                <a:latin typeface="Segoe UI" panose="020B0502040204020203" pitchFamily="34" charset="0"/>
                <a:ea typeface="+mn-ea"/>
                <a:cs typeface="+mn-cs"/>
                <a:sym typeface="Segoe UI" panose="020B0502040204020203" pitchFamily="34" charset="0"/>
              </a:rPr>
              <a:t>things</a:t>
            </a:r>
            <a:r>
              <a:rPr lang="en-US" sz="1200" kern="1200" dirty="0">
                <a:solidFill>
                  <a:schemeClr val="tx1"/>
                </a:solidFill>
                <a:latin typeface="Segoe UI" panose="020B0502040204020203" pitchFamily="34" charset="0"/>
                <a:ea typeface="+mn-ea"/>
                <a:cs typeface="+mn-cs"/>
                <a:sym typeface="Segoe UI" panose="020B0502040204020203" pitchFamily="34" charset="0"/>
              </a:rPr>
              <a:t>” such as line of business assets, including industry devices or sensors</a:t>
            </a:r>
          </a:p>
          <a:p>
            <a:pPr marL="552343" lvl="1" indent="-171450">
              <a:buFont typeface="Arial" panose="020B0604020202020204" pitchFamily="34" charset="0"/>
              <a:buChar char="•"/>
            </a:pPr>
            <a:r>
              <a:rPr lang="en-US" sz="1200" kern="1200" dirty="0">
                <a:solidFill>
                  <a:schemeClr val="tx1"/>
                </a:solidFill>
                <a:latin typeface="Segoe UI" panose="020B0502040204020203" pitchFamily="34" charset="0"/>
                <a:ea typeface="+mn-ea"/>
                <a:cs typeface="+mn-cs"/>
                <a:sym typeface="Segoe UI" panose="020B0502040204020203" pitchFamily="34" charset="0"/>
              </a:rPr>
              <a:t>Those “things” have </a:t>
            </a:r>
            <a:r>
              <a:rPr lang="en-US" sz="1200" b="1" kern="1200" dirty="0">
                <a:solidFill>
                  <a:schemeClr val="tx1"/>
                </a:solidFill>
                <a:latin typeface="Segoe UI" panose="020B0502040204020203" pitchFamily="34" charset="0"/>
                <a:ea typeface="+mn-ea"/>
                <a:cs typeface="+mn-cs"/>
                <a:sym typeface="Segoe UI" panose="020B0502040204020203" pitchFamily="34" charset="0"/>
              </a:rPr>
              <a:t>connectivity</a:t>
            </a:r>
            <a:r>
              <a:rPr lang="en-US" sz="1200" kern="1200" dirty="0">
                <a:solidFill>
                  <a:schemeClr val="tx1"/>
                </a:solidFill>
                <a:latin typeface="Segoe UI" panose="020B0502040204020203" pitchFamily="34" charset="0"/>
                <a:ea typeface="+mn-ea"/>
                <a:cs typeface="+mn-cs"/>
                <a:sym typeface="Segoe UI" panose="020B0502040204020203" pitchFamily="34" charset="0"/>
              </a:rPr>
              <a:t> to the internet, to each other, and to people</a:t>
            </a:r>
          </a:p>
          <a:p>
            <a:pPr marL="552343" lvl="1" indent="-171450">
              <a:buFont typeface="Arial" panose="020B0604020202020204" pitchFamily="34" charset="0"/>
              <a:buChar char="•"/>
            </a:pPr>
            <a:r>
              <a:rPr lang="en-US" sz="1200" kern="1200" dirty="0">
                <a:solidFill>
                  <a:schemeClr val="tx1"/>
                </a:solidFill>
                <a:latin typeface="Segoe UI" panose="020B0502040204020203" pitchFamily="34" charset="0"/>
                <a:ea typeface="+mn-ea"/>
                <a:cs typeface="+mn-cs"/>
                <a:sym typeface="Segoe UI" panose="020B0502040204020203" pitchFamily="34" charset="0"/>
              </a:rPr>
              <a:t>Those “things” collect and communicate </a:t>
            </a:r>
            <a:r>
              <a:rPr lang="en-US" sz="1200" b="1" kern="1200" dirty="0">
                <a:solidFill>
                  <a:schemeClr val="tx1"/>
                </a:solidFill>
                <a:latin typeface="Segoe UI" panose="020B0502040204020203" pitchFamily="34" charset="0"/>
                <a:ea typeface="+mn-ea"/>
                <a:cs typeface="+mn-cs"/>
                <a:sym typeface="Segoe UI" panose="020B0502040204020203" pitchFamily="34" charset="0"/>
              </a:rPr>
              <a:t>data</a:t>
            </a:r>
            <a:r>
              <a:rPr lang="en-US" sz="1200" kern="1200" dirty="0">
                <a:solidFill>
                  <a:schemeClr val="tx1"/>
                </a:solidFill>
                <a:latin typeface="Segoe UI" panose="020B0502040204020203" pitchFamily="34" charset="0"/>
                <a:ea typeface="+mn-ea"/>
                <a:cs typeface="+mn-cs"/>
                <a:sym typeface="Segoe UI" panose="020B0502040204020203" pitchFamily="34" charset="0"/>
              </a:rPr>
              <a:t>—this may include information</a:t>
            </a:r>
            <a:r>
              <a:rPr lang="en-US" sz="1200" kern="1200" baseline="0" dirty="0">
                <a:solidFill>
                  <a:schemeClr val="tx1"/>
                </a:solidFill>
                <a:latin typeface="Segoe UI" panose="020B0502040204020203" pitchFamily="34" charset="0"/>
                <a:ea typeface="+mn-ea"/>
                <a:cs typeface="+mn-cs"/>
                <a:sym typeface="Segoe UI" panose="020B0502040204020203" pitchFamily="34" charset="0"/>
              </a:rPr>
              <a:t> </a:t>
            </a:r>
            <a:r>
              <a:rPr lang="en-US" sz="1200" kern="1200" dirty="0">
                <a:solidFill>
                  <a:schemeClr val="tx1"/>
                </a:solidFill>
                <a:latin typeface="Segoe UI" panose="020B0502040204020203" pitchFamily="34" charset="0"/>
                <a:ea typeface="+mn-ea"/>
                <a:cs typeface="+mn-cs"/>
                <a:sym typeface="Segoe UI" panose="020B0502040204020203" pitchFamily="34" charset="0"/>
              </a:rPr>
              <a:t>gathered</a:t>
            </a:r>
            <a:r>
              <a:rPr lang="en-US" sz="1200" kern="1200" baseline="0" dirty="0">
                <a:solidFill>
                  <a:schemeClr val="tx1"/>
                </a:solidFill>
                <a:latin typeface="Segoe UI" panose="020B0502040204020203" pitchFamily="34" charset="0"/>
                <a:ea typeface="+mn-ea"/>
                <a:cs typeface="+mn-cs"/>
                <a:sym typeface="Segoe UI" panose="020B0502040204020203" pitchFamily="34" charset="0"/>
              </a:rPr>
              <a:t> </a:t>
            </a:r>
            <a:r>
              <a:rPr lang="en-US" sz="1200" kern="1200" dirty="0">
                <a:solidFill>
                  <a:schemeClr val="tx1"/>
                </a:solidFill>
                <a:latin typeface="Segoe UI" panose="020B0502040204020203" pitchFamily="34" charset="0"/>
                <a:ea typeface="+mn-ea"/>
                <a:cs typeface="+mn-cs"/>
                <a:sym typeface="Segoe UI" panose="020B0502040204020203" pitchFamily="34" charset="0"/>
              </a:rPr>
              <a:t>from the environment or inputted by users</a:t>
            </a:r>
          </a:p>
          <a:p>
            <a:pPr marL="552343" lvl="1" indent="-171450">
              <a:buFont typeface="Arial" panose="020B0604020202020204" pitchFamily="34" charset="0"/>
              <a:buChar char="•"/>
            </a:pPr>
            <a:r>
              <a:rPr lang="en-US" sz="1200" kern="1200" dirty="0">
                <a:solidFill>
                  <a:schemeClr val="tx1"/>
                </a:solidFill>
                <a:latin typeface="Segoe UI" panose="020B0502040204020203" pitchFamily="34" charset="0"/>
                <a:ea typeface="+mn-ea"/>
                <a:cs typeface="+mn-cs"/>
                <a:sym typeface="Segoe UI" panose="020B0502040204020203" pitchFamily="34" charset="0"/>
              </a:rPr>
              <a:t>And then there are </a:t>
            </a:r>
            <a:r>
              <a:rPr lang="en-US" sz="1200" b="1" kern="1200" dirty="0">
                <a:solidFill>
                  <a:schemeClr val="tx1"/>
                </a:solidFill>
                <a:latin typeface="Segoe UI" panose="020B0502040204020203" pitchFamily="34" charset="0"/>
                <a:ea typeface="+mn-ea"/>
                <a:cs typeface="+mn-cs"/>
                <a:sym typeface="Segoe UI" panose="020B0502040204020203" pitchFamily="34" charset="0"/>
              </a:rPr>
              <a:t>analytics</a:t>
            </a:r>
            <a:r>
              <a:rPr lang="en-US" sz="1200" b="0" kern="1200" baseline="0" dirty="0">
                <a:solidFill>
                  <a:schemeClr val="tx1"/>
                </a:solidFill>
                <a:latin typeface="Segoe UI" panose="020B0502040204020203" pitchFamily="34" charset="0"/>
                <a:ea typeface="+mn-ea"/>
                <a:cs typeface="+mn-cs"/>
                <a:sym typeface="Segoe UI" panose="020B0502040204020203" pitchFamily="34" charset="0"/>
              </a:rPr>
              <a:t> </a:t>
            </a:r>
            <a:r>
              <a:rPr lang="en-US" sz="1200" b="0" kern="1200" dirty="0">
                <a:solidFill>
                  <a:schemeClr val="accent3"/>
                </a:solidFill>
                <a:latin typeface="Segoe UI" panose="020B0502040204020203" pitchFamily="34" charset="0"/>
                <a:ea typeface="+mn-ea"/>
                <a:cs typeface="+mn-cs"/>
                <a:sym typeface="Segoe UI" panose="020B0502040204020203" pitchFamily="34" charset="0"/>
              </a:rPr>
              <a:t>performed on that </a:t>
            </a:r>
            <a:r>
              <a:rPr lang="en-US" sz="1200" kern="1200" dirty="0">
                <a:solidFill>
                  <a:schemeClr val="tx1"/>
                </a:solidFill>
                <a:latin typeface="Segoe UI" panose="020B0502040204020203" pitchFamily="34" charset="0"/>
                <a:ea typeface="+mn-ea"/>
                <a:cs typeface="+mn-cs"/>
                <a:sym typeface="Segoe UI" panose="020B0502040204020203" pitchFamily="34" charset="0"/>
              </a:rPr>
              <a:t>data that enable people or machines to take action</a:t>
            </a:r>
            <a:endParaRPr lang="en-US" sz="1200" b="0" kern="1200" baseline="0" dirty="0">
              <a:solidFill>
                <a:schemeClr val="tx1"/>
              </a:solidFill>
              <a:effectLst/>
              <a:latin typeface="+mn-lt"/>
              <a:ea typeface="+mn-ea"/>
              <a:cs typeface="+mn-cs"/>
            </a:endParaRPr>
          </a:p>
          <a:p>
            <a:pPr marL="285750" indent="-285750">
              <a:buFont typeface="Arial" panose="020B0604020202020204" pitchFamily="34" charset="0"/>
              <a:buChar char="•"/>
            </a:pPr>
            <a:endParaRPr lang="en-US" sz="1200" b="0" kern="1200" baseline="0" dirty="0">
              <a:solidFill>
                <a:schemeClr val="tx1"/>
              </a:solidFill>
              <a:effectLst/>
              <a:latin typeface="+mn-lt"/>
              <a:ea typeface="+mn-ea"/>
              <a:cs typeface="+mn-cs"/>
            </a:endParaRPr>
          </a:p>
          <a:p>
            <a:r>
              <a:rPr lang="en-US" sz="1200" b="1" u="sng" kern="1200" dirty="0">
                <a:solidFill>
                  <a:schemeClr val="tx1"/>
                </a:solidFill>
                <a:effectLst/>
                <a:latin typeface="+mn-lt"/>
                <a:ea typeface="+mn-ea"/>
                <a:cs typeface="+mn-cs"/>
              </a:rPr>
              <a:t>Transition</a:t>
            </a:r>
            <a:r>
              <a:rPr lang="en-US" sz="1200" b="1" kern="1200" dirty="0">
                <a:solidFill>
                  <a:schemeClr val="tx1"/>
                </a:solidFill>
                <a:effectLst/>
                <a:latin typeface="+mn-lt"/>
                <a:ea typeface="+mn-ea"/>
                <a:cs typeface="+mn-cs"/>
              </a:rPr>
              <a:t>:</a:t>
            </a:r>
          </a:p>
          <a:p>
            <a:pPr marL="285750" indent="-285750">
              <a:buFont typeface="Arial" panose="020B0604020202020204" pitchFamily="34" charset="0"/>
              <a:buChar char="•"/>
            </a:pPr>
            <a:r>
              <a:rPr lang="en-US" sz="1200" b="0" kern="1200" dirty="0">
                <a:solidFill>
                  <a:schemeClr val="tx1"/>
                </a:solidFill>
                <a:effectLst/>
                <a:latin typeface="+mn-lt"/>
                <a:ea typeface="+mn-ea"/>
                <a:cs typeface="+mn-cs"/>
              </a:rPr>
              <a:t>So</a:t>
            </a:r>
            <a:r>
              <a:rPr lang="en-US" sz="1200" b="0" kern="1200" baseline="0" dirty="0">
                <a:solidFill>
                  <a:schemeClr val="tx1"/>
                </a:solidFill>
                <a:effectLst/>
                <a:latin typeface="+mn-lt"/>
                <a:ea typeface="+mn-ea"/>
                <a:cs typeface="+mn-cs"/>
              </a:rPr>
              <a:t> how do you apply these components or building blocks to your business transformation journey</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0253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Talking Points</a:t>
            </a:r>
          </a:p>
          <a:p>
            <a:pPr marL="0" indent="0">
              <a:buFont typeface="Arial" panose="020B0604020202020204" pitchFamily="34" charset="0"/>
              <a:buNone/>
            </a:pPr>
            <a:endParaRPr lang="en-US" b="1" u="sng"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baseline="0" dirty="0"/>
              <a:t>Basically Microsoft’s goal is to help customers connect their devices whether new devices or existing.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baseline="0" dirty="0"/>
              <a:t>Once we can connect devices at scale then we can help capture the untapped data – and all in a fast timeframe allowing you to realize value faster.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baseline="0" dirty="0"/>
              <a:t>By providing the platform to build and customize from – you can accelerate your IoT journey</a:t>
            </a:r>
            <a:endParaRPr lang="en-US" b="0" i="0" u="none" dirty="0"/>
          </a:p>
          <a:p>
            <a:pPr marL="0" indent="0">
              <a:buFont typeface="Arial" panose="020B0604020202020204" pitchFamily="34" charset="0"/>
              <a:buNone/>
            </a:pPr>
            <a:endParaRPr lang="en-US" baseline="0" dirty="0"/>
          </a:p>
          <a:p>
            <a:pPr marL="171450" indent="-171450">
              <a:buFont typeface="Arial" panose="020B0604020202020204" pitchFamily="34" charset="0"/>
              <a:buChar char="•"/>
            </a:pPr>
            <a:r>
              <a:rPr lang="en-US" baseline="0" dirty="0"/>
              <a:t>Our focus here is simply to enable customers to build an enterprise grade internet of their things solutions.  Our goal is to provide the best platform to do this.</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1" baseline="0" dirty="0"/>
              <a:t>Transition</a:t>
            </a:r>
          </a:p>
          <a:p>
            <a:pPr marL="0" indent="0">
              <a:buFont typeface="Arial" panose="020B0604020202020204" pitchFamily="34" charset="0"/>
              <a:buNone/>
            </a:pPr>
            <a:r>
              <a:rPr lang="en-US" baseline="0" dirty="0"/>
              <a:t>Let’s look at some real world examples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9640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baseline="0" dirty="0"/>
              <a:t>Talking Points: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1" baseline="0" dirty="0"/>
              <a:t> </a:t>
            </a:r>
            <a:r>
              <a:rPr lang="en-US" sz="1200" kern="1200" dirty="0">
                <a:solidFill>
                  <a:schemeClr val="tx1"/>
                </a:solidFill>
                <a:effectLst/>
                <a:latin typeface="+mn-lt"/>
                <a:ea typeface="+mn-ea"/>
                <a:cs typeface="+mn-cs"/>
              </a:rPr>
              <a:t>With Azure IoT Suite we give</a:t>
            </a:r>
            <a:r>
              <a:rPr lang="en-US" sz="1200" kern="1200" baseline="0" dirty="0">
                <a:solidFill>
                  <a:schemeClr val="tx1"/>
                </a:solidFill>
                <a:effectLst/>
                <a:latin typeface="+mn-lt"/>
                <a:ea typeface="+mn-ea"/>
                <a:cs typeface="+mn-cs"/>
              </a:rPr>
              <a:t> you a very comprehensive solution that’s designed to help you connect your devices, whether a few hundred or millions across the world, analyze all the data coming from these devices and take action from the insights by integrating with your back end systems.  IoT Suite bring together and offer the following capabilities: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kern="1200" baseline="0" dirty="0">
                <a:solidFill>
                  <a:schemeClr val="tx1"/>
                </a:solidFill>
                <a:effectLst/>
                <a:latin typeface="+mn-lt"/>
                <a:ea typeface="+mn-ea"/>
                <a:cs typeface="+mn-cs"/>
              </a:rPr>
              <a:t>Device connectivity and management: Connect to millions of devices simultaneously. E</a:t>
            </a:r>
            <a:r>
              <a:rPr lang="en-US" sz="1200" b="0" i="0" kern="1200" dirty="0">
                <a:solidFill>
                  <a:schemeClr val="tx1"/>
                </a:solidFill>
                <a:effectLst/>
                <a:latin typeface="+mn-lt"/>
                <a:ea typeface="+mn-ea"/>
                <a:cs typeface="+mn-cs"/>
              </a:rPr>
              <a:t>nhance security of your IoT solutions by taking advantage of per-device authentication to communicate with devices that have the appropriate credentials. Revoke access rights to specific devices to maintain the integrity of your system.  </a:t>
            </a:r>
            <a:endParaRPr lang="en-US" sz="1200" b="0" kern="1200" baseline="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kern="1200" baseline="0" dirty="0">
                <a:solidFill>
                  <a:schemeClr val="tx1"/>
                </a:solidFill>
                <a:effectLst/>
                <a:latin typeface="+mn-lt"/>
                <a:ea typeface="+mn-ea"/>
                <a:cs typeface="+mn-cs"/>
              </a:rPr>
              <a:t>Data Ingestion &amp; Command &amp; Control: </a:t>
            </a:r>
            <a:r>
              <a:rPr lang="en-US" sz="1200" b="0" i="0" kern="1200" dirty="0">
                <a:solidFill>
                  <a:schemeClr val="tx1"/>
                </a:solidFill>
                <a:effectLst/>
                <a:latin typeface="+mn-lt"/>
                <a:ea typeface="+mn-ea"/>
                <a:cs typeface="+mn-cs"/>
              </a:rPr>
              <a:t>Establish reliable, bi-directional communication with these assets, even if they are intermittently connected, and analyze—and act on—incoming telemetry data. </a:t>
            </a:r>
            <a:endParaRPr lang="en-US" sz="1200" b="0" kern="1200" baseline="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kern="1200" baseline="0" dirty="0">
                <a:solidFill>
                  <a:schemeClr val="tx1"/>
                </a:solidFill>
                <a:effectLst/>
                <a:latin typeface="+mn-lt"/>
                <a:ea typeface="+mn-ea"/>
                <a:cs typeface="+mn-cs"/>
              </a:rPr>
              <a:t>Workflow automation: </a:t>
            </a:r>
            <a:r>
              <a:rPr lang="en-US" sz="1200" kern="1200" dirty="0">
                <a:solidFill>
                  <a:schemeClr val="tx1"/>
                </a:solidFill>
                <a:effectLst/>
                <a:latin typeface="+mn-lt"/>
                <a:ea typeface="+mn-ea"/>
                <a:cs typeface="+mn-cs"/>
              </a:rPr>
              <a:t>Integrates with your company’s existing back-end systems to enable you to make the best use of the data and processes you already have.</a:t>
            </a:r>
            <a:r>
              <a:rPr lang="en-US" sz="1200" kern="1200" baseline="0" dirty="0">
                <a:solidFill>
                  <a:schemeClr val="tx1"/>
                </a:solidFill>
                <a:effectLst/>
                <a:latin typeface="+mn-lt"/>
                <a:ea typeface="+mn-ea"/>
                <a:cs typeface="+mn-cs"/>
              </a:rPr>
              <a:t> </a:t>
            </a:r>
            <a:r>
              <a:rPr lang="en-US" sz="1200" b="0" kern="1200" baseline="0" dirty="0">
                <a:solidFill>
                  <a:schemeClr val="tx1"/>
                </a:solidFill>
                <a:effectLst/>
                <a:latin typeface="+mn-lt"/>
                <a:ea typeface="+mn-ea"/>
                <a:cs typeface="+mn-cs"/>
              </a:rPr>
              <a:t>Whether it’s as simple as sending a text or integrating with your CRM or EPP system</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kern="1200" baseline="0" dirty="0">
                <a:solidFill>
                  <a:schemeClr val="tx1"/>
                </a:solidFill>
                <a:effectLst/>
                <a:latin typeface="+mn-lt"/>
                <a:ea typeface="+mn-ea"/>
                <a:cs typeface="+mn-cs"/>
              </a:rPr>
              <a:t>Dashboards &amp; Visualization: Create powerful and rich visualization experience and finally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baseline="0" dirty="0">
                <a:solidFill>
                  <a:schemeClr val="tx1"/>
                </a:solidFill>
                <a:effectLst/>
                <a:latin typeface="+mn-lt"/>
                <a:ea typeface="+mn-ea"/>
                <a:cs typeface="+mn-cs"/>
              </a:rPr>
              <a:t>Preconfigured solutions: One of the biggest value we can provide is helping you develop IoT solutions faster. This will not only allow you to do more </a:t>
            </a:r>
            <a:r>
              <a:rPr lang="en-US" sz="1200" kern="1200" baseline="0" dirty="0" err="1">
                <a:solidFill>
                  <a:schemeClr val="tx1"/>
                </a:solidFill>
                <a:effectLst/>
                <a:latin typeface="+mn-lt"/>
                <a:ea typeface="+mn-ea"/>
                <a:cs typeface="+mn-cs"/>
              </a:rPr>
              <a:t>PoCs</a:t>
            </a:r>
            <a:r>
              <a:rPr lang="en-US" sz="1200" kern="1200" baseline="0" dirty="0">
                <a:solidFill>
                  <a:schemeClr val="tx1"/>
                </a:solidFill>
                <a:effectLst/>
                <a:latin typeface="+mn-lt"/>
                <a:ea typeface="+mn-ea"/>
                <a:cs typeface="+mn-cs"/>
              </a:rPr>
              <a:t> and pilots, it will also help accelerate the long project cycles we spoke about earlier.  We do this by offering preconfigured solutions for the more common IoT scenarios.</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8163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u="sng" dirty="0"/>
              <a:t>Talking Points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Let’s take a deeper look into our end-to-end capabilities of Azure IoT Suite.</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1" baseline="0" dirty="0"/>
              <a:t>We’ll start with connecting and scaling to millions of devices efficiently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Use the Azure IoT Suite to connect your devices, sensors and systems to the cloud with confidence.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kern="1200" baseline="0" dirty="0">
                <a:solidFill>
                  <a:schemeClr val="tx1"/>
                </a:solidFill>
                <a:effectLst/>
                <a:latin typeface="+mn-lt"/>
                <a:ea typeface="+mn-ea"/>
                <a:cs typeface="+mn-cs"/>
              </a:rPr>
              <a:t>You can connect your devices irrespective of the operating systems they run by using the client agent libraries.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kern="1200" baseline="0" dirty="0">
                <a:solidFill>
                  <a:schemeClr val="tx1"/>
                </a:solidFill>
                <a:effectLst/>
                <a:latin typeface="+mn-lt"/>
                <a:ea typeface="+mn-ea"/>
                <a:cs typeface="+mn-cs"/>
              </a:rPr>
              <a:t>We’ve designed Azure IoT Suite to connect up to millions of devices worldwide.</a:t>
            </a:r>
            <a:endParaRPr lang="en-US" b="0" baseline="0" dirty="0"/>
          </a:p>
          <a:p>
            <a:pPr marL="0" indent="0">
              <a:buFont typeface="Arial" panose="020B0604020202020204" pitchFamily="34" charset="0"/>
              <a:buNone/>
            </a:pPr>
            <a:endParaRPr lang="en-US" b="1" baseline="0" dirty="0"/>
          </a:p>
          <a:p>
            <a:pPr marL="0" indent="0">
              <a:buFont typeface="Arial" panose="020B0604020202020204" pitchFamily="34" charset="0"/>
              <a:buNone/>
            </a:pPr>
            <a:r>
              <a:rPr lang="en-US" b="1" baseline="0" dirty="0"/>
              <a:t>Next, once you have the data collected all the data Azure IoT Suite makes it easy to help you analyze the data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First of</a:t>
            </a:r>
            <a:r>
              <a:rPr lang="en-US" sz="1200" kern="1200" baseline="0" dirty="0">
                <a:solidFill>
                  <a:schemeClr val="tx1"/>
                </a:solidFill>
                <a:effectLst/>
                <a:latin typeface="+mn-lt"/>
                <a:ea typeface="+mn-ea"/>
                <a:cs typeface="+mn-cs"/>
              </a:rPr>
              <a:t> all in order to properly analyze the data, you need to know which device is sending what data. The device registry in Azure IoT Suite allows gives a unique ID, and authorization credentials to each of your device. This way you can securely connect to these devices and even revoke connectivity on a per device basis if need. Of course, there is two bidirectional control so you can not only ingest data but also send back commands to the devices.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baseline="0" dirty="0">
                <a:solidFill>
                  <a:schemeClr val="tx1"/>
                </a:solidFill>
                <a:effectLst/>
                <a:latin typeface="+mn-lt"/>
                <a:ea typeface="+mn-ea"/>
                <a:cs typeface="+mn-cs"/>
              </a:rPr>
              <a:t>After you have the data streaming in from these devices you can act on it in real time based of rules and actions. Azure IoT Suite also allows you to do predictive analytics through the use of machine learning.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baseline="0" dirty="0">
                <a:solidFill>
                  <a:schemeClr val="tx1"/>
                </a:solidFill>
                <a:effectLst/>
                <a:latin typeface="+mn-lt"/>
                <a:ea typeface="+mn-ea"/>
                <a:cs typeface="+mn-cs"/>
              </a:rPr>
              <a:t>Azure IoT Suite also allows you to build customized dashboards to help with the visualization of the data, key KPIs, etc. </a:t>
            </a:r>
            <a:endParaRPr lang="en-US" sz="1200" kern="1200" dirty="0">
              <a:solidFill>
                <a:schemeClr val="tx1"/>
              </a:solidFill>
              <a:effectLst/>
              <a:latin typeface="+mn-lt"/>
              <a:ea typeface="+mn-ea"/>
              <a:cs typeface="+mn-cs"/>
            </a:endParaRPr>
          </a:p>
          <a:p>
            <a:pPr marL="0" indent="0">
              <a:buFont typeface="Arial" panose="020B0604020202020204" pitchFamily="34" charset="0"/>
              <a:buNone/>
            </a:pPr>
            <a:endParaRPr lang="en-US" b="1" baseline="0" dirty="0"/>
          </a:p>
          <a:p>
            <a:pPr marL="0" indent="0">
              <a:buFont typeface="Arial" panose="020B0604020202020204" pitchFamily="34" charset="0"/>
              <a:buNone/>
            </a:pPr>
            <a:r>
              <a:rPr lang="en-US" b="1" baseline="0" dirty="0"/>
              <a:t>Now, once you have the insights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First of</a:t>
            </a:r>
            <a:r>
              <a:rPr lang="en-US" sz="1200" kern="1200" baseline="0" dirty="0">
                <a:solidFill>
                  <a:schemeClr val="tx1"/>
                </a:solidFill>
                <a:effectLst/>
                <a:latin typeface="+mn-lt"/>
                <a:ea typeface="+mn-ea"/>
                <a:cs typeface="+mn-cs"/>
              </a:rPr>
              <a:t> all in order to properly analyze the data, you need to know which device is sending what data. The device registry in Azure IoT Suite allows gives a unique ID, and authorization credentials to each of your device. This way you can securely connect to these devices and even revoke connectivity on a per device basis if need. Of course, there is two bidirectional control so you can not only ingest data but also send back commands to the devices.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baseline="0" dirty="0">
                <a:solidFill>
                  <a:schemeClr val="tx1"/>
                </a:solidFill>
                <a:effectLst/>
                <a:latin typeface="+mn-lt"/>
                <a:ea typeface="+mn-ea"/>
                <a:cs typeface="+mn-cs"/>
              </a:rPr>
              <a:t>After you have the data streaming in from these devices you can act on it in real time based of rules and actions. Azure IoT Suite also allows you to do predictive analytics through the use of machine learning.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baseline="0" dirty="0">
                <a:solidFill>
                  <a:schemeClr val="tx1"/>
                </a:solidFill>
                <a:effectLst/>
                <a:latin typeface="+mn-lt"/>
                <a:ea typeface="+mn-ea"/>
                <a:cs typeface="+mn-cs"/>
              </a:rPr>
              <a:t>Azure IoT Suite also allows you to build customized dashboards to help with the visualization of the data, key KPIs, etc. </a:t>
            </a:r>
            <a:r>
              <a:rPr lang="en-US" sz="1200" kern="1200" dirty="0">
                <a:solidFill>
                  <a:schemeClr val="tx1"/>
                </a:solidFill>
                <a:effectLst/>
                <a:latin typeface="+mn-lt"/>
                <a:ea typeface="+mn-ea"/>
                <a:cs typeface="+mn-cs"/>
              </a:rPr>
              <a:t>Use the Azure IoT Suite to create rich dashboards and reports so the right people in your company have access to the data and insights they need.</a:t>
            </a:r>
          </a:p>
          <a:p>
            <a:pPr marL="0" indent="0">
              <a:buFont typeface="Arial" panose="020B0604020202020204" pitchFamily="34" charset="0"/>
              <a:buNone/>
            </a:pPr>
            <a:endParaRPr lang="en-US" b="1" baseline="0" dirty="0"/>
          </a:p>
          <a:p>
            <a:pPr marL="0" indent="0">
              <a:buFont typeface="Arial" panose="020B0604020202020204" pitchFamily="34" charset="0"/>
              <a:buNone/>
            </a:pPr>
            <a:r>
              <a:rPr lang="en-US" b="1" baseline="0" dirty="0"/>
              <a:t>Lastly as we discussed before all this is quite useless unless you can integrate with business back-end and automate business processes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Integrates with your company’s existing back-end systems to enable you to make the best use of the data and processes you already have.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kern="1200" baseline="0" dirty="0">
                <a:solidFill>
                  <a:schemeClr val="tx1"/>
                </a:solidFill>
                <a:effectLst/>
                <a:latin typeface="+mn-lt"/>
                <a:ea typeface="+mn-ea"/>
                <a:cs typeface="+mn-cs"/>
              </a:rPr>
              <a:t>Whether it’s as simple as sending a text or integrating with your CRM or EPP system</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baseline="0" dirty="0">
                <a:solidFill>
                  <a:schemeClr val="tx1"/>
                </a:solidFill>
                <a:effectLst/>
                <a:latin typeface="+mn-lt"/>
                <a:ea typeface="+mn-ea"/>
                <a:cs typeface="+mn-cs"/>
              </a:rPr>
              <a:t>Ex. </a:t>
            </a:r>
            <a:r>
              <a:rPr lang="en-US" sz="800" kern="1200" dirty="0">
                <a:solidFill>
                  <a:schemeClr val="tx1"/>
                </a:solidFill>
                <a:effectLst/>
                <a:latin typeface="Segoe UI" panose="020B0502040204020203" pitchFamily="34" charset="0"/>
                <a:ea typeface="+mn-ea"/>
                <a:cs typeface="Segoe UI" panose="020B0502040204020203" pitchFamily="34" charset="0"/>
              </a:rPr>
              <a:t>and managed remotely.  You s</a:t>
            </a:r>
            <a:r>
              <a:rPr lang="en-US" sz="700" kern="1200" dirty="0">
                <a:solidFill>
                  <a:schemeClr val="tx1"/>
                </a:solidFill>
                <a:effectLst/>
                <a:latin typeface="Segoe UI" panose="020B0502040204020203" pitchFamily="34" charset="0"/>
                <a:ea typeface="+mn-ea"/>
                <a:cs typeface="Segoe UI" panose="020B0502040204020203" pitchFamily="34" charset="0"/>
              </a:rPr>
              <a:t>et up rules to trigger an alert when real-time data shows a certain</a:t>
            </a:r>
            <a:r>
              <a:rPr lang="en-US" sz="700" kern="1200" baseline="0" dirty="0">
                <a:solidFill>
                  <a:schemeClr val="tx1"/>
                </a:solidFill>
                <a:effectLst/>
                <a:latin typeface="Segoe UI" panose="020B0502040204020203" pitchFamily="34" charset="0"/>
                <a:ea typeface="+mn-ea"/>
                <a:cs typeface="Segoe UI" panose="020B0502040204020203" pitchFamily="34" charset="0"/>
              </a:rPr>
              <a:t> set of </a:t>
            </a:r>
            <a:r>
              <a:rPr lang="en-US" sz="700" kern="1200" dirty="0">
                <a:solidFill>
                  <a:schemeClr val="tx1"/>
                </a:solidFill>
                <a:effectLst/>
                <a:latin typeface="Segoe UI" panose="020B0502040204020203" pitchFamily="34" charset="0"/>
                <a:ea typeface="+mn-ea"/>
                <a:cs typeface="Segoe UI" panose="020B0502040204020203" pitchFamily="34" charset="0"/>
              </a:rPr>
              <a:t>warning signs. That alert can even drive remote actions to remediate the issue</a:t>
            </a:r>
            <a:r>
              <a:rPr lang="en-US" sz="700" kern="1200" baseline="0" dirty="0">
                <a:solidFill>
                  <a:schemeClr val="tx1"/>
                </a:solidFill>
                <a:effectLst/>
                <a:latin typeface="Segoe UI" panose="020B0502040204020203" pitchFamily="34" charset="0"/>
                <a:ea typeface="+mn-ea"/>
                <a:cs typeface="Segoe UI" panose="020B0502040204020203" pitchFamily="34" charset="0"/>
              </a:rPr>
              <a:t> </a:t>
            </a:r>
            <a:r>
              <a:rPr lang="en-US" sz="700" kern="1200" dirty="0">
                <a:solidFill>
                  <a:schemeClr val="tx1"/>
                </a:solidFill>
                <a:effectLst/>
                <a:latin typeface="Segoe UI" panose="020B0502040204020203" pitchFamily="34" charset="0"/>
                <a:ea typeface="+mn-ea"/>
                <a:cs typeface="Segoe UI" panose="020B0502040204020203" pitchFamily="34" charset="0"/>
              </a:rPr>
              <a:t>such as  creating a ticket</a:t>
            </a:r>
            <a:r>
              <a:rPr lang="en-US" sz="700" kern="1200" baseline="0" dirty="0">
                <a:solidFill>
                  <a:schemeClr val="tx1"/>
                </a:solidFill>
                <a:effectLst/>
                <a:latin typeface="Segoe UI" panose="020B0502040204020203" pitchFamily="34" charset="0"/>
                <a:ea typeface="+mn-ea"/>
                <a:cs typeface="Segoe UI" panose="020B0502040204020203" pitchFamily="34" charset="0"/>
              </a:rPr>
              <a:t> in the CRM system and </a:t>
            </a:r>
            <a:r>
              <a:rPr lang="en-US" sz="700" kern="1200" dirty="0">
                <a:solidFill>
                  <a:schemeClr val="tx1"/>
                </a:solidFill>
                <a:effectLst/>
                <a:latin typeface="Segoe UI" panose="020B0502040204020203" pitchFamily="34" charset="0"/>
                <a:ea typeface="+mn-ea"/>
                <a:cs typeface="Segoe UI" panose="020B0502040204020203" pitchFamily="34" charset="0"/>
              </a:rPr>
              <a:t>dispatching</a:t>
            </a:r>
            <a:r>
              <a:rPr lang="en-US" sz="700" kern="1200" baseline="0" dirty="0">
                <a:solidFill>
                  <a:schemeClr val="tx1"/>
                </a:solidFill>
                <a:effectLst/>
                <a:latin typeface="Segoe UI" panose="020B0502040204020203" pitchFamily="34" charset="0"/>
                <a:ea typeface="+mn-ea"/>
                <a:cs typeface="Segoe UI" panose="020B0502040204020203" pitchFamily="34" charset="0"/>
              </a:rPr>
              <a:t> a</a:t>
            </a:r>
            <a:r>
              <a:rPr lang="en-US" sz="700" kern="1200" dirty="0">
                <a:solidFill>
                  <a:schemeClr val="tx1"/>
                </a:solidFill>
                <a:effectLst/>
                <a:latin typeface="Segoe UI" panose="020B0502040204020203" pitchFamily="34" charset="0"/>
                <a:ea typeface="+mn-ea"/>
                <a:cs typeface="Segoe UI" panose="020B0502040204020203" pitchFamily="34" charset="0"/>
              </a:rPr>
              <a:t> service technician or launching a software patch.  </a:t>
            </a:r>
            <a:endParaRPr lang="en-US" sz="1200" b="0" kern="1200" baseline="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29855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bin"/><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bin"/><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4.xml"/><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359016" y="2084186"/>
            <a:ext cx="7172009" cy="1793104"/>
          </a:xfrm>
          <a:noFill/>
        </p:spPr>
        <p:txBody>
          <a:bodyPr lIns="146304" tIns="91440" rIns="146304" bIns="91440" anchor="t" anchorCtr="0"/>
          <a:lstStyle>
            <a:lvl1pPr>
              <a:defRPr sz="6275" spc="-98" baseline="0">
                <a:gradFill>
                  <a:gsLst>
                    <a:gs pos="16162">
                      <a:schemeClr val="tx1"/>
                    </a:gs>
                    <a:gs pos="43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359016" y="3877270"/>
            <a:ext cx="7172009" cy="1703449"/>
          </a:xfrm>
        </p:spPr>
        <p:txBody>
          <a:bodyPr tIns="109728" bIns="109728">
            <a:noAutofit/>
          </a:bodyPr>
          <a:lstStyle>
            <a:lvl1pPr marL="0" indent="0">
              <a:spcBef>
                <a:spcPts val="0"/>
              </a:spcBef>
              <a:buNone/>
              <a:defRPr sz="3660">
                <a:gradFill>
                  <a:gsLst>
                    <a:gs pos="16162">
                      <a:schemeClr val="tx1"/>
                    </a:gs>
                    <a:gs pos="43000">
                      <a:schemeClr val="tx1"/>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597671" y="6118623"/>
            <a:ext cx="1389192" cy="268966"/>
          </a:xfrm>
          <a:prstGeom prst="rect">
            <a:avLst/>
          </a:prstGeom>
        </p:spPr>
      </p:pic>
      <p:grpSp>
        <p:nvGrpSpPr>
          <p:cNvPr id="4" name="Group 3"/>
          <p:cNvGrpSpPr/>
          <p:nvPr userDrawn="1"/>
        </p:nvGrpSpPr>
        <p:grpSpPr>
          <a:xfrm>
            <a:off x="7531025" y="2173847"/>
            <a:ext cx="4328444" cy="3317199"/>
            <a:chOff x="6362728" y="1485604"/>
            <a:chExt cx="5396739" cy="4275173"/>
          </a:xfrm>
        </p:grpSpPr>
        <p:sp>
          <p:nvSpPr>
            <p:cNvPr id="12" name="Freeform 11"/>
            <p:cNvSpPr>
              <a:spLocks/>
            </p:cNvSpPr>
            <p:nvPr userDrawn="1"/>
          </p:nvSpPr>
          <p:spPr bwMode="auto">
            <a:xfrm>
              <a:off x="10286428" y="2540869"/>
              <a:ext cx="1228270" cy="499194"/>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2353"/>
            </a:p>
          </p:txBody>
        </p:sp>
        <p:grpSp>
          <p:nvGrpSpPr>
            <p:cNvPr id="13" name="Group 12"/>
            <p:cNvGrpSpPr/>
            <p:nvPr userDrawn="1"/>
          </p:nvGrpSpPr>
          <p:grpSpPr bwMode="auto">
            <a:xfrm>
              <a:off x="6362728" y="3629515"/>
              <a:ext cx="5396739" cy="2131262"/>
              <a:chOff x="8040688" y="7151688"/>
              <a:chExt cx="6745287" cy="2663825"/>
            </a:xfrm>
          </p:grpSpPr>
          <p:sp>
            <p:nvSpPr>
              <p:cNvPr id="14" name="Freeform 5"/>
              <p:cNvSpPr>
                <a:spLocks noEditPoints="1"/>
              </p:cNvSpPr>
              <p:nvPr userDrawn="1"/>
            </p:nvSpPr>
            <p:spPr bwMode="auto">
              <a:xfrm>
                <a:off x="10498138" y="7808913"/>
                <a:ext cx="776287" cy="77470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endParaRPr lang="en-US" sz="2353"/>
              </a:p>
            </p:txBody>
          </p:sp>
          <p:sp>
            <p:nvSpPr>
              <p:cNvPr id="15" name="Freeform 6"/>
              <p:cNvSpPr>
                <a:spLocks noEditPoints="1"/>
              </p:cNvSpPr>
              <p:nvPr userDrawn="1"/>
            </p:nvSpPr>
            <p:spPr bwMode="auto">
              <a:xfrm>
                <a:off x="9758363" y="8366126"/>
                <a:ext cx="1060450" cy="1062038"/>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endParaRPr lang="en-US" sz="2353"/>
              </a:p>
            </p:txBody>
          </p:sp>
          <p:sp>
            <p:nvSpPr>
              <p:cNvPr id="16" name="Freeform 7"/>
              <p:cNvSpPr>
                <a:spLocks noEditPoints="1"/>
              </p:cNvSpPr>
              <p:nvPr userDrawn="1"/>
            </p:nvSpPr>
            <p:spPr bwMode="auto">
              <a:xfrm>
                <a:off x="11022013" y="8059738"/>
                <a:ext cx="1547812" cy="155098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endParaRPr lang="en-US" sz="2353"/>
              </a:p>
            </p:txBody>
          </p:sp>
          <p:sp>
            <p:nvSpPr>
              <p:cNvPr id="17" name="Freeform 8"/>
              <p:cNvSpPr>
                <a:spLocks/>
              </p:cNvSpPr>
              <p:nvPr userDrawn="1"/>
            </p:nvSpPr>
            <p:spPr bwMode="auto">
              <a:xfrm>
                <a:off x="8040688" y="7580313"/>
                <a:ext cx="2109787" cy="2235200"/>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9" name="Freeform 42"/>
            <p:cNvSpPr>
              <a:spLocks/>
            </p:cNvSpPr>
            <p:nvPr userDrawn="1"/>
          </p:nvSpPr>
          <p:spPr bwMode="auto">
            <a:xfrm>
              <a:off x="8716653" y="1485604"/>
              <a:ext cx="1403969" cy="840253"/>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dirty="0"/>
            </a:p>
          </p:txBody>
        </p:sp>
        <p:sp>
          <p:nvSpPr>
            <p:cNvPr id="20" name="Freeform 19"/>
            <p:cNvSpPr>
              <a:spLocks/>
            </p:cNvSpPr>
            <p:nvPr userDrawn="1"/>
          </p:nvSpPr>
          <p:spPr bwMode="auto">
            <a:xfrm flipH="1">
              <a:off x="7542827" y="2325857"/>
              <a:ext cx="731512" cy="297301"/>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2353"/>
            </a:p>
          </p:txBody>
        </p:sp>
      </p:grpSp>
    </p:spTree>
    <p:extLst>
      <p:ext uri="{BB962C8B-B14F-4D97-AF65-F5344CB8AC3E}">
        <p14:creationId xmlns:p14="http://schemas.microsoft.com/office/powerpoint/2010/main" val="1862460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58854" y="1187644"/>
            <a:ext cx="5498540" cy="3021966"/>
          </a:xfrm>
        </p:spPr>
        <p:txBody>
          <a:bodyPr wrap="square">
            <a:spAutoFit/>
          </a:bodyPr>
          <a:lstStyle>
            <a:lvl1pPr marL="281691" indent="-281691">
              <a:spcBef>
                <a:spcPts val="1200"/>
              </a:spcBef>
              <a:buClr>
                <a:schemeClr val="tx1"/>
              </a:buClr>
              <a:buFont typeface="Arial" pitchFamily="34" charset="0"/>
              <a:buChar char="•"/>
              <a:defRPr sz="4184"/>
            </a:lvl1pPr>
            <a:lvl2pPr marL="520725" indent="-228611">
              <a:defRPr sz="2615"/>
            </a:lvl2pPr>
            <a:lvl3pPr marL="685835" indent="-165108">
              <a:tabLst/>
              <a:defRPr sz="2615"/>
            </a:lvl3pPr>
            <a:lvl4pPr marL="863642" indent="-177809">
              <a:defRPr/>
            </a:lvl4pPr>
            <a:lvl5pPr marL="1028751" indent="-16510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35004" y="1187644"/>
            <a:ext cx="5498540" cy="3021966"/>
          </a:xfrm>
        </p:spPr>
        <p:txBody>
          <a:bodyPr wrap="square">
            <a:spAutoFit/>
          </a:bodyPr>
          <a:lstStyle>
            <a:lvl1pPr marL="281691" indent="-281691">
              <a:spcBef>
                <a:spcPts val="1200"/>
              </a:spcBef>
              <a:buClr>
                <a:schemeClr val="tx1"/>
              </a:buClr>
              <a:buFont typeface="Arial" pitchFamily="34" charset="0"/>
              <a:buChar char="•"/>
              <a:defRPr sz="4184"/>
            </a:lvl1pPr>
            <a:lvl2pPr marL="520725" indent="-228611">
              <a:defRPr sz="2615"/>
            </a:lvl2pPr>
            <a:lvl3pPr marL="685835" indent="-165108">
              <a:tabLst/>
              <a:defRPr sz="2615"/>
            </a:lvl3pPr>
            <a:lvl4pPr marL="863642" indent="-177809">
              <a:defRPr/>
            </a:lvl4pPr>
            <a:lvl5pPr marL="1028751" indent="-16510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113123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625407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7" y="1186356"/>
            <a:ext cx="9562680" cy="2697988"/>
          </a:xfrm>
          <a:noFill/>
        </p:spPr>
        <p:txBody>
          <a:bodyPr tIns="91440" bIns="91440" anchor="t" anchorCtr="0"/>
          <a:lstStyle>
            <a:lvl1pPr>
              <a:defRPr sz="7844"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359018" y="3877281"/>
            <a:ext cx="9562678" cy="1793881"/>
          </a:xfrm>
          <a:noFill/>
        </p:spPr>
        <p:txBody>
          <a:bodyPr lIns="182880" tIns="146304" rIns="182880" bIns="146304">
            <a:noAutofit/>
          </a:bodyPr>
          <a:lstStyle>
            <a:lvl1pPr marL="0" indent="0">
              <a:spcBef>
                <a:spcPts val="0"/>
              </a:spcBef>
              <a:buNone/>
              <a:defRPr sz="366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45859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1186356"/>
            <a:ext cx="9562679" cy="2697988"/>
          </a:xfrm>
          <a:noFill/>
        </p:spPr>
        <p:txBody>
          <a:bodyPr tIns="91440" bIns="91440" anchor="t" anchorCtr="0"/>
          <a:lstStyle>
            <a:lvl1pPr>
              <a:defRPr lang="en-US" sz="7844"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3488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931082"/>
            <a:ext cx="11473970" cy="1267431"/>
          </a:xfrm>
          <a:noFill/>
        </p:spPr>
        <p:txBody>
          <a:bodyPr wrap="square" tIns="91440" bIns="91440" anchor="t" anchorCtr="0">
            <a:spAutoFit/>
          </a:bodyPr>
          <a:lstStyle>
            <a:lvl1pPr>
              <a:defRPr sz="784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214747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7" y="2931082"/>
            <a:ext cx="11462090" cy="1267431"/>
          </a:xfrm>
          <a:noFill/>
        </p:spPr>
        <p:txBody>
          <a:bodyPr wrap="square" tIns="91440" bIns="91440" anchor="t" anchorCtr="0">
            <a:spAutoFit/>
          </a:bodyPr>
          <a:lstStyle>
            <a:lvl1pPr>
              <a:defRPr sz="784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51761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931082"/>
            <a:ext cx="11473970" cy="1267431"/>
          </a:xfrm>
          <a:noFill/>
        </p:spPr>
        <p:txBody>
          <a:bodyPr wrap="square" tIns="91440" bIns="91440" anchor="t" anchorCtr="0">
            <a:spAutoFit/>
          </a:bodyPr>
          <a:lstStyle>
            <a:lvl1pPr>
              <a:defRPr sz="784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421225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5" y="1217198"/>
            <a:ext cx="5498540" cy="1973318"/>
          </a:xfrm>
        </p:spPr>
        <p:txBody>
          <a:bodyPr wrap="square">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4" name="Picture Placeholder 3"/>
          <p:cNvSpPr>
            <a:spLocks noGrp="1"/>
          </p:cNvSpPr>
          <p:nvPr>
            <p:ph type="pic" sz="quarter" idx="10" hasCustomPrompt="1"/>
          </p:nvPr>
        </p:nvSpPr>
        <p:spPr>
          <a:xfrm>
            <a:off x="6097037" y="1"/>
            <a:ext cx="6094963" cy="6858000"/>
          </a:xfrm>
          <a:blipFill>
            <a:blip r:embed="rId2"/>
            <a:stretch>
              <a:fillRect/>
            </a:stretch>
          </a:blipFill>
        </p:spPr>
        <p:txBody>
          <a:bodyPr lIns="0" tIns="0" rIns="0" bIns="0" anchor="ctr">
            <a:noAutofit/>
          </a:bodyPr>
          <a:lstStyle>
            <a:lvl1pPr marL="0" indent="0" algn="ctr">
              <a:lnSpc>
                <a:spcPct val="150000"/>
              </a:lnSpc>
              <a:spcBef>
                <a:spcPts val="0"/>
              </a:spcBef>
              <a:buNone/>
              <a:defRPr sz="3660" baseline="0">
                <a:solidFill>
                  <a:srgbClr val="FFFFFF"/>
                </a:solidFill>
              </a:defRPr>
            </a:lvl1pPr>
          </a:lstStyle>
          <a:p>
            <a:r>
              <a:rPr lang="en-US" dirty="0"/>
              <a:t>Click on icon below</a:t>
            </a:r>
            <a:br>
              <a:rPr lang="en-US" dirty="0"/>
            </a:br>
            <a:r>
              <a:rPr lang="en-US" dirty="0"/>
              <a:t>to insert a new photo</a:t>
            </a:r>
          </a:p>
        </p:txBody>
      </p:sp>
    </p:spTree>
    <p:extLst>
      <p:ext uri="{BB962C8B-B14F-4D97-AF65-F5344CB8AC3E}">
        <p14:creationId xmlns:p14="http://schemas.microsoft.com/office/powerpoint/2010/main" val="761187353"/>
      </p:ext>
    </p:extLst>
  </p:cSld>
  <p:clrMapOvr>
    <a:masterClrMapping/>
  </p:clrMapOvr>
  <p:transition>
    <p:fade/>
  </p:transition>
  <p:extLst mod="1">
    <p:ext uri="{DCECCB84-F9BA-43D5-87BE-67443E8EF086}">
      <p15:sldGuideLst xmlns:p15="http://schemas.microsoft.com/office/powerpoint/2012/main">
        <p15:guide id="1" pos="391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134501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01891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59016" y="3877271"/>
            <a:ext cx="8367343" cy="1794661"/>
          </a:xfrm>
          <a:noFill/>
        </p:spPr>
        <p:txBody>
          <a:bodyPr lIns="146304" tIns="109728" rIns="146304" bIns="109728">
            <a:noAutofit/>
          </a:bodyPr>
          <a:lstStyle>
            <a:lvl1pPr marL="0" indent="0">
              <a:spcBef>
                <a:spcPts val="0"/>
              </a:spcBef>
              <a:buNone/>
              <a:defRPr sz="366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359016" y="2075840"/>
            <a:ext cx="9562678" cy="1801436"/>
          </a:xfrm>
          <a:noFill/>
        </p:spPr>
        <p:txBody>
          <a:bodyPr lIns="146304" tIns="91440" rIns="146304" bIns="91440" anchor="t" anchorCtr="0"/>
          <a:lstStyle>
            <a:lvl1pPr>
              <a:defRPr sz="6275"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597670" y="6118623"/>
            <a:ext cx="1674027" cy="268966"/>
          </a:xfrm>
          <a:prstGeom prst="rect">
            <a:avLst/>
          </a:prstGeom>
        </p:spPr>
      </p:pic>
    </p:spTree>
    <p:extLst>
      <p:ext uri="{BB962C8B-B14F-4D97-AF65-F5344CB8AC3E}">
        <p14:creationId xmlns:p14="http://schemas.microsoft.com/office/powerpoint/2010/main" val="31989889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3319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22961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3"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45"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59017" y="1197325"/>
            <a:ext cx="11473968" cy="2530963"/>
          </a:xfrm>
        </p:spPr>
        <p:txBody>
          <a:bodyPr/>
          <a:lstStyle>
            <a:lvl1pPr marL="0" indent="0">
              <a:buNone/>
              <a:defRPr sz="418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4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1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34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783913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77401" y="6198021"/>
            <a:ext cx="11473970" cy="491868"/>
          </a:xfrm>
          <a:prstGeom prst="rect">
            <a:avLst/>
          </a:prstGeom>
          <a:noFill/>
          <a:ln w="12700">
            <a:noFill/>
            <a:miter lim="800000"/>
            <a:headEnd type="none" w="sm" len="sm"/>
            <a:tailEnd type="none" w="sm" len="sm"/>
          </a:ln>
          <a:effectLst/>
        </p:spPr>
        <p:txBody>
          <a:bodyPr vert="horz" wrap="square" lIns="239067" tIns="191254" rIns="239067" bIns="191254" numCol="1" anchor="t" anchorCtr="0" compatLnSpc="1">
            <a:prstTxWarp prst="textNoShape">
              <a:avLst/>
            </a:prstTxWarp>
            <a:spAutoFit/>
          </a:bodyPr>
          <a:lstStyle/>
          <a:p>
            <a:pPr defTabSz="913965"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600321" y="3083653"/>
            <a:ext cx="4298847" cy="690694"/>
          </a:xfrm>
          <a:prstGeom prst="rect">
            <a:avLst/>
          </a:prstGeom>
        </p:spPr>
      </p:pic>
    </p:spTree>
    <p:extLst>
      <p:ext uri="{BB962C8B-B14F-4D97-AF65-F5344CB8AC3E}">
        <p14:creationId xmlns:p14="http://schemas.microsoft.com/office/powerpoint/2010/main" val="153064261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9016" y="1189177"/>
            <a:ext cx="11473970" cy="3134438"/>
          </a:xfrm>
          <a:prstGeom prst="rect">
            <a:avLst/>
          </a:prstGeom>
        </p:spPr>
        <p:txBody>
          <a:bodyPr/>
          <a:lstStyle>
            <a:lvl1pPr marL="284803" indent="-284803">
              <a:buClr>
                <a:schemeClr val="tx1"/>
              </a:buClr>
              <a:buSzPct val="90000"/>
              <a:buFont typeface="Arial" pitchFamily="34" charset="0"/>
              <a:buChar char="•"/>
              <a:defRPr sz="470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68" indent="-275466">
              <a:buClr>
                <a:schemeClr val="tx1"/>
              </a:buClr>
              <a:buSzPct val="90000"/>
              <a:buFont typeface="Arial" pitchFamily="34" charset="0"/>
              <a:buChar char="•"/>
              <a:defRPr sz="418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70" indent="-284803">
              <a:buClr>
                <a:schemeClr val="tx1"/>
              </a:buClr>
              <a:buSzPct val="90000"/>
              <a:buFont typeface="Arial" pitchFamily="34" charset="0"/>
              <a:buChar char="•"/>
              <a:defRPr sz="366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77" indent="-224107">
              <a:buClr>
                <a:schemeClr val="tx1"/>
              </a:buClr>
              <a:buSzPct val="90000"/>
              <a:buFont typeface="Arial" pitchFamily="34" charset="0"/>
              <a:buChar char="•"/>
              <a:defRPr sz="3138">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83" indent="-224107">
              <a:buClr>
                <a:schemeClr val="tx1"/>
              </a:buClr>
              <a:buSzPct val="90000"/>
              <a:buFont typeface="Arial" pitchFamily="34" charset="0"/>
              <a:buChar char="•"/>
              <a:defRPr sz="2615">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4184"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92563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RED - SECTION TI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2322577"/>
            <a:ext cx="11244943" cy="1089529"/>
          </a:xfrm>
        </p:spPr>
        <p:txBody>
          <a:bodyPr/>
          <a:lstStyle>
            <a:lvl1pPr>
              <a:defRPr sz="7200">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381000" y="3686175"/>
            <a:ext cx="11260138" cy="458060"/>
          </a:xfrm>
        </p:spPr>
        <p:txBody>
          <a:bodyPr>
            <a:spAutoFit/>
          </a:bodyPr>
          <a:lstStyle>
            <a:lvl1pPr>
              <a:spcBef>
                <a:spcPts val="0"/>
              </a:spcBef>
              <a:defRPr sz="2000" spc="0">
                <a:solidFill>
                  <a:schemeClr val="bg1"/>
                </a:solidFill>
                <a:latin typeface="+mn-lt"/>
              </a:defRPr>
            </a:lvl1pPr>
            <a:lvl2pPr>
              <a:defRPr sz="1400" spc="0">
                <a:solidFill>
                  <a:schemeClr val="bg1"/>
                </a:solidFill>
                <a:latin typeface="+mn-lt"/>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gray">
          <a:xfrm>
            <a:off x="458333" y="480503"/>
            <a:ext cx="1552931" cy="332660"/>
          </a:xfrm>
          <a:prstGeom prst="rect">
            <a:avLst/>
          </a:prstGeom>
        </p:spPr>
      </p:pic>
    </p:spTree>
    <p:extLst>
      <p:ext uri="{BB962C8B-B14F-4D97-AF65-F5344CB8AC3E}">
        <p14:creationId xmlns:p14="http://schemas.microsoft.com/office/powerpoint/2010/main" val="1113733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UE - SECTION TI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2322577"/>
            <a:ext cx="11244943" cy="1089529"/>
          </a:xfrm>
        </p:spPr>
        <p:txBody>
          <a:bodyPr/>
          <a:lstStyle>
            <a:lvl1pPr>
              <a:defRPr sz="7200">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381000" y="3686175"/>
            <a:ext cx="11260138" cy="458060"/>
          </a:xfrm>
        </p:spPr>
        <p:txBody>
          <a:bodyPr>
            <a:spAutoFit/>
          </a:bodyPr>
          <a:lstStyle>
            <a:lvl1pPr>
              <a:spcBef>
                <a:spcPts val="0"/>
              </a:spcBef>
              <a:defRPr sz="2000" spc="0">
                <a:solidFill>
                  <a:schemeClr val="bg1"/>
                </a:solidFill>
                <a:latin typeface="+mn-lt"/>
              </a:defRPr>
            </a:lvl1pPr>
            <a:lvl2pPr>
              <a:defRPr sz="1400" spc="0">
                <a:solidFill>
                  <a:schemeClr val="bg1"/>
                </a:solidFill>
                <a:latin typeface="+mn-lt"/>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gray">
          <a:xfrm>
            <a:off x="458333" y="480503"/>
            <a:ext cx="1552931" cy="332660"/>
          </a:xfrm>
          <a:prstGeom prst="rect">
            <a:avLst/>
          </a:prstGeom>
        </p:spPr>
      </p:pic>
    </p:spTree>
    <p:extLst>
      <p:ext uri="{BB962C8B-B14F-4D97-AF65-F5344CB8AC3E}">
        <p14:creationId xmlns:p14="http://schemas.microsoft.com/office/powerpoint/2010/main" val="33930486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with Sub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1" y="228602"/>
            <a:ext cx="11290165" cy="553998"/>
          </a:xfrm>
          <a:prstGeom prst="rect">
            <a:avLst/>
          </a:prstGeom>
        </p:spPr>
        <p:txBody>
          <a:bodyPr/>
          <a:lstStyle/>
          <a:p>
            <a:r>
              <a:rPr lang="en-US" dirty="0"/>
              <a:t>Title and content</a:t>
            </a:r>
          </a:p>
        </p:txBody>
      </p:sp>
      <p:sp>
        <p:nvSpPr>
          <p:cNvPr id="10" name="Text Placeholder 9"/>
          <p:cNvSpPr>
            <a:spLocks noGrp="1"/>
          </p:cNvSpPr>
          <p:nvPr>
            <p:ph type="body" sz="quarter" idx="11"/>
          </p:nvPr>
        </p:nvSpPr>
        <p:spPr>
          <a:xfrm>
            <a:off x="381000" y="782638"/>
            <a:ext cx="11290300" cy="513510"/>
          </a:xfrm>
        </p:spPr>
        <p:txBody>
          <a:bodyPr/>
          <a:lstStyle>
            <a:lvl1pPr>
              <a:defRPr sz="2400">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23653055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Windows Azur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177549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p:txBody>
      </p:sp>
    </p:spTree>
    <p:extLst>
      <p:ext uri="{BB962C8B-B14F-4D97-AF65-F5344CB8AC3E}">
        <p14:creationId xmlns:p14="http://schemas.microsoft.com/office/powerpoint/2010/main" val="428693411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59016" y="1189177"/>
            <a:ext cx="11473970" cy="2514868"/>
          </a:xfrm>
        </p:spPr>
        <p:txBody>
          <a:bodyPr lIns="164592" rIns="164592"/>
          <a:lstStyle>
            <a:lvl1pPr marL="0" indent="0">
              <a:buNone/>
              <a:defRPr sz="4706">
                <a:gradFill>
                  <a:gsLst>
                    <a:gs pos="1250">
                      <a:schemeClr val="tx2"/>
                    </a:gs>
                    <a:gs pos="99000">
                      <a:schemeClr val="tx2"/>
                    </a:gs>
                  </a:gsLst>
                  <a:lin ang="5400000" scaled="0"/>
                </a:gradFill>
              </a:defRPr>
            </a:lvl1pPr>
            <a:lvl2pPr marL="0" indent="0">
              <a:buFontTx/>
              <a:buNone/>
              <a:defRPr sz="2615"/>
            </a:lvl2pPr>
            <a:lvl3pPr marL="224107" indent="0">
              <a:buNone/>
              <a:defRPr/>
            </a:lvl3pPr>
            <a:lvl4pPr marL="448213" indent="0">
              <a:buNone/>
              <a:defRPr/>
            </a:lvl4pPr>
            <a:lvl5pPr marL="67232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459256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117" y="289511"/>
            <a:ext cx="11655840" cy="899665"/>
          </a:xfrm>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27" tIns="45713" rIns="91427" bIns="45713" numCol="1" anchor="t" anchorCtr="0" compatLnSpc="1">
            <a:prstTxWarp prst="textNoShape">
              <a:avLst/>
            </a:prstTxWarp>
          </a:bodyPr>
          <a:lstStyle/>
          <a:p>
            <a:pPr marR="0" lvl="0" indent="0" defTabSz="932563" fontAlgn="auto">
              <a:lnSpc>
                <a:spcPct val="100000"/>
              </a:lnSpc>
              <a:spcBef>
                <a:spcPts val="0"/>
              </a:spcBef>
              <a:spcAft>
                <a:spcPts val="0"/>
              </a:spcAft>
              <a:buClrTx/>
              <a:buSzTx/>
              <a:buFontTx/>
              <a:buNone/>
              <a:tabLst/>
            </a:pPr>
            <a:endParaRPr kumimoji="0" lang="en-US" sz="1050" b="0" i="0" u="none" strike="noStrike" kern="0" cap="none" spc="0" normalizeH="0" baseline="0" dirty="0">
              <a:ln>
                <a:noFill/>
              </a:ln>
              <a:solidFill>
                <a:srgbClr val="333333"/>
              </a:solidFill>
              <a:effectLst/>
              <a:uLnTx/>
              <a:uFillTx/>
            </a:endParaRPr>
          </a:p>
        </p:txBody>
      </p:sp>
      <p:sp>
        <p:nvSpPr>
          <p:cNvPr id="6" name="Freeform 539"/>
          <p:cNvSpPr>
            <a:spLocks noChangeAspect="1"/>
          </p:cNvSpPr>
          <p:nvPr userDrawn="1"/>
        </p:nvSpPr>
        <p:spPr bwMode="auto">
          <a:xfrm>
            <a:off x="9303795"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1"/>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3"/>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7" y="6302644"/>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0"/>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1" y="6600370"/>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7" name="Freeform 18"/>
          <p:cNvSpPr>
            <a:spLocks/>
          </p:cNvSpPr>
          <p:nvPr userDrawn="1"/>
        </p:nvSpPr>
        <p:spPr bwMode="auto">
          <a:xfrm>
            <a:off x="4431636"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sp>
        <p:nvSpPr>
          <p:cNvPr id="52" name="Rectangle 51"/>
          <p:cNvSpPr/>
          <p:nvPr userDrawn="1"/>
        </p:nvSpPr>
        <p:spPr bwMode="auto">
          <a:xfrm>
            <a:off x="-391886" y="6074229"/>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sp>
        <p:nvSpPr>
          <p:cNvPr id="53" name="Rectangle 52"/>
          <p:cNvSpPr/>
          <p:nvPr userDrawn="1"/>
        </p:nvSpPr>
        <p:spPr bwMode="auto">
          <a:xfrm>
            <a:off x="0" y="6344997"/>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a:biLevel thresh="25000"/>
          </a:blip>
          <a:stretch>
            <a:fillRect/>
          </a:stretch>
        </p:blipFill>
        <p:spPr>
          <a:xfrm>
            <a:off x="171510" y="6491045"/>
            <a:ext cx="936609" cy="206372"/>
          </a:xfrm>
          <a:prstGeom prst="rect">
            <a:avLst/>
          </a:prstGeom>
        </p:spPr>
      </p:pic>
    </p:spTree>
    <p:extLst>
      <p:ext uri="{BB962C8B-B14F-4D97-AF65-F5344CB8AC3E}">
        <p14:creationId xmlns:p14="http://schemas.microsoft.com/office/powerpoint/2010/main" val="288515907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2_Title Only - No graphic">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1373824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Dark Band single">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2338763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45720" rIns="68580" bIns="45720" numCol="1" rtlCol="0" anchor="b" anchorCtr="0" compatLnSpc="1">
            <a:prstTxWarp prst="textNoShape">
              <a:avLst/>
            </a:prstTxWarp>
          </a:bodyPr>
          <a:lstStyle/>
          <a:p>
            <a:pPr algn="l" defTabSz="932472" fontAlgn="base">
              <a:spcBef>
                <a:spcPct val="0"/>
              </a:spcBef>
              <a:spcAft>
                <a:spcPct val="0"/>
              </a:spcAft>
            </a:pPr>
            <a:r>
              <a:rPr lang="en-US" sz="1500">
                <a:gradFill flip="none" rotWithShape="1">
                  <a:gsLst>
                    <a:gs pos="5417">
                      <a:srgbClr val="FFFFFF"/>
                    </a:gs>
                    <a:gs pos="100000">
                      <a:srgbClr val="FFFFFF"/>
                    </a:gs>
                  </a:gsLst>
                  <a:lin ang="5400000" scaled="0"/>
                  <a:tileRect/>
                </a:gradFill>
              </a:rPr>
              <a:t>Text</a:t>
            </a:r>
            <a:endParaRPr lang="en-US" sz="1500" dirty="0">
              <a:gradFill flip="none" rotWithShape="1">
                <a:gsLst>
                  <a:gs pos="5417">
                    <a:srgbClr val="FFFFFF"/>
                  </a:gs>
                  <a:gs pos="100000">
                    <a:srgbClr val="FFFFFF"/>
                  </a:gs>
                </a:gsLst>
                <a:lin ang="5400000" scaled="0"/>
                <a:tileRect/>
              </a:gradFill>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45720" rIns="68580" bIns="45720" numCol="1" rtlCol="0" anchor="b" anchorCtr="0" compatLnSpc="1">
            <a:prstTxWarp prst="textNoShape">
              <a:avLst/>
            </a:prstTxWarp>
          </a:bodyPr>
          <a:lstStyle/>
          <a:p>
            <a:pPr algn="l" defTabSz="932472" fontAlgn="base">
              <a:spcBef>
                <a:spcPct val="0"/>
              </a:spcBef>
              <a:spcAft>
                <a:spcPct val="0"/>
              </a:spcAft>
            </a:pPr>
            <a:r>
              <a:rPr lang="en-US" sz="1500">
                <a:gradFill flip="none" rotWithShape="1">
                  <a:gsLst>
                    <a:gs pos="5417">
                      <a:srgbClr val="FFFFFF"/>
                    </a:gs>
                    <a:gs pos="100000">
                      <a:srgbClr val="FFFFFF"/>
                    </a:gs>
                  </a:gsLst>
                  <a:lin ang="5400000" scaled="0"/>
                  <a:tileRect/>
                </a:gradFill>
              </a:rPr>
              <a:t>Text</a:t>
            </a:r>
            <a:endParaRPr lang="en-US" sz="1500" dirty="0">
              <a:gradFill flip="none" rotWithShape="1">
                <a:gsLst>
                  <a:gs pos="5417">
                    <a:srgbClr val="FFFFFF"/>
                  </a:gs>
                  <a:gs pos="100000">
                    <a:srgbClr val="FFFFFF"/>
                  </a:gs>
                </a:gsLst>
                <a:lin ang="5400000" scaled="0"/>
                <a:tileRect/>
              </a:gradFill>
            </a:endParaRPr>
          </a:p>
        </p:txBody>
      </p:sp>
      <p:sp>
        <p:nvSpPr>
          <p:cNvPr id="6" name="Title 5"/>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Text Placeholder 7"/>
          <p:cNvSpPr>
            <a:spLocks noGrp="1"/>
          </p:cNvSpPr>
          <p:nvPr>
            <p:ph type="body" sz="quarter" idx="10"/>
          </p:nvPr>
        </p:nvSpPr>
        <p:spPr>
          <a:xfrm>
            <a:off x="274638"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65236"/>
          </a:xfrm>
        </p:spPr>
        <p:txBody>
          <a:bodyPr/>
          <a:lstStyle>
            <a:lvl1pPr marL="0" indent="0">
              <a:buFontTx/>
              <a:buNone/>
              <a:defRPr sz="3600">
                <a:solidFill>
                  <a:srgbClr val="00BCF2"/>
                </a:solidFill>
              </a:defRPr>
            </a:lvl1pPr>
            <a:lvl2pPr marL="0" indent="0">
              <a:buFontTx/>
              <a:buNone/>
              <a:defRPr sz="1800">
                <a:solidFill>
                  <a:schemeClr val="bg1">
                    <a:lumMod val="85000"/>
                  </a:schemeClr>
                </a:solidFill>
              </a:defRPr>
            </a:lvl2pPr>
            <a:lvl3pPr marL="0" indent="0">
              <a:buFontTx/>
              <a:buNone/>
              <a:defRPr sz="1600">
                <a:solidFill>
                  <a:schemeClr val="bg1">
                    <a:lumMod val="85000"/>
                  </a:schemeClr>
                </a:solidFill>
              </a:defRPr>
            </a:lvl3pPr>
            <a:lvl4pPr marL="0" indent="0">
              <a:buFontTx/>
              <a:buNone/>
              <a:defRPr sz="1400">
                <a:solidFill>
                  <a:schemeClr val="bg1">
                    <a:lumMod val="85000"/>
                  </a:schemeClr>
                </a:solidFill>
              </a:defRPr>
            </a:lvl4pPr>
            <a:lvl5pPr marL="0" indent="0">
              <a:buFontTx/>
              <a:buNone/>
              <a:defRPr sz="1400">
                <a:solidFill>
                  <a:schemeClr val="bg1">
                    <a:lumMod val="8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975042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3781899" cy="6280621"/>
          </a:xfrm>
        </p:spPr>
        <p:txBody>
          <a:bodyPr anchor="ctr"/>
          <a:lstStyle>
            <a:lvl1pPr>
              <a:defRPr sz="5400" spc="-150"/>
            </a:lvl1pPr>
          </a:lstStyle>
          <a:p>
            <a:r>
              <a:rPr lang="en-US" dirty="0"/>
              <a:t>Click to edit Master title style</a:t>
            </a:r>
          </a:p>
        </p:txBody>
      </p:sp>
    </p:spTree>
    <p:extLst>
      <p:ext uri="{BB962C8B-B14F-4D97-AF65-F5344CB8AC3E}">
        <p14:creationId xmlns:p14="http://schemas.microsoft.com/office/powerpoint/2010/main" val="53925506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2861454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Rectangle 6"/>
          <p:cNvSpPr/>
          <p:nvPr/>
        </p:nvSpPr>
        <p:spPr>
          <a:xfrm>
            <a:off x="254950" y="262784"/>
            <a:ext cx="11682101" cy="633243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Date Placeholder 3"/>
          <p:cNvSpPr>
            <a:spLocks noGrp="1"/>
          </p:cNvSpPr>
          <p:nvPr>
            <p:ph type="dt" sz="half" idx="10"/>
          </p:nvPr>
        </p:nvSpPr>
        <p:spPr/>
        <p:txBody>
          <a:bodyPr/>
          <a:lstStyle/>
          <a:p>
            <a:fld id="{8BEEBAAA-29B5-4AF5-BC5F-7E580C29002D}" type="datetimeFigureOut">
              <a:rPr lang="en-US" smtClean="0"/>
              <a:t>3/13/2017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16656008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48178" y="2421173"/>
            <a:ext cx="10496171" cy="2012480"/>
          </a:xfrm>
        </p:spPr>
        <p:txBody>
          <a:bodyPr/>
          <a:lstStyle>
            <a:lvl1pPr>
              <a:defRPr sz="5400">
                <a:solidFill>
                  <a:srgbClr val="0070C0"/>
                </a:solidFill>
              </a:defRPr>
            </a:lvl1pPr>
          </a:lstStyle>
          <a:p>
            <a:r>
              <a:rPr lang="en-US" dirty="0"/>
              <a:t>Click to edit Master title style</a:t>
            </a:r>
          </a:p>
        </p:txBody>
      </p:sp>
      <p:sp>
        <p:nvSpPr>
          <p:cNvPr id="25" name="Text Placeholder 24"/>
          <p:cNvSpPr>
            <a:spLocks noGrp="1"/>
          </p:cNvSpPr>
          <p:nvPr>
            <p:ph type="body" sz="quarter" idx="10"/>
          </p:nvPr>
        </p:nvSpPr>
        <p:spPr>
          <a:xfrm>
            <a:off x="1448179" y="4440914"/>
            <a:ext cx="7445604" cy="1204912"/>
          </a:xfrm>
          <a:prstGeom prst="rect">
            <a:avLst/>
          </a:prstGeom>
        </p:spPr>
        <p:txBody>
          <a:bodyPr/>
          <a:lstStyle>
            <a:lvl1pPr marL="0" indent="0">
              <a:buNone/>
              <a:defRPr sz="3200">
                <a:solidFill>
                  <a:schemeClr val="tx1">
                    <a:lumMod val="50000"/>
                  </a:schemeClr>
                </a:solidFill>
                <a:latin typeface="Segoe UI Light" pitchFamily="34" charset="0"/>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Edit Master text styles</a:t>
            </a:r>
          </a:p>
        </p:txBody>
      </p:sp>
    </p:spTree>
    <p:extLst>
      <p:ext uri="{BB962C8B-B14F-4D97-AF65-F5344CB8AC3E}">
        <p14:creationId xmlns:p14="http://schemas.microsoft.com/office/powerpoint/2010/main" val="21217676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4970" y="366829"/>
            <a:ext cx="11151917" cy="85591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614969" y="1447798"/>
            <a:ext cx="11088103" cy="4889207"/>
          </a:xfrm>
          <a:prstGeom prst="rect">
            <a:avLst/>
          </a:prstGeom>
        </p:spPr>
        <p:txBody>
          <a:bodyPr/>
          <a:lstStyle>
            <a:lvl1pPr marL="457200" indent="-457200">
              <a:buClrTx/>
              <a:buFont typeface="Arial" pitchFamily="34" charset="0"/>
              <a:buChar char="•"/>
              <a:defRPr>
                <a:latin typeface="Segoe UI" panose="020B0502040204020203" pitchFamily="34" charset="0"/>
                <a:ea typeface="Segoe UI Symbol" pitchFamily="34" charset="0"/>
                <a:cs typeface="Segoe UI" panose="020B0502040204020203" pitchFamily="34" charset="0"/>
              </a:defRPr>
            </a:lvl1pPr>
            <a:lvl2pPr marL="803275" indent="-457200">
              <a:buClrTx/>
              <a:buFont typeface="Segoe UI" panose="020B0502040204020203" pitchFamily="34" charset="0"/>
              <a:buChar char="−"/>
              <a:defRPr sz="2800">
                <a:latin typeface="Segoe UI" panose="020B0502040204020203" pitchFamily="34" charset="0"/>
                <a:ea typeface="Segoe UI Symbol" pitchFamily="34" charset="0"/>
                <a:cs typeface="Segoe UI" panose="020B0502040204020203" pitchFamily="34" charset="0"/>
              </a:defRPr>
            </a:lvl2pPr>
            <a:lvl3pPr marL="973137" indent="-342900">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3pPr>
            <a:lvl4pPr marL="1601787" indent="-3429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4pPr>
            <a:lvl5pPr marL="1825625" indent="-3429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31572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626858"/>
          </a:xfrm>
          <a:prstGeom prst="rect">
            <a:avLst/>
          </a:prstGeom>
        </p:spPr>
        <p:txBody>
          <a:bodyPr/>
          <a:lstStyle>
            <a:lvl1pPr marL="457200" indent="-457200">
              <a:buClrTx/>
              <a:buFont typeface="Arial" pitchFamily="34" charset="0"/>
              <a:buChar char="•"/>
              <a:defRPr sz="2800">
                <a:latin typeface="Segoe UI" panose="020B0502040204020203" pitchFamily="34" charset="0"/>
                <a:ea typeface="Segoe UI Symbol" pitchFamily="34" charset="0"/>
                <a:cs typeface="Segoe UI" panose="020B0502040204020203" pitchFamily="34" charset="0"/>
              </a:defRPr>
            </a:lvl1pPr>
            <a:lvl2pPr marL="800100" indent="-342900">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2pPr>
            <a:lvl3pPr marL="1257300" indent="-3429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3pPr>
            <a:lvl4pPr marL="1657350" indent="-28575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4pPr>
            <a:lvl5pPr marL="2114550" indent="-28575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half" idx="10"/>
          </p:nvPr>
        </p:nvSpPr>
        <p:spPr>
          <a:xfrm>
            <a:off x="6197441" y="1600206"/>
            <a:ext cx="5384800" cy="4626858"/>
          </a:xfrm>
          <a:prstGeom prst="rect">
            <a:avLst/>
          </a:prstGeom>
        </p:spPr>
        <p:txBody>
          <a:bodyPr/>
          <a:lstStyle>
            <a:lvl1pPr marL="342900" indent="-342900">
              <a:buClrTx/>
              <a:buFont typeface="Arial" pitchFamily="34" charset="0"/>
              <a:buChar char="•"/>
              <a:defRPr sz="2800">
                <a:latin typeface="Segoe UI" panose="020B0502040204020203" pitchFamily="34" charset="0"/>
                <a:ea typeface="Segoe UI Symbol" pitchFamily="34" charset="0"/>
                <a:cs typeface="Segoe UI" panose="020B0502040204020203" pitchFamily="34" charset="0"/>
              </a:defRPr>
            </a:lvl1pPr>
            <a:lvl2pPr marL="742950" indent="-285750">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2pPr>
            <a:lvl3pPr marL="1143000" indent="-2286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3pPr>
            <a:lvl4pPr marL="1600200" indent="-22860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4pPr>
            <a:lvl5pPr marL="2057400" indent="-22860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6116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59016" y="1189177"/>
            <a:ext cx="11473970" cy="2514868"/>
          </a:xfrm>
        </p:spPr>
        <p:txBody>
          <a:bodyPr lIns="164592" rIns="164592"/>
          <a:lstStyle>
            <a:lvl1pPr marL="0" indent="0">
              <a:buNone/>
              <a:defRPr>
                <a:gradFill>
                  <a:gsLst>
                    <a:gs pos="1250">
                      <a:schemeClr val="tx1"/>
                    </a:gs>
                    <a:gs pos="99000">
                      <a:schemeClr val="tx1"/>
                    </a:gs>
                  </a:gsLst>
                  <a:lin ang="5400000" scaled="0"/>
                </a:gradFill>
              </a:defRPr>
            </a:lvl1pPr>
            <a:lvl2pPr marL="0" indent="0">
              <a:buFontTx/>
              <a:buNone/>
              <a:defRPr sz="2615"/>
            </a:lvl2pPr>
            <a:lvl3pPr marL="224107" indent="0">
              <a:buNone/>
              <a:defRPr/>
            </a:lvl3pPr>
            <a:lvl4pPr marL="448213" indent="0">
              <a:buNone/>
              <a:defRPr/>
            </a:lvl4pPr>
            <a:lvl5pPr marL="67232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3929145"/>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760" y="410502"/>
            <a:ext cx="10972482" cy="863046"/>
          </a:xfrm>
        </p:spPr>
        <p:txBody>
          <a:bodyPr anchor="t"/>
          <a:lstStyle/>
          <a:p>
            <a:r>
              <a:rPr lang="en-US"/>
              <a:t>Click to edit Master title style</a:t>
            </a:r>
          </a:p>
        </p:txBody>
      </p:sp>
    </p:spTree>
    <p:extLst>
      <p:ext uri="{BB962C8B-B14F-4D97-AF65-F5344CB8AC3E}">
        <p14:creationId xmlns:p14="http://schemas.microsoft.com/office/powerpoint/2010/main" val="85115390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804882" y="1600962"/>
            <a:ext cx="10582365" cy="4690110"/>
          </a:xfrm>
          <a:prstGeom prst="rect">
            <a:avLst/>
          </a:prstGeom>
        </p:spPr>
        <p:txBody>
          <a:bodyPr/>
          <a:lstStyle>
            <a:lvl1pPr marL="0" indent="0">
              <a:buNone/>
              <a:defRPr sz="2800" b="0" baseline="0">
                <a:solidFill>
                  <a:schemeClr val="tx1">
                    <a:lumMod val="65000"/>
                    <a:lumOff val="35000"/>
                  </a:schemeClr>
                </a:solidFill>
                <a:latin typeface="Segoe UI" panose="020B0502040204020203" pitchFamily="34" charset="0"/>
                <a:cs typeface="Segoe UI" panose="020B0502040204020203" pitchFamily="34" charset="0"/>
              </a:defRPr>
            </a:lvl1pPr>
          </a:lstStyle>
          <a:p>
            <a:pPr lvl="0"/>
            <a:r>
              <a:rPr lang="en-US" dirty="0"/>
              <a:t>Insert Text</a:t>
            </a:r>
          </a:p>
        </p:txBody>
      </p:sp>
      <p:sp>
        <p:nvSpPr>
          <p:cNvPr id="4" name="Title 1"/>
          <p:cNvSpPr>
            <a:spLocks noGrp="1"/>
          </p:cNvSpPr>
          <p:nvPr>
            <p:ph type="title"/>
          </p:nvPr>
        </p:nvSpPr>
        <p:spPr>
          <a:xfrm>
            <a:off x="609760" y="410502"/>
            <a:ext cx="10972482" cy="863046"/>
          </a:xfrm>
        </p:spPr>
        <p:txBody>
          <a:bodyPr anchor="t"/>
          <a:lstStyle/>
          <a:p>
            <a:r>
              <a:rPr lang="en-US"/>
              <a:t>Click to edit Master title style</a:t>
            </a:r>
          </a:p>
        </p:txBody>
      </p:sp>
    </p:spTree>
    <p:extLst>
      <p:ext uri="{BB962C8B-B14F-4D97-AF65-F5344CB8AC3E}">
        <p14:creationId xmlns:p14="http://schemas.microsoft.com/office/powerpoint/2010/main" val="214194197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14969" y="1447798"/>
            <a:ext cx="11088103" cy="4889207"/>
          </a:xfrm>
          <a:prstGeom prst="rect">
            <a:avLst/>
          </a:prstGeom>
        </p:spPr>
        <p:txBody>
          <a:bodyPr/>
          <a:lstStyle>
            <a:lvl1pPr marL="457200" indent="-457200">
              <a:buClrTx/>
              <a:buFont typeface="Arial" pitchFamily="34" charset="0"/>
              <a:buChar char="•"/>
              <a:defRPr>
                <a:latin typeface="Segoe UI" panose="020B0502040204020203" pitchFamily="34" charset="0"/>
                <a:ea typeface="Segoe UI Symbol" pitchFamily="34" charset="0"/>
                <a:cs typeface="Segoe UI" panose="020B0502040204020203" pitchFamily="34" charset="0"/>
              </a:defRPr>
            </a:lvl1pPr>
            <a:lvl2pPr marL="803275" indent="-457200">
              <a:buClrTx/>
              <a:buFont typeface="Segoe UI" panose="020B0502040204020203" pitchFamily="34" charset="0"/>
              <a:buChar char="−"/>
              <a:defRPr sz="2800">
                <a:latin typeface="Segoe UI" panose="020B0502040204020203" pitchFamily="34" charset="0"/>
                <a:ea typeface="Segoe UI Symbol" pitchFamily="34" charset="0"/>
                <a:cs typeface="Segoe UI" panose="020B0502040204020203" pitchFamily="34" charset="0"/>
              </a:defRPr>
            </a:lvl2pPr>
            <a:lvl3pPr marL="973137" indent="-342900">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3pPr>
            <a:lvl4pPr marL="1601787" indent="-3429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4pPr>
            <a:lvl5pPr marL="1825625" indent="-3429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1"/>
          <p:cNvSpPr>
            <a:spLocks noGrp="1"/>
          </p:cNvSpPr>
          <p:nvPr>
            <p:ph type="title"/>
          </p:nvPr>
        </p:nvSpPr>
        <p:spPr>
          <a:xfrm>
            <a:off x="609760" y="410502"/>
            <a:ext cx="10972482" cy="863046"/>
          </a:xfrm>
        </p:spPr>
        <p:txBody>
          <a:bodyPr anchor="t"/>
          <a:lstStyle/>
          <a:p>
            <a:r>
              <a:rPr lang="en-US"/>
              <a:t>Click to edit Master title style</a:t>
            </a:r>
          </a:p>
        </p:txBody>
      </p:sp>
    </p:spTree>
    <p:extLst>
      <p:ext uri="{BB962C8B-B14F-4D97-AF65-F5344CB8AC3E}">
        <p14:creationId xmlns:p14="http://schemas.microsoft.com/office/powerpoint/2010/main" val="12526324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4970" y="366829"/>
            <a:ext cx="11151917" cy="85591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614969" y="1447798"/>
            <a:ext cx="11088103" cy="4889207"/>
          </a:xfrm>
          <a:prstGeom prst="rect">
            <a:avLst/>
          </a:prstGeom>
        </p:spPr>
        <p:txBody>
          <a:bodyPr/>
          <a:lstStyle>
            <a:lvl1pPr marL="457200" indent="-457200">
              <a:buClrTx/>
              <a:buFont typeface="Arial" pitchFamily="34" charset="0"/>
              <a:buChar char="•"/>
              <a:defRPr>
                <a:latin typeface="Segoe UI" panose="020B0502040204020203" pitchFamily="34" charset="0"/>
                <a:ea typeface="Segoe UI Symbol" pitchFamily="34" charset="0"/>
                <a:cs typeface="Segoe UI" panose="020B0502040204020203" pitchFamily="34" charset="0"/>
              </a:defRPr>
            </a:lvl1pPr>
            <a:lvl2pPr marL="803275" indent="-457200">
              <a:buClrTx/>
              <a:buFont typeface="Segoe UI" panose="020B0502040204020203" pitchFamily="34" charset="0"/>
              <a:buChar char="−"/>
              <a:defRPr sz="2800">
                <a:latin typeface="Segoe UI" panose="020B0502040204020203" pitchFamily="34" charset="0"/>
                <a:ea typeface="Segoe UI Symbol" pitchFamily="34" charset="0"/>
                <a:cs typeface="Segoe UI" panose="020B0502040204020203" pitchFamily="34" charset="0"/>
              </a:defRPr>
            </a:lvl2pPr>
            <a:lvl3pPr marL="973137" indent="-342900">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3pPr>
            <a:lvl4pPr marL="1601787" indent="-3429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4pPr>
            <a:lvl5pPr marL="1825625" indent="-3429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92164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a:solidFill>
                  <a:schemeClr val="tx1">
                    <a:lumMod val="50000"/>
                  </a:schemeClr>
                </a:solidFill>
              </a:defRPr>
            </a:lvl1pPr>
          </a:lstStyle>
          <a:p>
            <a:fld id="{0A9D7123-72F7-4849-BD8E-8FE1358A728B}" type="datetimeFigureOut">
              <a:rPr lang="en-US" smtClean="0">
                <a:solidFill>
                  <a:srgbClr val="FFFFFF">
                    <a:lumMod val="50000"/>
                  </a:srgbClr>
                </a:solidFill>
              </a:rPr>
              <a:pPr/>
              <a:t>3/13/2017</a:t>
            </a:fld>
            <a:endParaRPr lang="en-US" dirty="0">
              <a:solidFill>
                <a:srgbClr val="FFFFFF">
                  <a:lumMod val="50000"/>
                </a:srgbClr>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a:solidFill>
                  <a:schemeClr val="tx1">
                    <a:lumMod val="50000"/>
                  </a:schemeClr>
                </a:solidFill>
              </a:defRPr>
            </a:lvl1pPr>
          </a:lstStyle>
          <a:p>
            <a:endParaRPr lang="en-US" dirty="0">
              <a:solidFill>
                <a:srgbClr val="FFFFFF">
                  <a:lumMod val="50000"/>
                </a:srgbClr>
              </a:solidFill>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lvl1pPr>
              <a:defRPr>
                <a:solidFill>
                  <a:schemeClr val="tx1">
                    <a:lumMod val="50000"/>
                  </a:schemeClr>
                </a:solidFill>
              </a:defRPr>
            </a:lvl1pPr>
          </a:lstStyle>
          <a:p>
            <a:fld id="{3B7F53D9-503C-43F0-8772-C53FE3EEB1EE}" type="slidenum">
              <a:rPr lang="en-US" smtClean="0">
                <a:solidFill>
                  <a:srgbClr val="FFFFFF">
                    <a:lumMod val="50000"/>
                  </a:srgbClr>
                </a:solidFill>
              </a:rPr>
              <a:pPr/>
              <a:t>‹#›</a:t>
            </a:fld>
            <a:endParaRPr lang="en-US" dirty="0">
              <a:solidFill>
                <a:srgbClr val="FFFFFF">
                  <a:lumMod val="50000"/>
                </a:srgbClr>
              </a:solidFill>
            </a:endParaRPr>
          </a:p>
        </p:txBody>
      </p:sp>
    </p:spTree>
    <p:extLst>
      <p:ext uri="{BB962C8B-B14F-4D97-AF65-F5344CB8AC3E}">
        <p14:creationId xmlns:p14="http://schemas.microsoft.com/office/powerpoint/2010/main" val="7880559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1">
    <p:spTree>
      <p:nvGrpSpPr>
        <p:cNvPr id="1" name=""/>
        <p:cNvGrpSpPr/>
        <p:nvPr/>
      </p:nvGrpSpPr>
      <p:grpSpPr>
        <a:xfrm>
          <a:off x="0" y="0"/>
          <a:ext cx="0" cy="0"/>
          <a:chOff x="0" y="0"/>
          <a:chExt cx="0" cy="0"/>
        </a:xfrm>
      </p:grpSpPr>
      <p:sp>
        <p:nvSpPr>
          <p:cNvPr id="3" name="Title 2"/>
          <p:cNvSpPr>
            <a:spLocks noGrp="1"/>
          </p:cNvSpPr>
          <p:nvPr>
            <p:ph type="ctrTitle" hasCustomPrompt="1"/>
          </p:nvPr>
        </p:nvSpPr>
        <p:spPr>
          <a:xfrm>
            <a:off x="2576068" y="2873829"/>
            <a:ext cx="9144000" cy="548536"/>
          </a:xfrm>
        </p:spPr>
        <p:txBody>
          <a:bodyPr/>
          <a:lstStyle>
            <a:lvl1pPr>
              <a:defRPr/>
            </a:lvl1pPr>
          </a:lstStyle>
          <a:p>
            <a:pPr algn="l"/>
            <a:r>
              <a:rPr lang="en-US" dirty="0"/>
              <a:t>DEMO</a:t>
            </a:r>
          </a:p>
        </p:txBody>
      </p:sp>
      <p:sp>
        <p:nvSpPr>
          <p:cNvPr id="5" name="Subtitle 3"/>
          <p:cNvSpPr>
            <a:spLocks noGrp="1"/>
          </p:cNvSpPr>
          <p:nvPr>
            <p:ph type="subTitle" idx="1" hasCustomPrompt="1"/>
          </p:nvPr>
        </p:nvSpPr>
        <p:spPr>
          <a:xfrm>
            <a:off x="2696016" y="3518502"/>
            <a:ext cx="6126480" cy="832802"/>
          </a:xfrm>
          <a:prstGeom prst="rect">
            <a:avLst/>
          </a:prstGeom>
        </p:spPr>
        <p:txBody>
          <a:bodyPr/>
          <a:lstStyle>
            <a:lvl1pPr marL="0" indent="0">
              <a:buNone/>
              <a:defRPr>
                <a:solidFill>
                  <a:schemeClr val="tx1">
                    <a:lumMod val="50000"/>
                  </a:schemeClr>
                </a:solidFill>
              </a:defRPr>
            </a:lvl1pPr>
          </a:lstStyle>
          <a:p>
            <a:pPr algn="l"/>
            <a:r>
              <a:rPr lang="en-US" sz="3200" dirty="0"/>
              <a:t>Demo description</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320796" flipH="1">
            <a:off x="1263505" y="2952862"/>
            <a:ext cx="1131281" cy="1131281"/>
          </a:xfrm>
          <a:prstGeom prst="rect">
            <a:avLst/>
          </a:prstGeom>
        </p:spPr>
      </p:pic>
    </p:spTree>
    <p:extLst>
      <p:ext uri="{BB962C8B-B14F-4D97-AF65-F5344CB8AC3E}">
        <p14:creationId xmlns:p14="http://schemas.microsoft.com/office/powerpoint/2010/main" val="20434753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2">
    <p:spTree>
      <p:nvGrpSpPr>
        <p:cNvPr id="1" name=""/>
        <p:cNvGrpSpPr/>
        <p:nvPr/>
      </p:nvGrpSpPr>
      <p:grpSpPr>
        <a:xfrm>
          <a:off x="0" y="0"/>
          <a:ext cx="0" cy="0"/>
          <a:chOff x="0" y="0"/>
          <a:chExt cx="0" cy="0"/>
        </a:xfrm>
      </p:grpSpPr>
      <p:sp>
        <p:nvSpPr>
          <p:cNvPr id="3" name="Title 2"/>
          <p:cNvSpPr>
            <a:spLocks noGrp="1"/>
          </p:cNvSpPr>
          <p:nvPr>
            <p:ph type="ctrTitle" hasCustomPrompt="1"/>
          </p:nvPr>
        </p:nvSpPr>
        <p:spPr>
          <a:xfrm>
            <a:off x="2576068" y="2873829"/>
            <a:ext cx="9144000" cy="548536"/>
          </a:xfrm>
        </p:spPr>
        <p:txBody>
          <a:bodyPr/>
          <a:lstStyle>
            <a:lvl1pPr>
              <a:defRPr/>
            </a:lvl1pPr>
          </a:lstStyle>
          <a:p>
            <a:pPr algn="l"/>
            <a:r>
              <a:rPr lang="en-US" dirty="0"/>
              <a:t>DEMO</a:t>
            </a:r>
          </a:p>
        </p:txBody>
      </p:sp>
      <p:sp>
        <p:nvSpPr>
          <p:cNvPr id="5" name="Subtitle 3"/>
          <p:cNvSpPr>
            <a:spLocks noGrp="1"/>
          </p:cNvSpPr>
          <p:nvPr>
            <p:ph type="subTitle" idx="1" hasCustomPrompt="1"/>
          </p:nvPr>
        </p:nvSpPr>
        <p:spPr>
          <a:xfrm>
            <a:off x="2696016" y="3518502"/>
            <a:ext cx="6126480" cy="832802"/>
          </a:xfrm>
          <a:prstGeom prst="rect">
            <a:avLst/>
          </a:prstGeom>
        </p:spPr>
        <p:txBody>
          <a:bodyPr/>
          <a:lstStyle>
            <a:lvl1pPr marL="0" indent="0">
              <a:buNone/>
              <a:defRPr>
                <a:solidFill>
                  <a:schemeClr val="tx1">
                    <a:lumMod val="50000"/>
                  </a:schemeClr>
                </a:solidFill>
              </a:defRPr>
            </a:lvl1pPr>
          </a:lstStyle>
          <a:p>
            <a:pPr algn="l"/>
            <a:r>
              <a:rPr lang="en-US" sz="3200" dirty="0"/>
              <a:t>Demo description</a:t>
            </a:r>
          </a:p>
        </p:txBody>
      </p:sp>
    </p:spTree>
    <p:extLst>
      <p:ext uri="{BB962C8B-B14F-4D97-AF65-F5344CB8AC3E}">
        <p14:creationId xmlns:p14="http://schemas.microsoft.com/office/powerpoint/2010/main" val="376011633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a:xfrm>
            <a:off x="0" y="1567543"/>
            <a:ext cx="12192000" cy="414937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7939632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48178" y="2421173"/>
            <a:ext cx="10496171" cy="2012480"/>
          </a:xfrm>
        </p:spPr>
        <p:txBody>
          <a:bodyPr/>
          <a:lstStyle>
            <a:lvl1pPr>
              <a:defRPr sz="5400">
                <a:solidFill>
                  <a:srgbClr val="0070C0"/>
                </a:solidFill>
              </a:defRPr>
            </a:lvl1pPr>
          </a:lstStyle>
          <a:p>
            <a:r>
              <a:rPr lang="en-US" dirty="0"/>
              <a:t>Click to edit Master title style</a:t>
            </a:r>
          </a:p>
        </p:txBody>
      </p:sp>
      <p:sp>
        <p:nvSpPr>
          <p:cNvPr id="25" name="Text Placeholder 24"/>
          <p:cNvSpPr>
            <a:spLocks noGrp="1"/>
          </p:cNvSpPr>
          <p:nvPr>
            <p:ph type="body" sz="quarter" idx="10"/>
          </p:nvPr>
        </p:nvSpPr>
        <p:spPr>
          <a:xfrm>
            <a:off x="1448179" y="4440914"/>
            <a:ext cx="7445604" cy="1204912"/>
          </a:xfrm>
          <a:prstGeom prst="rect">
            <a:avLst/>
          </a:prstGeom>
        </p:spPr>
        <p:txBody>
          <a:bodyPr/>
          <a:lstStyle>
            <a:lvl1pPr marL="0" indent="0">
              <a:buNone/>
              <a:defRPr sz="3200">
                <a:solidFill>
                  <a:schemeClr val="tx1">
                    <a:lumMod val="50000"/>
                  </a:schemeClr>
                </a:solidFill>
                <a:latin typeface="Segoe UI Light" pitchFamily="34" charset="0"/>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Edit Master text styles</a:t>
            </a:r>
          </a:p>
        </p:txBody>
      </p:sp>
    </p:spTree>
    <p:extLst>
      <p:ext uri="{BB962C8B-B14F-4D97-AF65-F5344CB8AC3E}">
        <p14:creationId xmlns:p14="http://schemas.microsoft.com/office/powerpoint/2010/main" val="2011448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4970" y="366829"/>
            <a:ext cx="11151917" cy="85591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614969" y="1447798"/>
            <a:ext cx="11088103" cy="4889207"/>
          </a:xfrm>
          <a:prstGeom prst="rect">
            <a:avLst/>
          </a:prstGeom>
        </p:spPr>
        <p:txBody>
          <a:bodyPr/>
          <a:lstStyle>
            <a:lvl1pPr marL="457200" indent="-457200">
              <a:buClrTx/>
              <a:buFont typeface="Arial" pitchFamily="34" charset="0"/>
              <a:buChar char="•"/>
              <a:defRPr>
                <a:latin typeface="Segoe UI" panose="020B0502040204020203" pitchFamily="34" charset="0"/>
                <a:ea typeface="Segoe UI Symbol" pitchFamily="34" charset="0"/>
                <a:cs typeface="Segoe UI" panose="020B0502040204020203" pitchFamily="34" charset="0"/>
              </a:defRPr>
            </a:lvl1pPr>
            <a:lvl2pPr marL="803275" indent="-457200">
              <a:buClrTx/>
              <a:buFont typeface="Segoe UI" panose="020B0502040204020203" pitchFamily="34" charset="0"/>
              <a:buChar char="−"/>
              <a:defRPr sz="2800">
                <a:latin typeface="Segoe UI" panose="020B0502040204020203" pitchFamily="34" charset="0"/>
                <a:ea typeface="Segoe UI Symbol" pitchFamily="34" charset="0"/>
                <a:cs typeface="Segoe UI" panose="020B0502040204020203" pitchFamily="34" charset="0"/>
              </a:defRPr>
            </a:lvl2pPr>
            <a:lvl3pPr marL="973137" indent="-342900">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3pPr>
            <a:lvl4pPr marL="1601787" indent="-3429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4pPr>
            <a:lvl5pPr marL="1825625" indent="-3429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58332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9016" y="1189177"/>
            <a:ext cx="11473970" cy="2603325"/>
          </a:xfrm>
        </p:spPr>
        <p:txBody>
          <a:bodyPr wrap="square">
            <a:spAutoFit/>
          </a:bodyPr>
          <a:lstStyle>
            <a:lvl1pPr>
              <a:defRPr sz="4706">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325393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626858"/>
          </a:xfrm>
          <a:prstGeom prst="rect">
            <a:avLst/>
          </a:prstGeom>
        </p:spPr>
        <p:txBody>
          <a:bodyPr/>
          <a:lstStyle>
            <a:lvl1pPr marL="457200" indent="-457200">
              <a:buClrTx/>
              <a:buFont typeface="Arial" pitchFamily="34" charset="0"/>
              <a:buChar char="•"/>
              <a:defRPr sz="2800">
                <a:latin typeface="Segoe UI" panose="020B0502040204020203" pitchFamily="34" charset="0"/>
                <a:ea typeface="Segoe UI Symbol" pitchFamily="34" charset="0"/>
                <a:cs typeface="Segoe UI" panose="020B0502040204020203" pitchFamily="34" charset="0"/>
              </a:defRPr>
            </a:lvl1pPr>
            <a:lvl2pPr marL="800100" indent="-342900">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2pPr>
            <a:lvl3pPr marL="1257300" indent="-3429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3pPr>
            <a:lvl4pPr marL="1657350" indent="-28575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4pPr>
            <a:lvl5pPr marL="2114550" indent="-28575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half" idx="10"/>
          </p:nvPr>
        </p:nvSpPr>
        <p:spPr>
          <a:xfrm>
            <a:off x="6197441" y="1600206"/>
            <a:ext cx="5384800" cy="4626858"/>
          </a:xfrm>
          <a:prstGeom prst="rect">
            <a:avLst/>
          </a:prstGeom>
        </p:spPr>
        <p:txBody>
          <a:bodyPr/>
          <a:lstStyle>
            <a:lvl1pPr marL="342900" indent="-342900">
              <a:buClrTx/>
              <a:buFont typeface="Arial" pitchFamily="34" charset="0"/>
              <a:buChar char="•"/>
              <a:defRPr sz="2800">
                <a:latin typeface="Segoe UI" panose="020B0502040204020203" pitchFamily="34" charset="0"/>
                <a:ea typeface="Segoe UI Symbol" pitchFamily="34" charset="0"/>
                <a:cs typeface="Segoe UI" panose="020B0502040204020203" pitchFamily="34" charset="0"/>
              </a:defRPr>
            </a:lvl1pPr>
            <a:lvl2pPr marL="742950" indent="-285750">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2pPr>
            <a:lvl3pPr marL="1143000" indent="-2286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3pPr>
            <a:lvl4pPr marL="1600200" indent="-22860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4pPr>
            <a:lvl5pPr marL="2057400" indent="-22860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28974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760" y="410502"/>
            <a:ext cx="10972482" cy="863046"/>
          </a:xfrm>
        </p:spPr>
        <p:txBody>
          <a:bodyPr anchor="t"/>
          <a:lstStyle/>
          <a:p>
            <a:r>
              <a:rPr lang="en-US" dirty="0"/>
              <a:t>Click to edit Master title style</a:t>
            </a:r>
          </a:p>
        </p:txBody>
      </p:sp>
    </p:spTree>
    <p:extLst>
      <p:ext uri="{BB962C8B-B14F-4D97-AF65-F5344CB8AC3E}">
        <p14:creationId xmlns:p14="http://schemas.microsoft.com/office/powerpoint/2010/main" val="229633856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804882" y="1600962"/>
            <a:ext cx="10582365" cy="4690110"/>
          </a:xfrm>
          <a:prstGeom prst="rect">
            <a:avLst/>
          </a:prstGeom>
        </p:spPr>
        <p:txBody>
          <a:bodyPr/>
          <a:lstStyle>
            <a:lvl1pPr marL="0" indent="0">
              <a:buNone/>
              <a:defRPr sz="2800" b="0" baseline="0">
                <a:solidFill>
                  <a:schemeClr val="tx1">
                    <a:lumMod val="65000"/>
                    <a:lumOff val="35000"/>
                  </a:schemeClr>
                </a:solidFill>
                <a:latin typeface="Segoe UI" panose="020B0502040204020203" pitchFamily="34" charset="0"/>
                <a:cs typeface="Segoe UI" panose="020B0502040204020203" pitchFamily="34" charset="0"/>
              </a:defRPr>
            </a:lvl1pPr>
          </a:lstStyle>
          <a:p>
            <a:pPr lvl="0"/>
            <a:r>
              <a:rPr lang="en-US" dirty="0"/>
              <a:t>Insert Text</a:t>
            </a:r>
          </a:p>
        </p:txBody>
      </p:sp>
      <p:sp>
        <p:nvSpPr>
          <p:cNvPr id="4" name="Title 1"/>
          <p:cNvSpPr>
            <a:spLocks noGrp="1"/>
          </p:cNvSpPr>
          <p:nvPr>
            <p:ph type="title"/>
          </p:nvPr>
        </p:nvSpPr>
        <p:spPr>
          <a:xfrm>
            <a:off x="609760" y="410502"/>
            <a:ext cx="10972482" cy="863046"/>
          </a:xfrm>
        </p:spPr>
        <p:txBody>
          <a:bodyPr anchor="t"/>
          <a:lstStyle/>
          <a:p>
            <a:r>
              <a:rPr lang="en-US"/>
              <a:t>Click to edit Master title style</a:t>
            </a:r>
          </a:p>
        </p:txBody>
      </p:sp>
    </p:spTree>
    <p:extLst>
      <p:ext uri="{BB962C8B-B14F-4D97-AF65-F5344CB8AC3E}">
        <p14:creationId xmlns:p14="http://schemas.microsoft.com/office/powerpoint/2010/main" val="94882140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14969" y="1447798"/>
            <a:ext cx="11088103" cy="4889207"/>
          </a:xfrm>
          <a:prstGeom prst="rect">
            <a:avLst/>
          </a:prstGeom>
        </p:spPr>
        <p:txBody>
          <a:bodyPr/>
          <a:lstStyle>
            <a:lvl1pPr marL="457200" indent="-457200">
              <a:buClrTx/>
              <a:buFont typeface="Arial" pitchFamily="34" charset="0"/>
              <a:buChar char="•"/>
              <a:defRPr>
                <a:latin typeface="Segoe UI" panose="020B0502040204020203" pitchFamily="34" charset="0"/>
                <a:ea typeface="Segoe UI Symbol" pitchFamily="34" charset="0"/>
                <a:cs typeface="Segoe UI" panose="020B0502040204020203" pitchFamily="34" charset="0"/>
              </a:defRPr>
            </a:lvl1pPr>
            <a:lvl2pPr marL="803275" indent="-457200">
              <a:buClrTx/>
              <a:buFont typeface="Segoe UI" panose="020B0502040204020203" pitchFamily="34" charset="0"/>
              <a:buChar char="−"/>
              <a:defRPr sz="2800">
                <a:latin typeface="Segoe UI" panose="020B0502040204020203" pitchFamily="34" charset="0"/>
                <a:ea typeface="Segoe UI Symbol" pitchFamily="34" charset="0"/>
                <a:cs typeface="Segoe UI" panose="020B0502040204020203" pitchFamily="34" charset="0"/>
              </a:defRPr>
            </a:lvl2pPr>
            <a:lvl3pPr marL="973137" indent="-342900">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3pPr>
            <a:lvl4pPr marL="1601787" indent="-3429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4pPr>
            <a:lvl5pPr marL="1825625" indent="-3429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1"/>
          <p:cNvSpPr>
            <a:spLocks noGrp="1"/>
          </p:cNvSpPr>
          <p:nvPr>
            <p:ph type="title"/>
          </p:nvPr>
        </p:nvSpPr>
        <p:spPr>
          <a:xfrm>
            <a:off x="609760" y="410502"/>
            <a:ext cx="10972482" cy="863046"/>
          </a:xfrm>
        </p:spPr>
        <p:txBody>
          <a:bodyPr anchor="t"/>
          <a:lstStyle/>
          <a:p>
            <a:r>
              <a:rPr lang="en-US"/>
              <a:t>Click to edit Master title style</a:t>
            </a:r>
          </a:p>
        </p:txBody>
      </p:sp>
    </p:spTree>
    <p:extLst>
      <p:ext uri="{BB962C8B-B14F-4D97-AF65-F5344CB8AC3E}">
        <p14:creationId xmlns:p14="http://schemas.microsoft.com/office/powerpoint/2010/main" val="80433236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4970" y="366829"/>
            <a:ext cx="11151917" cy="85591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614969" y="1447798"/>
            <a:ext cx="11088103" cy="4889207"/>
          </a:xfrm>
          <a:prstGeom prst="rect">
            <a:avLst/>
          </a:prstGeom>
        </p:spPr>
        <p:txBody>
          <a:bodyPr/>
          <a:lstStyle>
            <a:lvl1pPr marL="457200" indent="-457200">
              <a:buClrTx/>
              <a:buFont typeface="Arial" pitchFamily="34" charset="0"/>
              <a:buChar char="•"/>
              <a:defRPr>
                <a:latin typeface="Segoe UI" panose="020B0502040204020203" pitchFamily="34" charset="0"/>
                <a:ea typeface="Segoe UI Symbol" pitchFamily="34" charset="0"/>
                <a:cs typeface="Segoe UI" panose="020B0502040204020203" pitchFamily="34" charset="0"/>
              </a:defRPr>
            </a:lvl1pPr>
            <a:lvl2pPr marL="803275" indent="-457200">
              <a:buClrTx/>
              <a:buFont typeface="Segoe UI" panose="020B0502040204020203" pitchFamily="34" charset="0"/>
              <a:buChar char="−"/>
              <a:defRPr sz="2800">
                <a:latin typeface="Segoe UI" panose="020B0502040204020203" pitchFamily="34" charset="0"/>
                <a:ea typeface="Segoe UI Symbol" pitchFamily="34" charset="0"/>
                <a:cs typeface="Segoe UI" panose="020B0502040204020203" pitchFamily="34" charset="0"/>
              </a:defRPr>
            </a:lvl2pPr>
            <a:lvl3pPr marL="973137" indent="-342900">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3pPr>
            <a:lvl4pPr marL="1601787" indent="-3429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4pPr>
            <a:lvl5pPr marL="1825625" indent="-3429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44187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a:solidFill>
                  <a:schemeClr val="tx1">
                    <a:lumMod val="50000"/>
                  </a:schemeClr>
                </a:solidFill>
              </a:defRPr>
            </a:lvl1pPr>
          </a:lstStyle>
          <a:p>
            <a:fld id="{0A9D7123-72F7-4849-BD8E-8FE1358A728B}" type="datetimeFigureOut">
              <a:rPr lang="en-US" smtClean="0">
                <a:solidFill>
                  <a:srgbClr val="FFFFFF">
                    <a:lumMod val="50000"/>
                  </a:srgbClr>
                </a:solidFill>
              </a:rPr>
              <a:pPr/>
              <a:t>3/13/2017</a:t>
            </a:fld>
            <a:endParaRPr lang="en-US" dirty="0">
              <a:solidFill>
                <a:srgbClr val="FFFFFF">
                  <a:lumMod val="50000"/>
                </a:srgbClr>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a:solidFill>
                  <a:schemeClr val="tx1">
                    <a:lumMod val="50000"/>
                  </a:schemeClr>
                </a:solidFill>
              </a:defRPr>
            </a:lvl1pPr>
          </a:lstStyle>
          <a:p>
            <a:endParaRPr lang="en-US" dirty="0">
              <a:solidFill>
                <a:srgbClr val="FFFFFF">
                  <a:lumMod val="50000"/>
                </a:srgbClr>
              </a:solidFill>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lvl1pPr>
              <a:defRPr>
                <a:solidFill>
                  <a:schemeClr val="tx1">
                    <a:lumMod val="50000"/>
                  </a:schemeClr>
                </a:solidFill>
              </a:defRPr>
            </a:lvl1pPr>
          </a:lstStyle>
          <a:p>
            <a:fld id="{3B7F53D9-503C-43F0-8772-C53FE3EEB1EE}" type="slidenum">
              <a:rPr lang="en-US" smtClean="0">
                <a:solidFill>
                  <a:srgbClr val="FFFFFF">
                    <a:lumMod val="50000"/>
                  </a:srgbClr>
                </a:solidFill>
              </a:rPr>
              <a:pPr/>
              <a:t>‹#›</a:t>
            </a:fld>
            <a:endParaRPr lang="en-US" dirty="0">
              <a:solidFill>
                <a:srgbClr val="FFFFFF">
                  <a:lumMod val="50000"/>
                </a:srgbClr>
              </a:solidFill>
            </a:endParaRPr>
          </a:p>
        </p:txBody>
      </p:sp>
    </p:spTree>
    <p:extLst>
      <p:ext uri="{BB962C8B-B14F-4D97-AF65-F5344CB8AC3E}">
        <p14:creationId xmlns:p14="http://schemas.microsoft.com/office/powerpoint/2010/main" val="346012312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1">
    <p:spTree>
      <p:nvGrpSpPr>
        <p:cNvPr id="1" name=""/>
        <p:cNvGrpSpPr/>
        <p:nvPr/>
      </p:nvGrpSpPr>
      <p:grpSpPr>
        <a:xfrm>
          <a:off x="0" y="0"/>
          <a:ext cx="0" cy="0"/>
          <a:chOff x="0" y="0"/>
          <a:chExt cx="0" cy="0"/>
        </a:xfrm>
      </p:grpSpPr>
      <p:sp>
        <p:nvSpPr>
          <p:cNvPr id="3" name="Title 2"/>
          <p:cNvSpPr>
            <a:spLocks noGrp="1"/>
          </p:cNvSpPr>
          <p:nvPr>
            <p:ph type="ctrTitle" hasCustomPrompt="1"/>
          </p:nvPr>
        </p:nvSpPr>
        <p:spPr>
          <a:xfrm>
            <a:off x="2576068" y="2873829"/>
            <a:ext cx="9144000" cy="548536"/>
          </a:xfrm>
        </p:spPr>
        <p:txBody>
          <a:bodyPr/>
          <a:lstStyle>
            <a:lvl1pPr>
              <a:defRPr/>
            </a:lvl1pPr>
          </a:lstStyle>
          <a:p>
            <a:pPr algn="l"/>
            <a:r>
              <a:rPr lang="en-US" dirty="0"/>
              <a:t>DEMO</a:t>
            </a:r>
          </a:p>
        </p:txBody>
      </p:sp>
      <p:sp>
        <p:nvSpPr>
          <p:cNvPr id="5" name="Subtitle 3"/>
          <p:cNvSpPr>
            <a:spLocks noGrp="1"/>
          </p:cNvSpPr>
          <p:nvPr>
            <p:ph type="subTitle" idx="1" hasCustomPrompt="1"/>
          </p:nvPr>
        </p:nvSpPr>
        <p:spPr>
          <a:xfrm>
            <a:off x="2696016" y="3518502"/>
            <a:ext cx="6126480" cy="832802"/>
          </a:xfrm>
          <a:prstGeom prst="rect">
            <a:avLst/>
          </a:prstGeom>
        </p:spPr>
        <p:txBody>
          <a:bodyPr/>
          <a:lstStyle>
            <a:lvl1pPr marL="0" indent="0">
              <a:buNone/>
              <a:defRPr>
                <a:solidFill>
                  <a:schemeClr val="tx1">
                    <a:lumMod val="50000"/>
                  </a:schemeClr>
                </a:solidFill>
              </a:defRPr>
            </a:lvl1pPr>
          </a:lstStyle>
          <a:p>
            <a:pPr algn="l"/>
            <a:r>
              <a:rPr lang="en-US" sz="3200" dirty="0"/>
              <a:t>Demo description</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320796" flipH="1">
            <a:off x="1263505" y="2952862"/>
            <a:ext cx="1131281" cy="1131281"/>
          </a:xfrm>
          <a:prstGeom prst="rect">
            <a:avLst/>
          </a:prstGeom>
        </p:spPr>
      </p:pic>
    </p:spTree>
    <p:extLst>
      <p:ext uri="{BB962C8B-B14F-4D97-AF65-F5344CB8AC3E}">
        <p14:creationId xmlns:p14="http://schemas.microsoft.com/office/powerpoint/2010/main" val="209538359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2">
    <p:spTree>
      <p:nvGrpSpPr>
        <p:cNvPr id="1" name=""/>
        <p:cNvGrpSpPr/>
        <p:nvPr/>
      </p:nvGrpSpPr>
      <p:grpSpPr>
        <a:xfrm>
          <a:off x="0" y="0"/>
          <a:ext cx="0" cy="0"/>
          <a:chOff x="0" y="0"/>
          <a:chExt cx="0" cy="0"/>
        </a:xfrm>
      </p:grpSpPr>
      <p:sp>
        <p:nvSpPr>
          <p:cNvPr id="3" name="Title 2"/>
          <p:cNvSpPr>
            <a:spLocks noGrp="1"/>
          </p:cNvSpPr>
          <p:nvPr>
            <p:ph type="ctrTitle" hasCustomPrompt="1"/>
          </p:nvPr>
        </p:nvSpPr>
        <p:spPr>
          <a:xfrm>
            <a:off x="2576068" y="2873829"/>
            <a:ext cx="9144000" cy="548536"/>
          </a:xfrm>
        </p:spPr>
        <p:txBody>
          <a:bodyPr/>
          <a:lstStyle>
            <a:lvl1pPr>
              <a:defRPr/>
            </a:lvl1pPr>
          </a:lstStyle>
          <a:p>
            <a:pPr algn="l"/>
            <a:r>
              <a:rPr lang="en-US" dirty="0"/>
              <a:t>DEMO</a:t>
            </a:r>
          </a:p>
        </p:txBody>
      </p:sp>
      <p:sp>
        <p:nvSpPr>
          <p:cNvPr id="5" name="Subtitle 3"/>
          <p:cNvSpPr>
            <a:spLocks noGrp="1"/>
          </p:cNvSpPr>
          <p:nvPr>
            <p:ph type="subTitle" idx="1" hasCustomPrompt="1"/>
          </p:nvPr>
        </p:nvSpPr>
        <p:spPr>
          <a:xfrm>
            <a:off x="2696016" y="3518502"/>
            <a:ext cx="6126480" cy="832802"/>
          </a:xfrm>
          <a:prstGeom prst="rect">
            <a:avLst/>
          </a:prstGeom>
        </p:spPr>
        <p:txBody>
          <a:bodyPr/>
          <a:lstStyle>
            <a:lvl1pPr marL="0" indent="0">
              <a:buNone/>
              <a:defRPr>
                <a:solidFill>
                  <a:schemeClr val="tx1">
                    <a:lumMod val="50000"/>
                  </a:schemeClr>
                </a:solidFill>
              </a:defRPr>
            </a:lvl1pPr>
          </a:lstStyle>
          <a:p>
            <a:pPr algn="l"/>
            <a:r>
              <a:rPr lang="en-US" sz="3200" dirty="0"/>
              <a:t>Demo description</a:t>
            </a:r>
          </a:p>
        </p:txBody>
      </p:sp>
    </p:spTree>
    <p:extLst>
      <p:ext uri="{BB962C8B-B14F-4D97-AF65-F5344CB8AC3E}">
        <p14:creationId xmlns:p14="http://schemas.microsoft.com/office/powerpoint/2010/main" val="88085986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a:xfrm>
            <a:off x="0" y="1567543"/>
            <a:ext cx="12192000" cy="414937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24091459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spTree>
    <p:extLst>
      <p:ext uri="{BB962C8B-B14F-4D97-AF65-F5344CB8AC3E}">
        <p14:creationId xmlns:p14="http://schemas.microsoft.com/office/powerpoint/2010/main" val="2403748973"/>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9016" y="1189177"/>
            <a:ext cx="11473970" cy="2603325"/>
          </a:xfrm>
        </p:spPr>
        <p:txBody>
          <a:bodyPr wrap="square">
            <a:spAutoFit/>
          </a:bodyPr>
          <a:lstStyle>
            <a:lvl1pPr>
              <a:defRPr sz="4706"/>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603669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3110" y="2491"/>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42638558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Tree>
    <p:extLst>
      <p:ext uri="{BB962C8B-B14F-4D97-AF65-F5344CB8AC3E}">
        <p14:creationId xmlns:p14="http://schemas.microsoft.com/office/powerpoint/2010/main" val="2436225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7104517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62567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509339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226216166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67746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1694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694185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001474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59017" y="1189176"/>
            <a:ext cx="5498540" cy="3021966"/>
          </a:xfrm>
        </p:spPr>
        <p:txBody>
          <a:bodyPr wrap="square">
            <a:spAutoFit/>
          </a:bodyPr>
          <a:lstStyle>
            <a:lvl1pPr marL="0" indent="0">
              <a:spcBef>
                <a:spcPts val="1200"/>
              </a:spcBef>
              <a:buClr>
                <a:schemeClr val="tx1"/>
              </a:buClr>
              <a:buFont typeface="Wingdings" pitchFamily="2" charset="2"/>
              <a:buNone/>
              <a:defRPr sz="4184">
                <a:gradFill>
                  <a:gsLst>
                    <a:gs pos="1250">
                      <a:schemeClr val="tx2"/>
                    </a:gs>
                    <a:gs pos="99000">
                      <a:schemeClr val="tx2"/>
                    </a:gs>
                  </a:gsLst>
                  <a:lin ang="5400000" scaled="0"/>
                </a:gradFill>
              </a:defRPr>
            </a:lvl1pPr>
            <a:lvl2pPr marL="0" indent="0">
              <a:buNone/>
              <a:defRPr sz="2615"/>
            </a:lvl2pPr>
            <a:lvl3pPr marL="227219" indent="0">
              <a:buNone/>
              <a:tabLst/>
              <a:defRPr sz="2615"/>
            </a:lvl3pPr>
            <a:lvl4pPr marL="451326" indent="0">
              <a:buNone/>
              <a:defRPr/>
            </a:lvl4pPr>
            <a:lvl5pPr marL="67232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35004" y="1187644"/>
            <a:ext cx="5498540" cy="3021966"/>
          </a:xfrm>
        </p:spPr>
        <p:txBody>
          <a:bodyPr wrap="square">
            <a:spAutoFit/>
          </a:bodyPr>
          <a:lstStyle>
            <a:lvl1pPr marL="0" indent="0">
              <a:spcBef>
                <a:spcPts val="1200"/>
              </a:spcBef>
              <a:buClr>
                <a:schemeClr val="tx1"/>
              </a:buClr>
              <a:buFont typeface="Wingdings" pitchFamily="2" charset="2"/>
              <a:buNone/>
              <a:defRPr sz="4184">
                <a:gradFill>
                  <a:gsLst>
                    <a:gs pos="1250">
                      <a:schemeClr val="tx2"/>
                    </a:gs>
                    <a:gs pos="99000">
                      <a:schemeClr val="tx2"/>
                    </a:gs>
                  </a:gsLst>
                  <a:lin ang="5400000" scaled="0"/>
                </a:gradFill>
              </a:defRPr>
            </a:lvl1pPr>
            <a:lvl2pPr marL="0" indent="0">
              <a:buNone/>
              <a:defRPr sz="2615"/>
            </a:lvl2pPr>
            <a:lvl3pPr marL="227219" indent="0">
              <a:buNone/>
              <a:tabLst/>
              <a:defRPr sz="2615"/>
            </a:lvl3pPr>
            <a:lvl4pPr marL="451326" indent="0">
              <a:buNone/>
              <a:defRPr/>
            </a:lvl4pPr>
            <a:lvl5pPr marL="67232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082995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sp>
        <p:nvSpPr>
          <p:cNvPr id="11" name="Slide Number Placeholder 5"/>
          <p:cNvSpPr txBox="1">
            <a:spLocks/>
          </p:cNvSpPr>
          <p:nvPr/>
        </p:nvSpPr>
        <p:spPr>
          <a:xfrm>
            <a:off x="11531480" y="7225044"/>
            <a:ext cx="430130" cy="228169"/>
          </a:xfrm>
          <a:prstGeom prst="rect">
            <a:avLst/>
          </a:prstGeom>
        </p:spPr>
        <p:txBody>
          <a:bodyPr lIns="89635" tIns="44816" rIns="89635" bIns="44816"/>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a:solidFill>
                  <a:srgbClr val="FFFFFF"/>
                </a:solidFill>
              </a:rPr>
              <a:t>3</a:t>
            </a:r>
          </a:p>
        </p:txBody>
      </p:sp>
      <p:sp>
        <p:nvSpPr>
          <p:cNvPr id="16" name="Title 1"/>
          <p:cNvSpPr>
            <a:spLocks noGrp="1"/>
          </p:cNvSpPr>
          <p:nvPr>
            <p:ph type="title" hasCustomPrompt="1"/>
          </p:nvPr>
        </p:nvSpPr>
        <p:spPr>
          <a:xfrm>
            <a:off x="266922" y="289511"/>
            <a:ext cx="11655840" cy="809388"/>
          </a:xfrm>
        </p:spPr>
        <p:txBody>
          <a:bodyPr/>
          <a:lstStyle>
            <a:lvl1pPr>
              <a:defRPr>
                <a:solidFill>
                  <a:schemeClr val="bg1">
                    <a:alpha val="99000"/>
                  </a:schemeClr>
                </a:solidFill>
              </a:defRPr>
            </a:lvl1pPr>
          </a:lstStyle>
          <a:p>
            <a:r>
              <a:rPr lang="en-US" dirty="0"/>
              <a:t>Slide title</a:t>
            </a:r>
          </a:p>
        </p:txBody>
      </p:sp>
    </p:spTree>
    <p:extLst>
      <p:ext uri="{BB962C8B-B14F-4D97-AF65-F5344CB8AC3E}">
        <p14:creationId xmlns:p14="http://schemas.microsoft.com/office/powerpoint/2010/main" val="228664684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24pt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761725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900492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430000" y="6464369"/>
            <a:ext cx="762000" cy="406265"/>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048000" y="6477873"/>
            <a:ext cx="8381999" cy="380127"/>
          </a:xfrm>
          <a:prstGeom prst="rect">
            <a:avLst/>
          </a:prstGeom>
        </p:spPr>
        <p:txBody>
          <a:bodyPr/>
          <a:lstStyle/>
          <a:p>
            <a:endParaRPr lang="en-US" dirty="0">
              <a:solidFill>
                <a:srgbClr val="505050"/>
              </a:solidFill>
            </a:endParaRPr>
          </a:p>
        </p:txBody>
      </p:sp>
      <p:sp>
        <p:nvSpPr>
          <p:cNvPr id="3" name="Slide Number Placeholder 2"/>
          <p:cNvSpPr>
            <a:spLocks noGrp="1"/>
          </p:cNvSpPr>
          <p:nvPr>
            <p:ph type="sldNum" sz="quarter" idx="16"/>
          </p:nvPr>
        </p:nvSpPr>
        <p:spPr>
          <a:xfrm>
            <a:off x="11430002" y="6477875"/>
            <a:ext cx="761998" cy="380126"/>
          </a:xfrm>
          <a:prstGeom prst="rect">
            <a:avLst/>
          </a:prstGeom>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96669921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30239387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14328233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939827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wo Column Blue Bullet text">
    <p:spTree>
      <p:nvGrpSpPr>
        <p:cNvPr id="1" name=""/>
        <p:cNvGrpSpPr/>
        <p:nvPr/>
      </p:nvGrpSpPr>
      <p:grpSpPr>
        <a:xfrm>
          <a:off x="0" y="0"/>
          <a:ext cx="0" cy="0"/>
          <a:chOff x="0" y="0"/>
          <a:chExt cx="0" cy="0"/>
        </a:xfrm>
      </p:grpSpPr>
      <p:sp>
        <p:nvSpPr>
          <p:cNvPr id="6" name="Text Placeholder 3"/>
          <p:cNvSpPr>
            <a:spLocks noGrp="1"/>
          </p:cNvSpPr>
          <p:nvPr>
            <p:ph type="body" sz="quarter" idx="12"/>
          </p:nvPr>
        </p:nvSpPr>
        <p:spPr>
          <a:xfrm>
            <a:off x="6544214" y="1189176"/>
            <a:ext cx="5378548" cy="2377940"/>
          </a:xfrm>
        </p:spPr>
        <p:txBody>
          <a:bodyPr wrap="square">
            <a:spAutoFit/>
          </a:bodyPr>
          <a:lstStyle>
            <a:lvl1pPr marL="392169" indent="-392169">
              <a:spcBef>
                <a:spcPts val="1200"/>
              </a:spcBef>
              <a:buClr>
                <a:schemeClr val="tx2"/>
              </a:buClr>
              <a:buSzPct val="100000"/>
              <a:buFont typeface="Wingdings" panose="05000000000000000000" pitchFamily="2" charset="2"/>
              <a:buChar char="ü"/>
              <a:defRPr sz="3137"/>
            </a:lvl1pPr>
            <a:lvl2pPr marL="728314" indent="-336145">
              <a:buClr>
                <a:schemeClr val="tx2"/>
              </a:buClr>
              <a:buSzPct val="100000"/>
              <a:buFont typeface="Wingdings" panose="05000000000000000000" pitchFamily="2" charset="2"/>
              <a:buChar char="ü"/>
              <a:defRPr sz="2353"/>
            </a:lvl2pPr>
            <a:lvl3pPr marL="1008435" indent="-280121">
              <a:buClr>
                <a:schemeClr val="tx2"/>
              </a:buClr>
              <a:buSzPct val="100000"/>
              <a:buFont typeface="Wingdings" panose="05000000000000000000" pitchFamily="2" charset="2"/>
              <a:buChar char="ü"/>
              <a:tabLst/>
              <a:defRPr sz="1961"/>
            </a:lvl3pPr>
            <a:lvl4pPr marL="1232531" indent="-224097">
              <a:buClr>
                <a:schemeClr val="tx2"/>
              </a:buClr>
              <a:buSzPct val="100000"/>
              <a:buFont typeface="Wingdings" panose="05000000000000000000" pitchFamily="2" charset="2"/>
              <a:buChar char="ü"/>
              <a:defRPr lang="en-US" sz="1765" kern="1200" spc="0" baseline="0" dirty="0">
                <a:gradFill>
                  <a:gsLst>
                    <a:gs pos="1250">
                      <a:schemeClr val="tx1"/>
                    </a:gs>
                    <a:gs pos="100000">
                      <a:schemeClr val="tx1"/>
                    </a:gs>
                  </a:gsLst>
                  <a:lin ang="5400000" scaled="0"/>
                </a:gradFill>
                <a:latin typeface="+mn-lt"/>
                <a:ea typeface="+mn-ea"/>
                <a:cs typeface="+mn-cs"/>
              </a:defRPr>
            </a:lvl4pPr>
            <a:lvl5pPr marL="1232531" indent="-224097">
              <a:buClr>
                <a:schemeClr val="tx2"/>
              </a:buClr>
              <a:buSzPct val="100000"/>
              <a:buFont typeface="Wingdings" panose="05000000000000000000" pitchFamily="2" charset="2"/>
              <a:buChar char="ü"/>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1232531" marR="0" lvl="3" indent="-224097" algn="l" defTabSz="914367" rtl="0" eaLnBrk="1" fontAlgn="auto" latinLnBrk="0" hangingPunct="1">
              <a:lnSpc>
                <a:spcPct val="90000"/>
              </a:lnSpc>
              <a:spcBef>
                <a:spcPct val="20000"/>
              </a:spcBef>
              <a:spcAft>
                <a:spcPts val="0"/>
              </a:spcAft>
              <a:buClr>
                <a:schemeClr val="tx2"/>
              </a:buClr>
              <a:buSzPct val="100000"/>
              <a:buFont typeface="Wingdings" panose="05000000000000000000" pitchFamily="2" charset="2"/>
              <a:buChar char="ü"/>
              <a:tabLst/>
            </a:pPr>
            <a:r>
              <a:rPr lang="en-US" dirty="0"/>
              <a:t>Fifth level</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392169" indent="-392169">
              <a:spcBef>
                <a:spcPts val="1200"/>
              </a:spcBef>
              <a:buClr>
                <a:schemeClr val="tx2"/>
              </a:buClr>
              <a:buSzPct val="100000"/>
              <a:buFont typeface="Wingdings" panose="05000000000000000000" pitchFamily="2" charset="2"/>
              <a:buChar char="ü"/>
              <a:defRPr sz="3137"/>
            </a:lvl1pPr>
            <a:lvl2pPr marL="728314" indent="-336145">
              <a:buClr>
                <a:schemeClr val="tx2"/>
              </a:buClr>
              <a:buSzPct val="100000"/>
              <a:buFont typeface="Wingdings" panose="05000000000000000000" pitchFamily="2" charset="2"/>
              <a:buChar char="ü"/>
              <a:defRPr sz="2353"/>
            </a:lvl2pPr>
            <a:lvl3pPr marL="1008435" indent="-280121">
              <a:buClr>
                <a:schemeClr val="tx2"/>
              </a:buClr>
              <a:buSzPct val="100000"/>
              <a:buFont typeface="Wingdings" panose="05000000000000000000" pitchFamily="2" charset="2"/>
              <a:buChar char="ü"/>
              <a:tabLst/>
              <a:defRPr sz="1961"/>
            </a:lvl3pPr>
            <a:lvl4pPr marL="1232531" indent="-224097">
              <a:buClr>
                <a:schemeClr val="tx2"/>
              </a:buClr>
              <a:buSzPct val="100000"/>
              <a:buFont typeface="Wingdings" panose="05000000000000000000" pitchFamily="2" charset="2"/>
              <a:buChar char="ü"/>
              <a:defRPr lang="en-US" sz="1765" kern="1200" spc="0" baseline="0" dirty="0">
                <a:gradFill>
                  <a:gsLst>
                    <a:gs pos="1250">
                      <a:schemeClr val="tx1"/>
                    </a:gs>
                    <a:gs pos="100000">
                      <a:schemeClr val="tx1"/>
                    </a:gs>
                  </a:gsLst>
                  <a:lin ang="5400000" scaled="0"/>
                </a:gradFill>
                <a:latin typeface="+mn-lt"/>
                <a:ea typeface="+mn-ea"/>
                <a:cs typeface="+mn-cs"/>
              </a:defRPr>
            </a:lvl4pPr>
            <a:lvl5pPr marL="1232531" indent="-224097">
              <a:buClr>
                <a:schemeClr val="tx2"/>
              </a:buClr>
              <a:buSzPct val="100000"/>
              <a:buFont typeface="Wingdings" panose="05000000000000000000" pitchFamily="2" charset="2"/>
              <a:buChar char="ü"/>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1232531" marR="0" lvl="3" indent="-224097" algn="l" defTabSz="914367" rtl="0" eaLnBrk="1" fontAlgn="auto" latinLnBrk="0" hangingPunct="1">
              <a:lnSpc>
                <a:spcPct val="90000"/>
              </a:lnSpc>
              <a:spcBef>
                <a:spcPct val="20000"/>
              </a:spcBef>
              <a:spcAft>
                <a:spcPts val="0"/>
              </a:spcAft>
              <a:buClr>
                <a:schemeClr val="tx2"/>
              </a:buClr>
              <a:buSzPct val="100000"/>
              <a:buFont typeface="Wingdings" panose="05000000000000000000" pitchFamily="2" charset="2"/>
              <a:buChar char="ü"/>
              <a:tabLst/>
            </a:pPr>
            <a:r>
              <a:rPr lang="en-US" dirty="0"/>
              <a:t>Fifth level</a:t>
            </a:r>
          </a:p>
        </p:txBody>
      </p:sp>
    </p:spTree>
    <p:extLst>
      <p:ext uri="{BB962C8B-B14F-4D97-AF65-F5344CB8AC3E}">
        <p14:creationId xmlns:p14="http://schemas.microsoft.com/office/powerpoint/2010/main" val="42423729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0782622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519248" y="228601"/>
            <a:ext cx="11151917" cy="898869"/>
          </a:xfrm>
        </p:spPr>
        <p:txBody>
          <a:bodyPr lIns="179171" tIns="143336" rIns="179171" bIns="143336"/>
          <a:lstStyle/>
          <a:p>
            <a:r>
              <a:rPr lang="en-US" dirty="0"/>
              <a:t>Click to edit master title style</a:t>
            </a:r>
          </a:p>
        </p:txBody>
      </p:sp>
      <p:sp>
        <p:nvSpPr>
          <p:cNvPr id="5" name="Text Placeholder 4"/>
          <p:cNvSpPr>
            <a:spLocks noGrp="1"/>
          </p:cNvSpPr>
          <p:nvPr>
            <p:ph type="body" sz="quarter" idx="10"/>
          </p:nvPr>
        </p:nvSpPr>
        <p:spPr>
          <a:xfrm>
            <a:off x="269239" y="1635897"/>
            <a:ext cx="11653523" cy="2141210"/>
          </a:xfrm>
          <a:prstGeom prst="rect">
            <a:avLst/>
          </a:prstGeom>
        </p:spPr>
        <p:txBody>
          <a:bodyPr lIns="179171" tIns="143336" rIns="179171" bIns="143336"/>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5023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59017" y="1187644"/>
            <a:ext cx="5498540" cy="3021966"/>
          </a:xfrm>
        </p:spPr>
        <p:txBody>
          <a:bodyPr wrap="square">
            <a:spAutoFit/>
          </a:bodyPr>
          <a:lstStyle>
            <a:lvl1pPr marL="0" indent="0">
              <a:spcBef>
                <a:spcPts val="1200"/>
              </a:spcBef>
              <a:buClr>
                <a:schemeClr val="tx1"/>
              </a:buClr>
              <a:buFont typeface="Wingdings" pitchFamily="2" charset="2"/>
              <a:buNone/>
              <a:defRPr sz="4184"/>
            </a:lvl1pPr>
            <a:lvl2pPr marL="0" indent="0">
              <a:buNone/>
              <a:defRPr sz="2615"/>
            </a:lvl2pPr>
            <a:lvl3pPr marL="227219" indent="0">
              <a:buNone/>
              <a:tabLst/>
              <a:defRPr sz="2615"/>
            </a:lvl3pPr>
            <a:lvl4pPr marL="451326" indent="0">
              <a:buNone/>
              <a:defRPr/>
            </a:lvl4pPr>
            <a:lvl5pPr marL="67232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35004" y="1187644"/>
            <a:ext cx="5498540" cy="3021966"/>
          </a:xfrm>
        </p:spPr>
        <p:txBody>
          <a:bodyPr wrap="square">
            <a:spAutoFit/>
          </a:bodyPr>
          <a:lstStyle>
            <a:lvl1pPr marL="0" indent="0">
              <a:spcBef>
                <a:spcPts val="1200"/>
              </a:spcBef>
              <a:buClr>
                <a:schemeClr val="tx1"/>
              </a:buClr>
              <a:buFont typeface="Wingdings" pitchFamily="2" charset="2"/>
              <a:buNone/>
              <a:defRPr sz="4184"/>
            </a:lvl1pPr>
            <a:lvl2pPr marL="0" indent="0">
              <a:buNone/>
              <a:defRPr sz="2615"/>
            </a:lvl2pPr>
            <a:lvl3pPr marL="227219" indent="0">
              <a:buNone/>
              <a:tabLst/>
              <a:defRPr sz="2615"/>
            </a:lvl3pPr>
            <a:lvl4pPr marL="451326" indent="0">
              <a:buNone/>
              <a:defRPr/>
            </a:lvl4pPr>
            <a:lvl5pPr marL="67232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698396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gradFill>
                  <a:gsLst>
                    <a:gs pos="2920">
                      <a:schemeClr val="tx1"/>
                    </a:gs>
                    <a:gs pos="100000">
                      <a:schemeClr val="tx1"/>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126724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58456" y="1187644"/>
            <a:ext cx="5498540" cy="3021966"/>
          </a:xfrm>
        </p:spPr>
        <p:txBody>
          <a:bodyPr wrap="square">
            <a:spAutoFit/>
          </a:bodyPr>
          <a:lstStyle>
            <a:lvl1pPr marL="281691" indent="-281691">
              <a:spcBef>
                <a:spcPts val="1200"/>
              </a:spcBef>
              <a:buClr>
                <a:schemeClr val="tx2"/>
              </a:buClr>
              <a:buFont typeface="Arial" pitchFamily="34" charset="0"/>
              <a:buChar char="•"/>
              <a:defRPr sz="4184">
                <a:gradFill>
                  <a:gsLst>
                    <a:gs pos="1250">
                      <a:schemeClr val="tx2"/>
                    </a:gs>
                    <a:gs pos="99000">
                      <a:schemeClr val="tx2"/>
                    </a:gs>
                  </a:gsLst>
                  <a:lin ang="5400000" scaled="0"/>
                </a:gradFill>
              </a:defRPr>
            </a:lvl1pPr>
            <a:lvl2pPr marL="520725" indent="-228611">
              <a:defRPr sz="2615"/>
            </a:lvl2pPr>
            <a:lvl3pPr marL="685835" indent="-165108">
              <a:tabLst/>
              <a:defRPr sz="2615"/>
            </a:lvl3pPr>
            <a:lvl4pPr marL="863642" indent="-177809">
              <a:defRPr/>
            </a:lvl4pPr>
            <a:lvl5pPr marL="1028751" indent="-16510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35004" y="1187644"/>
            <a:ext cx="5498540" cy="3021966"/>
          </a:xfrm>
        </p:spPr>
        <p:txBody>
          <a:bodyPr wrap="square">
            <a:spAutoFit/>
          </a:bodyPr>
          <a:lstStyle>
            <a:lvl1pPr marL="281691" indent="-281691">
              <a:spcBef>
                <a:spcPts val="1200"/>
              </a:spcBef>
              <a:buClr>
                <a:schemeClr val="tx2"/>
              </a:buClr>
              <a:buFont typeface="Arial" pitchFamily="34" charset="0"/>
              <a:buChar char="•"/>
              <a:defRPr sz="4184">
                <a:gradFill>
                  <a:gsLst>
                    <a:gs pos="1250">
                      <a:schemeClr val="tx2"/>
                    </a:gs>
                    <a:gs pos="99000">
                      <a:schemeClr val="tx2"/>
                    </a:gs>
                  </a:gsLst>
                  <a:lin ang="5400000" scaled="0"/>
                </a:gradFill>
              </a:defRPr>
            </a:lvl1pPr>
            <a:lvl2pPr marL="520725" indent="-228611">
              <a:defRPr sz="2615"/>
            </a:lvl2pPr>
            <a:lvl3pPr marL="685835" indent="-165108">
              <a:tabLst/>
              <a:defRPr sz="2615"/>
            </a:lvl3pPr>
            <a:lvl4pPr marL="863642" indent="-177809">
              <a:defRPr/>
            </a:lvl4pPr>
            <a:lvl5pPr marL="1028751" indent="-16510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488687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2.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3.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image" Target="../media/image9.png"/><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theme" Target="../theme/theme4.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9017" y="289515"/>
            <a:ext cx="1147396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59016" y="1189181"/>
            <a:ext cx="11473970" cy="260332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8"/>
          <a:stretch>
            <a:fillRect/>
          </a:stretch>
        </p:blipFill>
        <p:spPr>
          <a:xfrm rot="5400000">
            <a:off x="9208748" y="2991033"/>
            <a:ext cx="6858623" cy="876556"/>
          </a:xfrm>
          <a:prstGeom prst="rect">
            <a:avLst/>
          </a:prstGeom>
        </p:spPr>
      </p:pic>
    </p:spTree>
    <p:extLst>
      <p:ext uri="{BB962C8B-B14F-4D97-AF65-F5344CB8AC3E}">
        <p14:creationId xmlns:p14="http://schemas.microsoft.com/office/powerpoint/2010/main" val="220073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7" r:id="rId26"/>
    <p:sldLayoutId id="2147483688" r:id="rId27"/>
    <p:sldLayoutId id="2147483689" r:id="rId28"/>
    <p:sldLayoutId id="2147483691" r:id="rId29"/>
    <p:sldLayoutId id="2147483722" r:id="rId30"/>
    <p:sldLayoutId id="2147483723" r:id="rId31"/>
    <p:sldLayoutId id="2147483725" r:id="rId32"/>
    <p:sldLayoutId id="2147483726" r:id="rId33"/>
    <p:sldLayoutId id="2147483727" r:id="rId34"/>
    <p:sldLayoutId id="2147483728" r:id="rId35"/>
    <p:sldLayoutId id="2147483752" r:id="rId36"/>
  </p:sldLayoutIdLst>
  <p:transition>
    <p:fade/>
  </p:transition>
  <p:txStyles>
    <p:titleStyle>
      <a:lvl1pPr algn="l" defTabSz="914408" rtl="0" eaLnBrk="1" latinLnBrk="0" hangingPunct="1">
        <a:lnSpc>
          <a:spcPct val="90000"/>
        </a:lnSpc>
        <a:spcBef>
          <a:spcPct val="0"/>
        </a:spcBef>
        <a:buNone/>
        <a:defRPr lang="en-US" sz="5753"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61" marR="0" indent="-336161" algn="l" defTabSz="914408" rtl="0" eaLnBrk="1" fontAlgn="auto" latinLnBrk="0" hangingPunct="1">
        <a:lnSpc>
          <a:spcPct val="90000"/>
        </a:lnSpc>
        <a:spcBef>
          <a:spcPct val="20000"/>
        </a:spcBef>
        <a:spcAft>
          <a:spcPts val="0"/>
        </a:spcAft>
        <a:buClrTx/>
        <a:buSzPct val="90000"/>
        <a:buFont typeface="Arial" pitchFamily="34" charset="0"/>
        <a:buChar char="•"/>
        <a:tabLst/>
        <a:defRPr sz="4706" kern="1200" spc="0" baseline="0">
          <a:gradFill>
            <a:gsLst>
              <a:gs pos="1250">
                <a:schemeClr val="tx1"/>
              </a:gs>
              <a:gs pos="100000">
                <a:schemeClr val="tx1"/>
              </a:gs>
            </a:gsLst>
            <a:lin ang="5400000" scaled="0"/>
          </a:gradFill>
          <a:latin typeface="+mj-lt"/>
          <a:ea typeface="+mn-ea"/>
          <a:cs typeface="+mn-cs"/>
        </a:defRPr>
      </a:lvl1pPr>
      <a:lvl2pPr marL="603924" marR="0" indent="-267720" algn="l" defTabSz="914408" rtl="0" eaLnBrk="1" fontAlgn="auto" latinLnBrk="0" hangingPunct="1">
        <a:lnSpc>
          <a:spcPct val="90000"/>
        </a:lnSpc>
        <a:spcBef>
          <a:spcPct val="20000"/>
        </a:spcBef>
        <a:spcAft>
          <a:spcPts val="0"/>
        </a:spcAft>
        <a:buClrTx/>
        <a:buSzPct val="90000"/>
        <a:buFont typeface="Arial" pitchFamily="34" charset="0"/>
        <a:buChar char="•"/>
        <a:tabLst/>
        <a:defRPr sz="3138" kern="1200" spc="0" baseline="0">
          <a:gradFill>
            <a:gsLst>
              <a:gs pos="1250">
                <a:schemeClr val="tx1"/>
              </a:gs>
              <a:gs pos="100000">
                <a:schemeClr val="tx1"/>
              </a:gs>
            </a:gsLst>
            <a:lin ang="5400000" scaled="0"/>
          </a:gradFill>
          <a:latin typeface="+mn-lt"/>
          <a:ea typeface="+mn-ea"/>
          <a:cs typeface="+mn-cs"/>
        </a:defRPr>
      </a:lvl2pPr>
      <a:lvl3pPr marL="823910" marR="0" indent="-222062" algn="l" defTabSz="914408" rtl="0" eaLnBrk="1" fontAlgn="auto" latinLnBrk="0" hangingPunct="1">
        <a:lnSpc>
          <a:spcPct val="90000"/>
        </a:lnSpc>
        <a:spcBef>
          <a:spcPct val="20000"/>
        </a:spcBef>
        <a:spcAft>
          <a:spcPts val="0"/>
        </a:spcAft>
        <a:buClrTx/>
        <a:buSzPct val="90000"/>
        <a:buFont typeface="Arial" pitchFamily="34" charset="0"/>
        <a:buChar char="•"/>
        <a:tabLst/>
        <a:defRPr sz="2615" kern="1200" spc="0" baseline="0">
          <a:gradFill>
            <a:gsLst>
              <a:gs pos="1250">
                <a:schemeClr val="tx1"/>
              </a:gs>
              <a:gs pos="100000">
                <a:schemeClr val="tx1"/>
              </a:gs>
            </a:gsLst>
            <a:lin ang="5400000" scaled="0"/>
          </a:gradFill>
          <a:latin typeface="+mn-lt"/>
          <a:ea typeface="+mn-ea"/>
          <a:cs typeface="+mn-cs"/>
        </a:defRPr>
      </a:lvl3pPr>
      <a:lvl4pPr marL="1043896" marR="0" indent="-222062" algn="l" defTabSz="91440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4pPr>
      <a:lvl5pPr marL="1195396" marR="0" indent="-222062" algn="l" defTabSz="91440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5pPr>
      <a:lvl6pPr marL="2514623"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829"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033"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239"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08" rtl="0" eaLnBrk="1" latinLnBrk="0" hangingPunct="1">
        <a:defRPr sz="1765" kern="1200">
          <a:solidFill>
            <a:schemeClr val="tx1"/>
          </a:solidFill>
          <a:latin typeface="+mn-lt"/>
          <a:ea typeface="+mn-ea"/>
          <a:cs typeface="+mn-cs"/>
        </a:defRPr>
      </a:lvl1pPr>
      <a:lvl2pPr marL="457205" algn="l" defTabSz="914408" rtl="0" eaLnBrk="1" latinLnBrk="0" hangingPunct="1">
        <a:defRPr sz="1765" kern="1200">
          <a:solidFill>
            <a:schemeClr val="tx1"/>
          </a:solidFill>
          <a:latin typeface="+mn-lt"/>
          <a:ea typeface="+mn-ea"/>
          <a:cs typeface="+mn-cs"/>
        </a:defRPr>
      </a:lvl2pPr>
      <a:lvl3pPr marL="914408" algn="l" defTabSz="914408" rtl="0" eaLnBrk="1" latinLnBrk="0" hangingPunct="1">
        <a:defRPr sz="1765" kern="1200">
          <a:solidFill>
            <a:schemeClr val="tx1"/>
          </a:solidFill>
          <a:latin typeface="+mn-lt"/>
          <a:ea typeface="+mn-ea"/>
          <a:cs typeface="+mn-cs"/>
        </a:defRPr>
      </a:lvl3pPr>
      <a:lvl4pPr marL="1371614" algn="l" defTabSz="914408" rtl="0" eaLnBrk="1" latinLnBrk="0" hangingPunct="1">
        <a:defRPr sz="1765" kern="1200">
          <a:solidFill>
            <a:schemeClr val="tx1"/>
          </a:solidFill>
          <a:latin typeface="+mn-lt"/>
          <a:ea typeface="+mn-ea"/>
          <a:cs typeface="+mn-cs"/>
        </a:defRPr>
      </a:lvl4pPr>
      <a:lvl5pPr marL="1828817" algn="l" defTabSz="914408" rtl="0" eaLnBrk="1" latinLnBrk="0" hangingPunct="1">
        <a:defRPr sz="1765" kern="1200">
          <a:solidFill>
            <a:schemeClr val="tx1"/>
          </a:solidFill>
          <a:latin typeface="+mn-lt"/>
          <a:ea typeface="+mn-ea"/>
          <a:cs typeface="+mn-cs"/>
        </a:defRPr>
      </a:lvl5pPr>
      <a:lvl6pPr marL="2286023" algn="l" defTabSz="914408" rtl="0" eaLnBrk="1" latinLnBrk="0" hangingPunct="1">
        <a:defRPr sz="1765" kern="1200">
          <a:solidFill>
            <a:schemeClr val="tx1"/>
          </a:solidFill>
          <a:latin typeface="+mn-lt"/>
          <a:ea typeface="+mn-ea"/>
          <a:cs typeface="+mn-cs"/>
        </a:defRPr>
      </a:lvl6pPr>
      <a:lvl7pPr marL="2743226" algn="l" defTabSz="914408" rtl="0" eaLnBrk="1" latinLnBrk="0" hangingPunct="1">
        <a:defRPr sz="1765" kern="1200">
          <a:solidFill>
            <a:schemeClr val="tx1"/>
          </a:solidFill>
          <a:latin typeface="+mn-lt"/>
          <a:ea typeface="+mn-ea"/>
          <a:cs typeface="+mn-cs"/>
        </a:defRPr>
      </a:lvl7pPr>
      <a:lvl8pPr marL="3200430" algn="l" defTabSz="914408" rtl="0" eaLnBrk="1" latinLnBrk="0" hangingPunct="1">
        <a:defRPr sz="1765" kern="1200">
          <a:solidFill>
            <a:schemeClr val="tx1"/>
          </a:solidFill>
          <a:latin typeface="+mn-lt"/>
          <a:ea typeface="+mn-ea"/>
          <a:cs typeface="+mn-cs"/>
        </a:defRPr>
      </a:lvl8pPr>
      <a:lvl9pPr marL="3657637" algn="l" defTabSz="914408"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231">
          <p15:clr>
            <a:srgbClr val="5ACBF0"/>
          </p15:clr>
        </p15:guide>
        <p15:guide id="3" pos="999">
          <p15:clr>
            <a:srgbClr val="5ACBF0"/>
          </p15:clr>
        </p15:guide>
        <p15:guide id="4" pos="1767">
          <p15:clr>
            <a:srgbClr val="5ACBF0"/>
          </p15:clr>
        </p15:guide>
        <p15:guide id="5" pos="2535">
          <p15:clr>
            <a:srgbClr val="5ACBF0"/>
          </p15:clr>
        </p15:guide>
        <p15:guide id="6" pos="3303">
          <p15:clr>
            <a:srgbClr val="5ACBF0"/>
          </p15:clr>
        </p15:guide>
        <p15:guide id="8" pos="4070">
          <p15:clr>
            <a:srgbClr val="5ACBF0"/>
          </p15:clr>
        </p15:guide>
        <p15:guide id="9" pos="4838">
          <p15:clr>
            <a:srgbClr val="5ACBF0"/>
          </p15:clr>
        </p15:guide>
        <p15:guide id="11" pos="5606">
          <p15:clr>
            <a:srgbClr val="5ACBF0"/>
          </p15:clr>
        </p15:guide>
        <p15:guide id="12" pos="6374">
          <p15:clr>
            <a:srgbClr val="5ACBF0"/>
          </p15:clr>
        </p15:guide>
        <p15:guide id="14" pos="7142">
          <p15:clr>
            <a:srgbClr val="5ACBF0"/>
          </p15:clr>
        </p15:guide>
        <p15:guide id="15" pos="7602">
          <p15:clr>
            <a:srgbClr val="5ACBF0"/>
          </p15:clr>
        </p15:guide>
        <p15:guide id="16" pos="384">
          <p15:clr>
            <a:srgbClr val="C35EA4"/>
          </p15:clr>
        </p15:guide>
        <p15:guide id="17" pos="7449">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760" y="359702"/>
            <a:ext cx="10972482" cy="863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854649593"/>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p:titleStyle>
    <p:bodyStyle>
      <a:lvl1pPr marL="342900" indent="-342900" algn="l" defTabSz="914363" rtl="0" eaLnBrk="1" fontAlgn="base" latinLnBrk="0" hangingPunct="1">
        <a:lnSpc>
          <a:spcPct val="90000"/>
        </a:lnSpc>
        <a:spcBef>
          <a:spcPct val="20000"/>
        </a:spcBef>
        <a:spcAft>
          <a:spcPts val="40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Body)"/>
          <a:ea typeface="+mn-ea"/>
          <a:cs typeface="+mn-cs"/>
        </a:defRPr>
      </a:lvl1pPr>
      <a:lvl2pPr marL="742950" indent="-285750" algn="l" defTabSz="914363" rtl="0" eaLnBrk="1" fontAlgn="base" latinLnBrk="0" hangingPunct="1">
        <a:lnSpc>
          <a:spcPct val="90000"/>
        </a:lnSpc>
        <a:spcBef>
          <a:spcPct val="20000"/>
        </a:spcBef>
        <a:spcAft>
          <a:spcPts val="40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1143000" indent="-228600" algn="l" defTabSz="914363" rtl="0" eaLnBrk="1" fontAlgn="base" latinLnBrk="0" hangingPunct="1">
        <a:lnSpc>
          <a:spcPct val="90000"/>
        </a:lnSpc>
        <a:spcBef>
          <a:spcPct val="20000"/>
        </a:spcBef>
        <a:spcAft>
          <a:spcPts val="30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600200" indent="-228600" algn="l" defTabSz="914363" rtl="0" eaLnBrk="1" fontAlgn="base" latinLnBrk="0" hangingPunct="1">
        <a:lnSpc>
          <a:spcPct val="90000"/>
        </a:lnSpc>
        <a:spcBef>
          <a:spcPct val="20000"/>
        </a:spcBef>
        <a:spcAft>
          <a:spcPct val="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2057400" indent="-228600" algn="l" defTabSz="914363" rtl="0" eaLnBrk="1" fontAlgn="base" latinLnBrk="0" hangingPunct="1">
        <a:lnSpc>
          <a:spcPct val="90000"/>
        </a:lnSpc>
        <a:spcBef>
          <a:spcPct val="20000"/>
        </a:spcBef>
        <a:spcAft>
          <a:spcPct val="0"/>
        </a:spcAft>
        <a:buSzPct val="90000"/>
        <a:buFont typeface="Arial" charset="0"/>
        <a:buChar char="•"/>
        <a:defRPr lang="en-US" sz="3200" kern="1200" dirty="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760" y="359702"/>
            <a:ext cx="10972482" cy="863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3773088670"/>
      </p:ext>
    </p:extLst>
  </p:cSld>
  <p:clrMap bg1="dk1" tx1="lt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xStyles>
    <p:title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p:titleStyle>
    <p:bodyStyle>
      <a:lvl1pPr marL="342900" indent="-342900" algn="l" defTabSz="914363" rtl="0" eaLnBrk="1" fontAlgn="base" latinLnBrk="0" hangingPunct="1">
        <a:lnSpc>
          <a:spcPct val="90000"/>
        </a:lnSpc>
        <a:spcBef>
          <a:spcPct val="20000"/>
        </a:spcBef>
        <a:spcAft>
          <a:spcPts val="40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Body)"/>
          <a:ea typeface="+mn-ea"/>
          <a:cs typeface="+mn-cs"/>
        </a:defRPr>
      </a:lvl1pPr>
      <a:lvl2pPr marL="742950" indent="-285750" algn="l" defTabSz="914363" rtl="0" eaLnBrk="1" fontAlgn="base" latinLnBrk="0" hangingPunct="1">
        <a:lnSpc>
          <a:spcPct val="90000"/>
        </a:lnSpc>
        <a:spcBef>
          <a:spcPct val="20000"/>
        </a:spcBef>
        <a:spcAft>
          <a:spcPts val="40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1143000" indent="-228600" algn="l" defTabSz="914363" rtl="0" eaLnBrk="1" fontAlgn="base" latinLnBrk="0" hangingPunct="1">
        <a:lnSpc>
          <a:spcPct val="90000"/>
        </a:lnSpc>
        <a:spcBef>
          <a:spcPct val="20000"/>
        </a:spcBef>
        <a:spcAft>
          <a:spcPts val="30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600200" indent="-228600" algn="l" defTabSz="914363" rtl="0" eaLnBrk="1" fontAlgn="base" latinLnBrk="0" hangingPunct="1">
        <a:lnSpc>
          <a:spcPct val="90000"/>
        </a:lnSpc>
        <a:spcBef>
          <a:spcPct val="20000"/>
        </a:spcBef>
        <a:spcAft>
          <a:spcPct val="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2057400" indent="-228600" algn="l" defTabSz="914363" rtl="0" eaLnBrk="1" fontAlgn="base" latinLnBrk="0" hangingPunct="1">
        <a:lnSpc>
          <a:spcPct val="90000"/>
        </a:lnSpc>
        <a:spcBef>
          <a:spcPct val="20000"/>
        </a:spcBef>
        <a:spcAft>
          <a:spcPct val="0"/>
        </a:spcAft>
        <a:buSzPct val="90000"/>
        <a:buFont typeface="Arial" charset="0"/>
        <a:buChar char="•"/>
        <a:defRPr lang="en-US" sz="3200" kern="1200" dirty="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18128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3677487914"/>
      </p:ext>
    </p:extLst>
  </p:cSld>
  <p:clrMap bg1="dk1" tx1="lt1" bg2="dk2" tx2="lt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Lst>
  <p:transition>
    <p:fade/>
  </p:transition>
  <p:txStyles>
    <p:title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3" Type="http://schemas.openxmlformats.org/officeDocument/2006/relationships/image" Target="../media/image121.gif"/><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notesSlide" Target="../notesSlides/notesSlide9.xml"/><Relationship Id="rId1" Type="http://schemas.openxmlformats.org/officeDocument/2006/relationships/slideLayout" Target="../slideLayouts/slideLayout3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13.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jpg&amp;ehk=bJ9ebMmWwaTMNyIHXnpIqw&amp;pid=OfficeInsert"/><Relationship Id="rId1" Type="http://schemas.openxmlformats.org/officeDocument/2006/relationships/slideLayout" Target="../slideLayouts/slideLayout11.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29.png"/></Relationships>
</file>

<file path=ppt/slides/_rels/slide16.xml.rels><?xml version="1.0" encoding="UTF-8" standalone="yes"?>
<Relationships xmlns="http://schemas.openxmlformats.org/package/2006/relationships"><Relationship Id="rId3" Type="http://schemas.openxmlformats.org/officeDocument/2006/relationships/image" Target="../media/image135.emf"/><Relationship Id="rId2" Type="http://schemas.openxmlformats.org/officeDocument/2006/relationships/image" Target="../media/image134.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8" Type="http://schemas.openxmlformats.org/officeDocument/2006/relationships/hyperlink" Target="https://docs.microsoft.com/en-us/azure/event-hubs/event-hubs-overview#common-publisher-tasks" TargetMode="External"/><Relationship Id="rId3" Type="http://schemas.openxmlformats.org/officeDocument/2006/relationships/hyperlink" Target="https://docs.microsoft.com/en-us/azure/iot-hub/iot-hub-devguide-c2d-guidance" TargetMode="External"/><Relationship Id="rId7" Type="http://schemas.openxmlformats.org/officeDocument/2006/relationships/hyperlink" Target="https://docs.microsoft.com/en-us/azure/event-hubs/event-hubs-authentication-and-security-model-overview" TargetMode="External"/><Relationship Id="rId2" Type="http://schemas.openxmlformats.org/officeDocument/2006/relationships/hyperlink" Target="https://docs.microsoft.com/en-us/azure/iot-hub/iot-hub-devguide-d2c-guidance" TargetMode="External"/><Relationship Id="rId1" Type="http://schemas.openxmlformats.org/officeDocument/2006/relationships/slideLayout" Target="../slideLayouts/slideLayout11.xml"/><Relationship Id="rId6" Type="http://schemas.openxmlformats.org/officeDocument/2006/relationships/hyperlink" Target="https://docs.microsoft.com/en-us/azure/iot-hub/iot-hub-devguide-security" TargetMode="External"/><Relationship Id="rId11" Type="http://schemas.openxmlformats.org/officeDocument/2006/relationships/hyperlink" Target="https://docs.microsoft.com/en-us/azure/iot-hub/iot-hub-devguide-messaging" TargetMode="External"/><Relationship Id="rId5" Type="http://schemas.openxmlformats.org/officeDocument/2006/relationships/hyperlink" Target="https://docs.microsoft.com/en-us/azure/iot-hub/iot-hub-protocol-gateway" TargetMode="External"/><Relationship Id="rId10" Type="http://schemas.openxmlformats.org/officeDocument/2006/relationships/hyperlink" Target="https://github.com/Azure/azure-iot-sdks" TargetMode="External"/><Relationship Id="rId4" Type="http://schemas.openxmlformats.org/officeDocument/2006/relationships/hyperlink" Target="https://docs.microsoft.com/en-us/azure/iot-hub/iot-hub-devguide-device-twins" TargetMode="External"/><Relationship Id="rId9" Type="http://schemas.openxmlformats.org/officeDocument/2006/relationships/hyperlink" Target="https://docs.microsoft.com/en-us/azure/service-bus-messaging/service-bus-quotas"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136.em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29.png"/><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29.png"/><Relationship Id="rId7" Type="http://schemas.openxmlformats.org/officeDocument/2006/relationships/image" Target="../media/image141.png"/><Relationship Id="rId2" Type="http://schemas.openxmlformats.org/officeDocument/2006/relationships/image" Target="../media/image137.png"/><Relationship Id="rId1" Type="http://schemas.openxmlformats.org/officeDocument/2006/relationships/slideLayout" Target="../slideLayouts/slideLayout36.xml"/><Relationship Id="rId6" Type="http://schemas.openxmlformats.org/officeDocument/2006/relationships/image" Target="../media/image140.png"/><Relationship Id="rId5" Type="http://schemas.openxmlformats.org/officeDocument/2006/relationships/image" Target="../media/image139.png"/><Relationship Id="rId10" Type="http://schemas.openxmlformats.org/officeDocument/2006/relationships/image" Target="../media/image144.png"/><Relationship Id="rId4" Type="http://schemas.openxmlformats.org/officeDocument/2006/relationships/image" Target="../media/image138.png"/><Relationship Id="rId9" Type="http://schemas.openxmlformats.org/officeDocument/2006/relationships/image" Target="../media/image1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45.emf"/><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29.png"/><Relationship Id="rId1" Type="http://schemas.openxmlformats.org/officeDocument/2006/relationships/slideLayout" Target="../slideLayouts/slideLayout11.xml"/><Relationship Id="rId5" Type="http://schemas.openxmlformats.org/officeDocument/2006/relationships/image" Target="../media/image147.png"/><Relationship Id="rId4" Type="http://schemas.openxmlformats.org/officeDocument/2006/relationships/image" Target="../media/image14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29.png"/><Relationship Id="rId7" Type="http://schemas.openxmlformats.org/officeDocument/2006/relationships/image" Target="../media/image141.png"/><Relationship Id="rId2" Type="http://schemas.openxmlformats.org/officeDocument/2006/relationships/image" Target="../media/image137.png"/><Relationship Id="rId1" Type="http://schemas.openxmlformats.org/officeDocument/2006/relationships/slideLayout" Target="../slideLayouts/slideLayout36.xml"/><Relationship Id="rId6" Type="http://schemas.openxmlformats.org/officeDocument/2006/relationships/image" Target="../media/image140.png"/><Relationship Id="rId5" Type="http://schemas.openxmlformats.org/officeDocument/2006/relationships/image" Target="../media/image139.png"/><Relationship Id="rId10" Type="http://schemas.openxmlformats.org/officeDocument/2006/relationships/image" Target="../media/image144.png"/><Relationship Id="rId4" Type="http://schemas.openxmlformats.org/officeDocument/2006/relationships/image" Target="../media/image138.png"/><Relationship Id="rId9" Type="http://schemas.openxmlformats.org/officeDocument/2006/relationships/image" Target="../media/image1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48.png"/><Relationship Id="rId1" Type="http://schemas.openxmlformats.org/officeDocument/2006/relationships/slideLayout" Target="../slideLayouts/slideLayout11.xml"/><Relationship Id="rId4" Type="http://schemas.openxmlformats.org/officeDocument/2006/relationships/image" Target="../media/image149.png"/></Relationships>
</file>

<file path=ppt/slides/_rels/slide2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29.png"/><Relationship Id="rId7" Type="http://schemas.openxmlformats.org/officeDocument/2006/relationships/image" Target="../media/image141.png"/><Relationship Id="rId2" Type="http://schemas.openxmlformats.org/officeDocument/2006/relationships/image" Target="../media/image137.png"/><Relationship Id="rId1" Type="http://schemas.openxmlformats.org/officeDocument/2006/relationships/slideLayout" Target="../slideLayouts/slideLayout36.xml"/><Relationship Id="rId6" Type="http://schemas.openxmlformats.org/officeDocument/2006/relationships/image" Target="../media/image140.png"/><Relationship Id="rId5" Type="http://schemas.openxmlformats.org/officeDocument/2006/relationships/image" Target="../media/image139.png"/><Relationship Id="rId10" Type="http://schemas.openxmlformats.org/officeDocument/2006/relationships/image" Target="../media/image144.png"/><Relationship Id="rId4" Type="http://schemas.openxmlformats.org/officeDocument/2006/relationships/image" Target="../media/image138.png"/><Relationship Id="rId9" Type="http://schemas.openxmlformats.org/officeDocument/2006/relationships/image" Target="../media/image1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2.png"/><Relationship Id="rId18" Type="http://schemas.openxmlformats.org/officeDocument/2006/relationships/image" Target="../media/image167.png"/><Relationship Id="rId26" Type="http://schemas.openxmlformats.org/officeDocument/2006/relationships/image" Target="../media/image175.png"/><Relationship Id="rId3" Type="http://schemas.openxmlformats.org/officeDocument/2006/relationships/image" Target="../media/image152.png"/><Relationship Id="rId21" Type="http://schemas.openxmlformats.org/officeDocument/2006/relationships/image" Target="../media/image170.emf"/><Relationship Id="rId7" Type="http://schemas.openxmlformats.org/officeDocument/2006/relationships/image" Target="../media/image156.png"/><Relationship Id="rId12" Type="http://schemas.openxmlformats.org/officeDocument/2006/relationships/image" Target="../media/image161.png"/><Relationship Id="rId17" Type="http://schemas.openxmlformats.org/officeDocument/2006/relationships/image" Target="../media/image166.png"/><Relationship Id="rId25" Type="http://schemas.openxmlformats.org/officeDocument/2006/relationships/image" Target="../media/image174.png"/><Relationship Id="rId2" Type="http://schemas.openxmlformats.org/officeDocument/2006/relationships/image" Target="../media/image151.emf"/><Relationship Id="rId16" Type="http://schemas.openxmlformats.org/officeDocument/2006/relationships/image" Target="../media/image165.png"/><Relationship Id="rId20" Type="http://schemas.openxmlformats.org/officeDocument/2006/relationships/image" Target="../media/image169.emf"/><Relationship Id="rId1" Type="http://schemas.openxmlformats.org/officeDocument/2006/relationships/slideLayout" Target="../slideLayouts/slideLayout11.xml"/><Relationship Id="rId6" Type="http://schemas.openxmlformats.org/officeDocument/2006/relationships/image" Target="../media/image155.png"/><Relationship Id="rId11" Type="http://schemas.openxmlformats.org/officeDocument/2006/relationships/image" Target="../media/image160.png"/><Relationship Id="rId24" Type="http://schemas.openxmlformats.org/officeDocument/2006/relationships/image" Target="../media/image173.png"/><Relationship Id="rId5" Type="http://schemas.openxmlformats.org/officeDocument/2006/relationships/image" Target="../media/image154.emf"/><Relationship Id="rId15" Type="http://schemas.openxmlformats.org/officeDocument/2006/relationships/image" Target="../media/image164.png"/><Relationship Id="rId23" Type="http://schemas.openxmlformats.org/officeDocument/2006/relationships/image" Target="../media/image172.png"/><Relationship Id="rId10" Type="http://schemas.openxmlformats.org/officeDocument/2006/relationships/image" Target="../media/image159.png"/><Relationship Id="rId19" Type="http://schemas.openxmlformats.org/officeDocument/2006/relationships/image" Target="../media/image168.emf"/><Relationship Id="rId4" Type="http://schemas.openxmlformats.org/officeDocument/2006/relationships/image" Target="../media/image153.png"/><Relationship Id="rId9" Type="http://schemas.openxmlformats.org/officeDocument/2006/relationships/image" Target="../media/image158.png"/><Relationship Id="rId14" Type="http://schemas.openxmlformats.org/officeDocument/2006/relationships/image" Target="../media/image163.png"/><Relationship Id="rId22" Type="http://schemas.openxmlformats.org/officeDocument/2006/relationships/image" Target="../media/image171.png"/><Relationship Id="rId27" Type="http://schemas.openxmlformats.org/officeDocument/2006/relationships/image" Target="../media/image176.png"/></Relationships>
</file>

<file path=ppt/slides/_rels/slide35.xml.rels><?xml version="1.0" encoding="UTF-8" standalone="yes"?>
<Relationships xmlns="http://schemas.openxmlformats.org/package/2006/relationships"><Relationship Id="rId8" Type="http://schemas.openxmlformats.org/officeDocument/2006/relationships/image" Target="../media/image179.emf"/><Relationship Id="rId13" Type="http://schemas.openxmlformats.org/officeDocument/2006/relationships/image" Target="../media/image184.png"/><Relationship Id="rId18" Type="http://schemas.openxmlformats.org/officeDocument/2006/relationships/image" Target="../media/image188.emf"/><Relationship Id="rId3" Type="http://schemas.openxmlformats.org/officeDocument/2006/relationships/image" Target="../media/image152.png"/><Relationship Id="rId7" Type="http://schemas.openxmlformats.org/officeDocument/2006/relationships/image" Target="../media/image178.png"/><Relationship Id="rId12" Type="http://schemas.openxmlformats.org/officeDocument/2006/relationships/image" Target="../media/image183.png"/><Relationship Id="rId17" Type="http://schemas.openxmlformats.org/officeDocument/2006/relationships/image" Target="../media/image187.emf"/><Relationship Id="rId2" Type="http://schemas.openxmlformats.org/officeDocument/2006/relationships/image" Target="../media/image151.emf"/><Relationship Id="rId16" Type="http://schemas.openxmlformats.org/officeDocument/2006/relationships/image" Target="../media/image186.png"/><Relationship Id="rId1" Type="http://schemas.openxmlformats.org/officeDocument/2006/relationships/slideLayout" Target="../slideLayouts/slideLayout11.xml"/><Relationship Id="rId6" Type="http://schemas.openxmlformats.org/officeDocument/2006/relationships/image" Target="../media/image177.emf"/><Relationship Id="rId11" Type="http://schemas.openxmlformats.org/officeDocument/2006/relationships/image" Target="../media/image182.png"/><Relationship Id="rId5" Type="http://schemas.openxmlformats.org/officeDocument/2006/relationships/image" Target="../media/image154.emf"/><Relationship Id="rId15" Type="http://schemas.microsoft.com/office/2007/relationships/hdphoto" Target="../media/hdphoto7.wdp"/><Relationship Id="rId10" Type="http://schemas.openxmlformats.org/officeDocument/2006/relationships/image" Target="../media/image181.emf"/><Relationship Id="rId19" Type="http://schemas.openxmlformats.org/officeDocument/2006/relationships/image" Target="../media/image176.png"/><Relationship Id="rId4" Type="http://schemas.openxmlformats.org/officeDocument/2006/relationships/image" Target="../media/image153.png"/><Relationship Id="rId9" Type="http://schemas.openxmlformats.org/officeDocument/2006/relationships/image" Target="../media/image180.png"/><Relationship Id="rId14" Type="http://schemas.openxmlformats.org/officeDocument/2006/relationships/image" Target="../media/image185.png"/></Relationships>
</file>

<file path=ppt/slides/_rels/slide36.xml.rels><?xml version="1.0" encoding="UTF-8" standalone="yes"?>
<Relationships xmlns="http://schemas.openxmlformats.org/package/2006/relationships"><Relationship Id="rId8" Type="http://schemas.openxmlformats.org/officeDocument/2006/relationships/image" Target="../media/image181.emf"/><Relationship Id="rId3" Type="http://schemas.openxmlformats.org/officeDocument/2006/relationships/image" Target="../media/image152.png"/><Relationship Id="rId7" Type="http://schemas.openxmlformats.org/officeDocument/2006/relationships/image" Target="../media/image189.png"/><Relationship Id="rId2" Type="http://schemas.openxmlformats.org/officeDocument/2006/relationships/image" Target="../media/image151.emf"/><Relationship Id="rId1" Type="http://schemas.openxmlformats.org/officeDocument/2006/relationships/slideLayout" Target="../slideLayouts/slideLayout11.xml"/><Relationship Id="rId6" Type="http://schemas.openxmlformats.org/officeDocument/2006/relationships/image" Target="../media/image176.png"/><Relationship Id="rId5" Type="http://schemas.openxmlformats.org/officeDocument/2006/relationships/image" Target="../media/image154.emf"/><Relationship Id="rId4" Type="http://schemas.openxmlformats.org/officeDocument/2006/relationships/image" Target="../media/image153.png"/><Relationship Id="rId9" Type="http://schemas.openxmlformats.org/officeDocument/2006/relationships/image" Target="../media/image169.emf"/></Relationships>
</file>

<file path=ppt/slides/_rels/slide37.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image" Target="../media/image195.png"/><Relationship Id="rId3" Type="http://schemas.openxmlformats.org/officeDocument/2006/relationships/image" Target="../media/image152.png"/><Relationship Id="rId7" Type="http://schemas.openxmlformats.org/officeDocument/2006/relationships/image" Target="../media/image190.png"/><Relationship Id="rId12" Type="http://schemas.openxmlformats.org/officeDocument/2006/relationships/image" Target="../media/image194.png"/><Relationship Id="rId2" Type="http://schemas.openxmlformats.org/officeDocument/2006/relationships/image" Target="../media/image151.emf"/><Relationship Id="rId1" Type="http://schemas.openxmlformats.org/officeDocument/2006/relationships/slideLayout" Target="../slideLayouts/slideLayout11.xml"/><Relationship Id="rId6" Type="http://schemas.openxmlformats.org/officeDocument/2006/relationships/image" Target="../media/image189.png"/><Relationship Id="rId11" Type="http://schemas.openxmlformats.org/officeDocument/2006/relationships/image" Target="../media/image193.png"/><Relationship Id="rId5" Type="http://schemas.openxmlformats.org/officeDocument/2006/relationships/image" Target="../media/image154.emf"/><Relationship Id="rId10" Type="http://schemas.openxmlformats.org/officeDocument/2006/relationships/image" Target="../media/image192.png"/><Relationship Id="rId4" Type="http://schemas.openxmlformats.org/officeDocument/2006/relationships/image" Target="../media/image153.png"/><Relationship Id="rId9" Type="http://schemas.openxmlformats.org/officeDocument/2006/relationships/image" Target="../media/image140.png"/><Relationship Id="rId14" Type="http://schemas.openxmlformats.org/officeDocument/2006/relationships/image" Target="../media/image176.png"/></Relationships>
</file>

<file path=ppt/slides/_rels/slide38.xml.rels><?xml version="1.0" encoding="UTF-8" standalone="yes"?>
<Relationships xmlns="http://schemas.openxmlformats.org/package/2006/relationships"><Relationship Id="rId8" Type="http://schemas.openxmlformats.org/officeDocument/2006/relationships/image" Target="../media/image198.tiff"/><Relationship Id="rId13" Type="http://schemas.openxmlformats.org/officeDocument/2006/relationships/image" Target="../media/image201.png"/><Relationship Id="rId18" Type="http://schemas.openxmlformats.org/officeDocument/2006/relationships/image" Target="../media/image205.png"/><Relationship Id="rId3" Type="http://schemas.openxmlformats.org/officeDocument/2006/relationships/image" Target="../media/image152.png"/><Relationship Id="rId7" Type="http://schemas.openxmlformats.org/officeDocument/2006/relationships/image" Target="../media/image197.tiff"/><Relationship Id="rId12" Type="http://schemas.openxmlformats.org/officeDocument/2006/relationships/image" Target="../media/image200.png"/><Relationship Id="rId17" Type="http://schemas.openxmlformats.org/officeDocument/2006/relationships/image" Target="../media/image159.png"/><Relationship Id="rId2" Type="http://schemas.openxmlformats.org/officeDocument/2006/relationships/image" Target="../media/image151.emf"/><Relationship Id="rId16" Type="http://schemas.openxmlformats.org/officeDocument/2006/relationships/image" Target="../media/image204.png"/><Relationship Id="rId20" Type="http://schemas.openxmlformats.org/officeDocument/2006/relationships/image" Target="../media/image176.png"/><Relationship Id="rId1" Type="http://schemas.openxmlformats.org/officeDocument/2006/relationships/slideLayout" Target="../slideLayouts/slideLayout11.xml"/><Relationship Id="rId6" Type="http://schemas.openxmlformats.org/officeDocument/2006/relationships/image" Target="../media/image196.tiff"/><Relationship Id="rId11" Type="http://schemas.openxmlformats.org/officeDocument/2006/relationships/image" Target="../media/image199.png"/><Relationship Id="rId5" Type="http://schemas.openxmlformats.org/officeDocument/2006/relationships/image" Target="../media/image154.emf"/><Relationship Id="rId15" Type="http://schemas.openxmlformats.org/officeDocument/2006/relationships/image" Target="../media/image203.png"/><Relationship Id="rId10" Type="http://schemas.openxmlformats.org/officeDocument/2006/relationships/image" Target="../media/image193.png"/><Relationship Id="rId19" Type="http://schemas.openxmlformats.org/officeDocument/2006/relationships/image" Target="../media/image206.png"/><Relationship Id="rId4" Type="http://schemas.openxmlformats.org/officeDocument/2006/relationships/image" Target="../media/image153.png"/><Relationship Id="rId9" Type="http://schemas.openxmlformats.org/officeDocument/2006/relationships/image" Target="../media/image140.png"/><Relationship Id="rId14" Type="http://schemas.openxmlformats.org/officeDocument/2006/relationships/image" Target="../media/image202.png"/></Relationships>
</file>

<file path=ppt/slides/_rels/slide39.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29.png"/><Relationship Id="rId7" Type="http://schemas.openxmlformats.org/officeDocument/2006/relationships/image" Target="../media/image141.png"/><Relationship Id="rId2" Type="http://schemas.openxmlformats.org/officeDocument/2006/relationships/image" Target="../media/image137.png"/><Relationship Id="rId1" Type="http://schemas.openxmlformats.org/officeDocument/2006/relationships/slideLayout" Target="../slideLayouts/slideLayout36.xml"/><Relationship Id="rId6" Type="http://schemas.openxmlformats.org/officeDocument/2006/relationships/image" Target="../media/image140.png"/><Relationship Id="rId5" Type="http://schemas.openxmlformats.org/officeDocument/2006/relationships/image" Target="../media/image139.png"/><Relationship Id="rId10" Type="http://schemas.openxmlformats.org/officeDocument/2006/relationships/image" Target="../media/image144.png"/><Relationship Id="rId4" Type="http://schemas.openxmlformats.org/officeDocument/2006/relationships/image" Target="../media/image138.png"/><Relationship Id="rId9" Type="http://schemas.openxmlformats.org/officeDocument/2006/relationships/image" Target="../media/image1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11.xml"/><Relationship Id="rId5" Type="http://schemas.openxmlformats.org/officeDocument/2006/relationships/image" Target="../media/image210.png"/><Relationship Id="rId4" Type="http://schemas.openxmlformats.org/officeDocument/2006/relationships/image" Target="../media/image209.png"/></Relationships>
</file>

<file path=ppt/slides/_rels/slide43.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214.jpg"/><Relationship Id="rId2" Type="http://schemas.openxmlformats.org/officeDocument/2006/relationships/image" Target="../media/image213.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11.xml"/><Relationship Id="rId4" Type="http://schemas.openxmlformats.org/officeDocument/2006/relationships/hyperlink" Target="https://rolls-royce.azurewebsites.net/"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47.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50.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6.xml"/><Relationship Id="rId1" Type="http://schemas.openxmlformats.org/officeDocument/2006/relationships/slideLayout" Target="../slideLayouts/slideLayout32.xml"/><Relationship Id="rId5" Type="http://schemas.openxmlformats.org/officeDocument/2006/relationships/image" Target="../media/image223.png"/><Relationship Id="rId4" Type="http://schemas.openxmlformats.org/officeDocument/2006/relationships/image" Target="../media/image22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6" Type="http://schemas.openxmlformats.org/officeDocument/2006/relationships/image" Target="../media/image37.png"/><Relationship Id="rId21" Type="http://schemas.openxmlformats.org/officeDocument/2006/relationships/image" Target="../media/image32.jpeg"/><Relationship Id="rId42" Type="http://schemas.openxmlformats.org/officeDocument/2006/relationships/image" Target="../media/image52.jpeg"/><Relationship Id="rId47" Type="http://schemas.openxmlformats.org/officeDocument/2006/relationships/image" Target="../media/image57.jpeg"/><Relationship Id="rId63" Type="http://schemas.openxmlformats.org/officeDocument/2006/relationships/image" Target="../media/image72.png"/><Relationship Id="rId68" Type="http://schemas.openxmlformats.org/officeDocument/2006/relationships/image" Target="../media/image77.jpeg"/><Relationship Id="rId84" Type="http://schemas.openxmlformats.org/officeDocument/2006/relationships/image" Target="../media/image92.png"/><Relationship Id="rId89" Type="http://schemas.openxmlformats.org/officeDocument/2006/relationships/image" Target="../media/image97.png"/><Relationship Id="rId2" Type="http://schemas.openxmlformats.org/officeDocument/2006/relationships/notesSlide" Target="../notesSlides/notesSlide3.xml"/><Relationship Id="rId16" Type="http://schemas.openxmlformats.org/officeDocument/2006/relationships/image" Target="../media/image27.png"/><Relationship Id="rId29" Type="http://schemas.openxmlformats.org/officeDocument/2006/relationships/image" Target="../media/image40.png"/><Relationship Id="rId107" Type="http://schemas.openxmlformats.org/officeDocument/2006/relationships/image" Target="../media/image113.png"/><Relationship Id="rId11" Type="http://schemas.openxmlformats.org/officeDocument/2006/relationships/image" Target="../media/image22.jpeg"/><Relationship Id="rId24" Type="http://schemas.openxmlformats.org/officeDocument/2006/relationships/image" Target="../media/image35.png"/><Relationship Id="rId32" Type="http://schemas.openxmlformats.org/officeDocument/2006/relationships/image" Target="../media/image43.jpeg"/><Relationship Id="rId37" Type="http://schemas.openxmlformats.org/officeDocument/2006/relationships/image" Target="../media/image47.png"/><Relationship Id="rId40" Type="http://schemas.openxmlformats.org/officeDocument/2006/relationships/image" Target="../media/image50.png"/><Relationship Id="rId45" Type="http://schemas.openxmlformats.org/officeDocument/2006/relationships/image" Target="../media/image55.jpeg"/><Relationship Id="rId53" Type="http://schemas.openxmlformats.org/officeDocument/2006/relationships/image" Target="../media/image63.jpeg"/><Relationship Id="rId58" Type="http://schemas.openxmlformats.org/officeDocument/2006/relationships/image" Target="../media/image67.png"/><Relationship Id="rId66" Type="http://schemas.openxmlformats.org/officeDocument/2006/relationships/image" Target="../media/image75.png"/><Relationship Id="rId74" Type="http://schemas.openxmlformats.org/officeDocument/2006/relationships/image" Target="../media/image83.jpeg"/><Relationship Id="rId79" Type="http://schemas.openxmlformats.org/officeDocument/2006/relationships/image" Target="../media/image87.png"/><Relationship Id="rId87" Type="http://schemas.openxmlformats.org/officeDocument/2006/relationships/image" Target="../media/image95.png"/><Relationship Id="rId102" Type="http://schemas.openxmlformats.org/officeDocument/2006/relationships/image" Target="../media/image108.png"/><Relationship Id="rId110" Type="http://schemas.openxmlformats.org/officeDocument/2006/relationships/image" Target="../media/image116.jpeg"/><Relationship Id="rId5" Type="http://schemas.openxmlformats.org/officeDocument/2006/relationships/image" Target="../media/image16.jpeg"/><Relationship Id="rId61" Type="http://schemas.openxmlformats.org/officeDocument/2006/relationships/image" Target="../media/image70.png"/><Relationship Id="rId82" Type="http://schemas.openxmlformats.org/officeDocument/2006/relationships/image" Target="../media/image90.jpeg"/><Relationship Id="rId90" Type="http://schemas.openxmlformats.org/officeDocument/2006/relationships/image" Target="../media/image98.png"/><Relationship Id="rId95" Type="http://schemas.openxmlformats.org/officeDocument/2006/relationships/image" Target="../media/image102.jpeg"/><Relationship Id="rId19" Type="http://schemas.openxmlformats.org/officeDocument/2006/relationships/image" Target="../media/image30.jpeg"/><Relationship Id="rId14" Type="http://schemas.openxmlformats.org/officeDocument/2006/relationships/image" Target="../media/image25.png"/><Relationship Id="rId22" Type="http://schemas.openxmlformats.org/officeDocument/2006/relationships/image" Target="../media/image33.jpeg"/><Relationship Id="rId27" Type="http://schemas.openxmlformats.org/officeDocument/2006/relationships/image" Target="../media/image38.png"/><Relationship Id="rId30" Type="http://schemas.openxmlformats.org/officeDocument/2006/relationships/image" Target="../media/image41.jpeg"/><Relationship Id="rId35" Type="http://schemas.openxmlformats.org/officeDocument/2006/relationships/image" Target="../media/image45.png"/><Relationship Id="rId43" Type="http://schemas.openxmlformats.org/officeDocument/2006/relationships/image" Target="../media/image53.png"/><Relationship Id="rId48" Type="http://schemas.openxmlformats.org/officeDocument/2006/relationships/image" Target="../media/image58.png"/><Relationship Id="rId56" Type="http://schemas.openxmlformats.org/officeDocument/2006/relationships/image" Target="../media/image66.png"/><Relationship Id="rId64" Type="http://schemas.openxmlformats.org/officeDocument/2006/relationships/image" Target="../media/image73.png"/><Relationship Id="rId69" Type="http://schemas.openxmlformats.org/officeDocument/2006/relationships/image" Target="../media/image78.png"/><Relationship Id="rId77" Type="http://schemas.openxmlformats.org/officeDocument/2006/relationships/image" Target="../media/image86.png"/><Relationship Id="rId100" Type="http://schemas.openxmlformats.org/officeDocument/2006/relationships/image" Target="../media/image106.jpeg"/><Relationship Id="rId105" Type="http://schemas.openxmlformats.org/officeDocument/2006/relationships/image" Target="../media/image111.jpeg"/><Relationship Id="rId8" Type="http://schemas.openxmlformats.org/officeDocument/2006/relationships/image" Target="../media/image19.png"/><Relationship Id="rId51" Type="http://schemas.openxmlformats.org/officeDocument/2006/relationships/image" Target="../media/image61.jpeg"/><Relationship Id="rId72" Type="http://schemas.openxmlformats.org/officeDocument/2006/relationships/image" Target="../media/image81.png"/><Relationship Id="rId80" Type="http://schemas.openxmlformats.org/officeDocument/2006/relationships/image" Target="../media/image88.png"/><Relationship Id="rId85" Type="http://schemas.openxmlformats.org/officeDocument/2006/relationships/image" Target="../media/image93.jpeg"/><Relationship Id="rId93" Type="http://schemas.microsoft.com/office/2007/relationships/hdphoto" Target="../media/hdphoto5.wdp"/><Relationship Id="rId98" Type="http://schemas.openxmlformats.org/officeDocument/2006/relationships/image" Target="../media/image105.png"/><Relationship Id="rId3" Type="http://schemas.openxmlformats.org/officeDocument/2006/relationships/image" Target="../media/image14.jpeg"/><Relationship Id="rId12" Type="http://schemas.openxmlformats.org/officeDocument/2006/relationships/image" Target="../media/image23.jpg"/><Relationship Id="rId17" Type="http://schemas.openxmlformats.org/officeDocument/2006/relationships/image" Target="../media/image28.jpeg"/><Relationship Id="rId25" Type="http://schemas.openxmlformats.org/officeDocument/2006/relationships/image" Target="../media/image36.png"/><Relationship Id="rId33" Type="http://schemas.openxmlformats.org/officeDocument/2006/relationships/image" Target="../media/image44.png"/><Relationship Id="rId38" Type="http://schemas.openxmlformats.org/officeDocument/2006/relationships/image" Target="../media/image48.png"/><Relationship Id="rId46" Type="http://schemas.openxmlformats.org/officeDocument/2006/relationships/image" Target="../media/image56.png"/><Relationship Id="rId59" Type="http://schemas.openxmlformats.org/officeDocument/2006/relationships/image" Target="../media/image68.png"/><Relationship Id="rId67" Type="http://schemas.openxmlformats.org/officeDocument/2006/relationships/image" Target="../media/image76.jpeg"/><Relationship Id="rId103" Type="http://schemas.openxmlformats.org/officeDocument/2006/relationships/image" Target="../media/image109.jpeg"/><Relationship Id="rId108" Type="http://schemas.openxmlformats.org/officeDocument/2006/relationships/image" Target="../media/image114.jpeg"/><Relationship Id="rId20" Type="http://schemas.openxmlformats.org/officeDocument/2006/relationships/image" Target="../media/image31.jpeg"/><Relationship Id="rId41" Type="http://schemas.openxmlformats.org/officeDocument/2006/relationships/image" Target="../media/image51.png"/><Relationship Id="rId54" Type="http://schemas.openxmlformats.org/officeDocument/2006/relationships/image" Target="../media/image64.jpeg"/><Relationship Id="rId62" Type="http://schemas.openxmlformats.org/officeDocument/2006/relationships/image" Target="../media/image71.png"/><Relationship Id="rId70" Type="http://schemas.openxmlformats.org/officeDocument/2006/relationships/image" Target="../media/image79.jpg"/><Relationship Id="rId75" Type="http://schemas.openxmlformats.org/officeDocument/2006/relationships/image" Target="../media/image84.png"/><Relationship Id="rId83" Type="http://schemas.openxmlformats.org/officeDocument/2006/relationships/image" Target="../media/image91.png"/><Relationship Id="rId88" Type="http://schemas.openxmlformats.org/officeDocument/2006/relationships/image" Target="../media/image96.jpeg"/><Relationship Id="rId91" Type="http://schemas.openxmlformats.org/officeDocument/2006/relationships/image" Target="../media/image99.png"/><Relationship Id="rId96" Type="http://schemas.openxmlformats.org/officeDocument/2006/relationships/image" Target="../media/image103.png"/><Relationship Id="rId1" Type="http://schemas.openxmlformats.org/officeDocument/2006/relationships/slideLayout" Target="../slideLayouts/slideLayout32.xml"/><Relationship Id="rId6" Type="http://schemas.openxmlformats.org/officeDocument/2006/relationships/image" Target="../media/image17.jpeg"/><Relationship Id="rId15" Type="http://schemas.openxmlformats.org/officeDocument/2006/relationships/image" Target="../media/image26.jpeg"/><Relationship Id="rId23" Type="http://schemas.openxmlformats.org/officeDocument/2006/relationships/image" Target="../media/image34.png"/><Relationship Id="rId28" Type="http://schemas.openxmlformats.org/officeDocument/2006/relationships/image" Target="../media/image39.jpeg"/><Relationship Id="rId36" Type="http://schemas.openxmlformats.org/officeDocument/2006/relationships/image" Target="../media/image46.png"/><Relationship Id="rId49" Type="http://schemas.openxmlformats.org/officeDocument/2006/relationships/image" Target="../media/image59.png"/><Relationship Id="rId57" Type="http://schemas.microsoft.com/office/2007/relationships/hdphoto" Target="../media/hdphoto3.wdp"/><Relationship Id="rId106" Type="http://schemas.openxmlformats.org/officeDocument/2006/relationships/image" Target="../media/image112.jpeg"/><Relationship Id="rId10" Type="http://schemas.openxmlformats.org/officeDocument/2006/relationships/image" Target="../media/image21.png"/><Relationship Id="rId31" Type="http://schemas.openxmlformats.org/officeDocument/2006/relationships/image" Target="../media/image42.jpeg"/><Relationship Id="rId44" Type="http://schemas.openxmlformats.org/officeDocument/2006/relationships/image" Target="../media/image54.jpeg"/><Relationship Id="rId52" Type="http://schemas.openxmlformats.org/officeDocument/2006/relationships/image" Target="../media/image62.png"/><Relationship Id="rId60" Type="http://schemas.openxmlformats.org/officeDocument/2006/relationships/image" Target="../media/image69.jpeg"/><Relationship Id="rId65" Type="http://schemas.openxmlformats.org/officeDocument/2006/relationships/image" Target="../media/image74.jpeg"/><Relationship Id="rId73" Type="http://schemas.openxmlformats.org/officeDocument/2006/relationships/image" Target="../media/image82.png"/><Relationship Id="rId78" Type="http://schemas.microsoft.com/office/2007/relationships/hdphoto" Target="../media/hdphoto4.wdp"/><Relationship Id="rId81" Type="http://schemas.openxmlformats.org/officeDocument/2006/relationships/image" Target="../media/image89.jpeg"/><Relationship Id="rId86" Type="http://schemas.openxmlformats.org/officeDocument/2006/relationships/image" Target="../media/image94.jpeg"/><Relationship Id="rId94" Type="http://schemas.openxmlformats.org/officeDocument/2006/relationships/image" Target="../media/image101.jpeg"/><Relationship Id="rId99" Type="http://schemas.microsoft.com/office/2007/relationships/hdphoto" Target="../media/hdphoto6.wdp"/><Relationship Id="rId101" Type="http://schemas.openxmlformats.org/officeDocument/2006/relationships/image" Target="../media/image107.png"/><Relationship Id="rId4" Type="http://schemas.openxmlformats.org/officeDocument/2006/relationships/image" Target="../media/image15.jpeg"/><Relationship Id="rId9" Type="http://schemas.openxmlformats.org/officeDocument/2006/relationships/image" Target="../media/image20.png"/><Relationship Id="rId13" Type="http://schemas.openxmlformats.org/officeDocument/2006/relationships/image" Target="../media/image24.jpeg"/><Relationship Id="rId18" Type="http://schemas.openxmlformats.org/officeDocument/2006/relationships/image" Target="../media/image29.jpeg"/><Relationship Id="rId39" Type="http://schemas.openxmlformats.org/officeDocument/2006/relationships/image" Target="../media/image49.jpeg"/><Relationship Id="rId109" Type="http://schemas.openxmlformats.org/officeDocument/2006/relationships/image" Target="../media/image115.jpeg"/><Relationship Id="rId34" Type="http://schemas.microsoft.com/office/2007/relationships/hdphoto" Target="../media/hdphoto2.wdp"/><Relationship Id="rId50" Type="http://schemas.openxmlformats.org/officeDocument/2006/relationships/image" Target="../media/image60.png"/><Relationship Id="rId55" Type="http://schemas.openxmlformats.org/officeDocument/2006/relationships/image" Target="../media/image65.jpeg"/><Relationship Id="rId76" Type="http://schemas.openxmlformats.org/officeDocument/2006/relationships/image" Target="../media/image85.jpeg"/><Relationship Id="rId97" Type="http://schemas.openxmlformats.org/officeDocument/2006/relationships/image" Target="../media/image104.png"/><Relationship Id="rId104" Type="http://schemas.openxmlformats.org/officeDocument/2006/relationships/image" Target="../media/image110.png"/><Relationship Id="rId7" Type="http://schemas.openxmlformats.org/officeDocument/2006/relationships/image" Target="../media/image18.jpeg"/><Relationship Id="rId71" Type="http://schemas.openxmlformats.org/officeDocument/2006/relationships/image" Target="../media/image80.jpeg"/><Relationship Id="rId92" Type="http://schemas.openxmlformats.org/officeDocument/2006/relationships/image" Target="../media/image100.png"/></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xml"/><Relationship Id="rId1" Type="http://schemas.openxmlformats.org/officeDocument/2006/relationships/slideLayout" Target="../slideLayouts/slideLayout3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973" y="2077753"/>
            <a:ext cx="8436720" cy="1793079"/>
          </a:xfrm>
        </p:spPr>
        <p:txBody>
          <a:bodyPr/>
          <a:lstStyle/>
          <a:p>
            <a:r>
              <a:rPr lang="en-US" dirty="0">
                <a:latin typeface="Segoe UI Light" charset="0"/>
              </a:rPr>
              <a:t>Introduction to </a:t>
            </a:r>
            <a:br>
              <a:rPr lang="en-US" dirty="0">
                <a:latin typeface="Segoe UI Light" charset="0"/>
              </a:rPr>
            </a:br>
            <a:r>
              <a:rPr lang="en-US" dirty="0">
                <a:latin typeface="Segoe UI Light" charset="0"/>
              </a:rPr>
              <a:t>Azure IoT Suite</a:t>
            </a:r>
          </a:p>
        </p:txBody>
      </p:sp>
    </p:spTree>
    <p:extLst>
      <p:ext uri="{BB962C8B-B14F-4D97-AF65-F5344CB8AC3E}">
        <p14:creationId xmlns:p14="http://schemas.microsoft.com/office/powerpoint/2010/main" val="40103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426230" y="2214822"/>
            <a:ext cx="6246295" cy="3305200"/>
          </a:xfrm>
        </p:spPr>
        <p:txBody>
          <a:bodyPr/>
          <a:lstStyle/>
          <a:p>
            <a:pPr marL="457200" lvl="2" indent="-457200">
              <a:buClr>
                <a:schemeClr val="bg1"/>
              </a:buClr>
              <a:buFont typeface="Webdings" panose="05030102010509060703" pitchFamily="18" charset="2"/>
              <a:buChar char=""/>
            </a:pPr>
            <a:r>
              <a:rPr lang="en-US" sz="2856" dirty="0">
                <a:solidFill>
                  <a:prstClr val="white"/>
                </a:solidFill>
                <a:latin typeface="Segoe UI Light"/>
              </a:rPr>
              <a:t>Provide connectivity to both existing and new devices</a:t>
            </a:r>
          </a:p>
          <a:p>
            <a:pPr marL="457200" lvl="2" indent="-457200">
              <a:buClr>
                <a:schemeClr val="bg1"/>
              </a:buClr>
              <a:buFont typeface="Webdings" panose="05030102010509060703" pitchFamily="18" charset="2"/>
              <a:buChar char=""/>
            </a:pPr>
            <a:endParaRPr lang="en-US" sz="2856" dirty="0">
              <a:solidFill>
                <a:prstClr val="white"/>
              </a:solidFill>
              <a:latin typeface="Segoe UI Light"/>
            </a:endParaRPr>
          </a:p>
          <a:p>
            <a:pPr marL="457200" lvl="2" indent="-457200">
              <a:buClr>
                <a:schemeClr val="bg1"/>
              </a:buClr>
              <a:buFont typeface="Webdings" panose="05030102010509060703" pitchFamily="18" charset="2"/>
              <a:buChar char=""/>
            </a:pPr>
            <a:r>
              <a:rPr lang="en-US" sz="2856" dirty="0">
                <a:solidFill>
                  <a:prstClr val="white"/>
                </a:solidFill>
                <a:latin typeface="Segoe UI Light"/>
              </a:rPr>
              <a:t>Facilitate new insights by harnessing power of untapped data</a:t>
            </a:r>
          </a:p>
          <a:p>
            <a:pPr marL="457200" lvl="2" indent="-457200">
              <a:buClr>
                <a:schemeClr val="bg1"/>
              </a:buClr>
              <a:buFont typeface="Webdings" panose="05030102010509060703" pitchFamily="18" charset="2"/>
              <a:buChar char=""/>
            </a:pPr>
            <a:endParaRPr lang="en-US" sz="2856" dirty="0">
              <a:solidFill>
                <a:prstClr val="white"/>
              </a:solidFill>
              <a:latin typeface="Segoe UI Light"/>
            </a:endParaRPr>
          </a:p>
          <a:p>
            <a:pPr marL="457200" lvl="2" indent="-457200">
              <a:buClr>
                <a:schemeClr val="bg1"/>
              </a:buClr>
              <a:buFont typeface="Webdings" panose="05030102010509060703" pitchFamily="18" charset="2"/>
              <a:buChar char=""/>
            </a:pPr>
            <a:r>
              <a:rPr lang="en-US" sz="2856" dirty="0">
                <a:solidFill>
                  <a:prstClr val="white"/>
                </a:solidFill>
                <a:latin typeface="Segoe UI Light"/>
              </a:rPr>
              <a:t>Enable fast solution development</a:t>
            </a:r>
            <a:endParaRPr lang="en-US" dirty="0"/>
          </a:p>
        </p:txBody>
      </p:sp>
      <p:sp>
        <p:nvSpPr>
          <p:cNvPr id="115" name="Title 1"/>
          <p:cNvSpPr>
            <a:spLocks noGrp="1"/>
          </p:cNvSpPr>
          <p:nvPr>
            <p:ph type="title"/>
          </p:nvPr>
        </p:nvSpPr>
        <p:spPr/>
        <p:txBody>
          <a:bodyPr/>
          <a:lstStyle/>
          <a:p>
            <a:r>
              <a:rPr lang="en-US" sz="4400" dirty="0"/>
              <a:t>Microsoft’s investment principles for IoT</a:t>
            </a:r>
          </a:p>
        </p:txBody>
      </p:sp>
      <p:sp>
        <p:nvSpPr>
          <p:cNvPr id="3" name="Text Placeholder 2"/>
          <p:cNvSpPr>
            <a:spLocks noGrp="1"/>
          </p:cNvSpPr>
          <p:nvPr>
            <p:ph type="body" sz="quarter" idx="10"/>
          </p:nvPr>
        </p:nvSpPr>
        <p:spPr>
          <a:xfrm>
            <a:off x="274638" y="1052513"/>
            <a:ext cx="11704637" cy="1046440"/>
          </a:xfrm>
        </p:spPr>
        <p:txBody>
          <a:bodyPr/>
          <a:lstStyle/>
          <a:p>
            <a:r>
              <a:rPr lang="en-US" dirty="0">
                <a:solidFill>
                  <a:schemeClr val="bg1"/>
                </a:solidFill>
              </a:rPr>
              <a:t>The Internet of Things starts with your things</a:t>
            </a:r>
          </a:p>
          <a:p>
            <a:endParaRPr lang="en-US" dirty="0"/>
          </a:p>
        </p:txBody>
      </p:sp>
      <p:sp>
        <p:nvSpPr>
          <p:cNvPr id="10" name="Oval 9"/>
          <p:cNvSpPr/>
          <p:nvPr/>
        </p:nvSpPr>
        <p:spPr>
          <a:xfrm>
            <a:off x="9136684" y="3955722"/>
            <a:ext cx="776102" cy="776099"/>
          </a:xfrm>
          <a:prstGeom prst="ellipse">
            <a:avLst/>
          </a:prstGeom>
          <a:noFill/>
          <a:ln w="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sp>
        <p:nvSpPr>
          <p:cNvPr id="11" name="Oval 144"/>
          <p:cNvSpPr/>
          <p:nvPr/>
        </p:nvSpPr>
        <p:spPr>
          <a:xfrm rot="20228596">
            <a:off x="9457437" y="2754444"/>
            <a:ext cx="1299736" cy="2599466"/>
          </a:xfrm>
          <a:custGeom>
            <a:avLst/>
            <a:gdLst>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4" fmla="*/ 0 w 4831898"/>
              <a:gd name="connsiteY4" fmla="*/ 2415938 h 4831876"/>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4" fmla="*/ 91440 w 4831898"/>
              <a:gd name="connsiteY4" fmla="*/ 2507378 h 4831876"/>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0" fmla="*/ 0 w 2415949"/>
              <a:gd name="connsiteY0" fmla="*/ 0 h 4831876"/>
              <a:gd name="connsiteX1" fmla="*/ 2415949 w 2415949"/>
              <a:gd name="connsiteY1" fmla="*/ 2415938 h 4831876"/>
              <a:gd name="connsiteX2" fmla="*/ 0 w 2415949"/>
              <a:gd name="connsiteY2" fmla="*/ 4831876 h 4831876"/>
            </a:gdLst>
            <a:ahLst/>
            <a:cxnLst>
              <a:cxn ang="0">
                <a:pos x="connsiteX0" y="connsiteY0"/>
              </a:cxn>
              <a:cxn ang="0">
                <a:pos x="connsiteX1" y="connsiteY1"/>
              </a:cxn>
              <a:cxn ang="0">
                <a:pos x="connsiteX2" y="connsiteY2"/>
              </a:cxn>
            </a:cxnLst>
            <a:rect l="l" t="t" r="r" b="b"/>
            <a:pathLst>
              <a:path w="2415949" h="4831876">
                <a:moveTo>
                  <a:pt x="0" y="0"/>
                </a:moveTo>
                <a:cubicBezTo>
                  <a:pt x="1334292" y="0"/>
                  <a:pt x="2415949" y="1081652"/>
                  <a:pt x="2415949" y="2415938"/>
                </a:cubicBezTo>
                <a:cubicBezTo>
                  <a:pt x="2415949" y="3750224"/>
                  <a:pt x="1334292" y="4831876"/>
                  <a:pt x="0" y="4831876"/>
                </a:cubicBezTo>
              </a:path>
            </a:pathLst>
          </a:custGeom>
          <a:noFill/>
          <a:ln w="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sp>
        <p:nvSpPr>
          <p:cNvPr id="12" name="Oval 144"/>
          <p:cNvSpPr/>
          <p:nvPr/>
        </p:nvSpPr>
        <p:spPr>
          <a:xfrm rot="20437942">
            <a:off x="9464605" y="3384920"/>
            <a:ext cx="827375" cy="1654740"/>
          </a:xfrm>
          <a:custGeom>
            <a:avLst/>
            <a:gdLst>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4" fmla="*/ 0 w 4831898"/>
              <a:gd name="connsiteY4" fmla="*/ 2415938 h 4831876"/>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4" fmla="*/ 91440 w 4831898"/>
              <a:gd name="connsiteY4" fmla="*/ 2507378 h 4831876"/>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0" fmla="*/ 0 w 2415949"/>
              <a:gd name="connsiteY0" fmla="*/ 0 h 4831876"/>
              <a:gd name="connsiteX1" fmla="*/ 2415949 w 2415949"/>
              <a:gd name="connsiteY1" fmla="*/ 2415938 h 4831876"/>
              <a:gd name="connsiteX2" fmla="*/ 0 w 2415949"/>
              <a:gd name="connsiteY2" fmla="*/ 4831876 h 4831876"/>
            </a:gdLst>
            <a:ahLst/>
            <a:cxnLst>
              <a:cxn ang="0">
                <a:pos x="connsiteX0" y="connsiteY0"/>
              </a:cxn>
              <a:cxn ang="0">
                <a:pos x="connsiteX1" y="connsiteY1"/>
              </a:cxn>
              <a:cxn ang="0">
                <a:pos x="connsiteX2" y="connsiteY2"/>
              </a:cxn>
            </a:cxnLst>
            <a:rect l="l" t="t" r="r" b="b"/>
            <a:pathLst>
              <a:path w="2415949" h="4831876">
                <a:moveTo>
                  <a:pt x="0" y="0"/>
                </a:moveTo>
                <a:cubicBezTo>
                  <a:pt x="1334292" y="0"/>
                  <a:pt x="2415949" y="1081652"/>
                  <a:pt x="2415949" y="2415938"/>
                </a:cubicBezTo>
                <a:cubicBezTo>
                  <a:pt x="2415949" y="3750224"/>
                  <a:pt x="1334292" y="4831876"/>
                  <a:pt x="0" y="4831876"/>
                </a:cubicBezTo>
              </a:path>
            </a:pathLst>
          </a:custGeom>
          <a:noFill/>
          <a:ln w="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sp>
        <p:nvSpPr>
          <p:cNvPr id="13" name="Oval 144"/>
          <p:cNvSpPr/>
          <p:nvPr/>
        </p:nvSpPr>
        <p:spPr>
          <a:xfrm rot="1204452" flipH="1">
            <a:off x="8499730" y="3140909"/>
            <a:ext cx="1094837" cy="2104155"/>
          </a:xfrm>
          <a:custGeom>
            <a:avLst/>
            <a:gdLst>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4" fmla="*/ 0 w 4831898"/>
              <a:gd name="connsiteY4" fmla="*/ 2415938 h 4831876"/>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4" fmla="*/ 91440 w 4831898"/>
              <a:gd name="connsiteY4" fmla="*/ 2507378 h 4831876"/>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0" fmla="*/ 0 w 2415949"/>
              <a:gd name="connsiteY0" fmla="*/ 0 h 4831876"/>
              <a:gd name="connsiteX1" fmla="*/ 2415949 w 2415949"/>
              <a:gd name="connsiteY1" fmla="*/ 2415938 h 4831876"/>
              <a:gd name="connsiteX2" fmla="*/ 0 w 2415949"/>
              <a:gd name="connsiteY2" fmla="*/ 4831876 h 4831876"/>
            </a:gdLst>
            <a:ahLst/>
            <a:cxnLst>
              <a:cxn ang="0">
                <a:pos x="connsiteX0" y="connsiteY0"/>
              </a:cxn>
              <a:cxn ang="0">
                <a:pos x="connsiteX1" y="connsiteY1"/>
              </a:cxn>
              <a:cxn ang="0">
                <a:pos x="connsiteX2" y="connsiteY2"/>
              </a:cxn>
            </a:cxnLst>
            <a:rect l="l" t="t" r="r" b="b"/>
            <a:pathLst>
              <a:path w="2415949" h="4831876">
                <a:moveTo>
                  <a:pt x="0" y="0"/>
                </a:moveTo>
                <a:cubicBezTo>
                  <a:pt x="1334292" y="0"/>
                  <a:pt x="2415949" y="1081652"/>
                  <a:pt x="2415949" y="2415938"/>
                </a:cubicBezTo>
                <a:cubicBezTo>
                  <a:pt x="2415949" y="3750224"/>
                  <a:pt x="1334292" y="4831876"/>
                  <a:pt x="0" y="4831876"/>
                </a:cubicBezTo>
              </a:path>
            </a:pathLst>
          </a:custGeom>
          <a:noFill/>
          <a:ln w="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srgbClr val="FFFFFF"/>
              </a:solidFill>
            </a:endParaRPr>
          </a:p>
        </p:txBody>
      </p:sp>
      <p:sp>
        <p:nvSpPr>
          <p:cNvPr id="14" name="Oval 144"/>
          <p:cNvSpPr/>
          <p:nvPr/>
        </p:nvSpPr>
        <p:spPr>
          <a:xfrm rot="16419085">
            <a:off x="8758589" y="1849068"/>
            <a:ext cx="1645547" cy="3291080"/>
          </a:xfrm>
          <a:custGeom>
            <a:avLst/>
            <a:gdLst>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4" fmla="*/ 0 w 4831898"/>
              <a:gd name="connsiteY4" fmla="*/ 2415938 h 4831876"/>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4" fmla="*/ 91440 w 4831898"/>
              <a:gd name="connsiteY4" fmla="*/ 2507378 h 4831876"/>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0" fmla="*/ 0 w 2415949"/>
              <a:gd name="connsiteY0" fmla="*/ 0 h 4831876"/>
              <a:gd name="connsiteX1" fmla="*/ 2415949 w 2415949"/>
              <a:gd name="connsiteY1" fmla="*/ 2415938 h 4831876"/>
              <a:gd name="connsiteX2" fmla="*/ 0 w 2415949"/>
              <a:gd name="connsiteY2" fmla="*/ 4831876 h 4831876"/>
            </a:gdLst>
            <a:ahLst/>
            <a:cxnLst>
              <a:cxn ang="0">
                <a:pos x="connsiteX0" y="connsiteY0"/>
              </a:cxn>
              <a:cxn ang="0">
                <a:pos x="connsiteX1" y="connsiteY1"/>
              </a:cxn>
              <a:cxn ang="0">
                <a:pos x="connsiteX2" y="connsiteY2"/>
              </a:cxn>
            </a:cxnLst>
            <a:rect l="l" t="t" r="r" b="b"/>
            <a:pathLst>
              <a:path w="2415949" h="4831876">
                <a:moveTo>
                  <a:pt x="0" y="0"/>
                </a:moveTo>
                <a:cubicBezTo>
                  <a:pt x="1334292" y="0"/>
                  <a:pt x="2415949" y="1081652"/>
                  <a:pt x="2415949" y="2415938"/>
                </a:cubicBezTo>
                <a:cubicBezTo>
                  <a:pt x="2415949" y="3750224"/>
                  <a:pt x="1334292" y="4831876"/>
                  <a:pt x="0" y="4831876"/>
                </a:cubicBezTo>
              </a:path>
            </a:pathLst>
          </a:custGeom>
          <a:noFill/>
          <a:ln w="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sp>
        <p:nvSpPr>
          <p:cNvPr id="15" name="Oval 144"/>
          <p:cNvSpPr/>
          <p:nvPr/>
        </p:nvSpPr>
        <p:spPr>
          <a:xfrm rot="9745897">
            <a:off x="8929570" y="3846051"/>
            <a:ext cx="592956" cy="1185904"/>
          </a:xfrm>
          <a:custGeom>
            <a:avLst/>
            <a:gdLst>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4" fmla="*/ 0 w 4831898"/>
              <a:gd name="connsiteY4" fmla="*/ 2415938 h 4831876"/>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4" fmla="*/ 91440 w 4831898"/>
              <a:gd name="connsiteY4" fmla="*/ 2507378 h 4831876"/>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0" fmla="*/ 0 w 2415949"/>
              <a:gd name="connsiteY0" fmla="*/ 0 h 4831876"/>
              <a:gd name="connsiteX1" fmla="*/ 2415949 w 2415949"/>
              <a:gd name="connsiteY1" fmla="*/ 2415938 h 4831876"/>
              <a:gd name="connsiteX2" fmla="*/ 0 w 2415949"/>
              <a:gd name="connsiteY2" fmla="*/ 4831876 h 4831876"/>
            </a:gdLst>
            <a:ahLst/>
            <a:cxnLst>
              <a:cxn ang="0">
                <a:pos x="connsiteX0" y="connsiteY0"/>
              </a:cxn>
              <a:cxn ang="0">
                <a:pos x="connsiteX1" y="connsiteY1"/>
              </a:cxn>
              <a:cxn ang="0">
                <a:pos x="connsiteX2" y="connsiteY2"/>
              </a:cxn>
            </a:cxnLst>
            <a:rect l="l" t="t" r="r" b="b"/>
            <a:pathLst>
              <a:path w="2415949" h="4831876">
                <a:moveTo>
                  <a:pt x="0" y="0"/>
                </a:moveTo>
                <a:cubicBezTo>
                  <a:pt x="1334292" y="0"/>
                  <a:pt x="2415949" y="1081652"/>
                  <a:pt x="2415949" y="2415938"/>
                </a:cubicBezTo>
                <a:cubicBezTo>
                  <a:pt x="2415949" y="3750224"/>
                  <a:pt x="1334292" y="4831876"/>
                  <a:pt x="0" y="4831876"/>
                </a:cubicBezTo>
              </a:path>
            </a:pathLst>
          </a:custGeom>
          <a:noFill/>
          <a:ln w="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sp>
        <p:nvSpPr>
          <p:cNvPr id="16" name="Oval 144"/>
          <p:cNvSpPr/>
          <p:nvPr/>
        </p:nvSpPr>
        <p:spPr>
          <a:xfrm rot="4616220">
            <a:off x="8910141" y="3601020"/>
            <a:ext cx="1549101" cy="2910407"/>
          </a:xfrm>
          <a:custGeom>
            <a:avLst/>
            <a:gdLst>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4" fmla="*/ 0 w 4831898"/>
              <a:gd name="connsiteY4" fmla="*/ 2415938 h 4831876"/>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4" fmla="*/ 91440 w 4831898"/>
              <a:gd name="connsiteY4" fmla="*/ 2507378 h 4831876"/>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0" fmla="*/ 0 w 2415949"/>
              <a:gd name="connsiteY0" fmla="*/ 0 h 4831876"/>
              <a:gd name="connsiteX1" fmla="*/ 2415949 w 2415949"/>
              <a:gd name="connsiteY1" fmla="*/ 2415938 h 4831876"/>
              <a:gd name="connsiteX2" fmla="*/ 0 w 2415949"/>
              <a:gd name="connsiteY2" fmla="*/ 4831876 h 4831876"/>
            </a:gdLst>
            <a:ahLst/>
            <a:cxnLst>
              <a:cxn ang="0">
                <a:pos x="connsiteX0" y="connsiteY0"/>
              </a:cxn>
              <a:cxn ang="0">
                <a:pos x="connsiteX1" y="connsiteY1"/>
              </a:cxn>
              <a:cxn ang="0">
                <a:pos x="connsiteX2" y="connsiteY2"/>
              </a:cxn>
            </a:cxnLst>
            <a:rect l="l" t="t" r="r" b="b"/>
            <a:pathLst>
              <a:path w="2415949" h="4831876">
                <a:moveTo>
                  <a:pt x="0" y="0"/>
                </a:moveTo>
                <a:cubicBezTo>
                  <a:pt x="1334292" y="0"/>
                  <a:pt x="2415949" y="1081652"/>
                  <a:pt x="2415949" y="2415938"/>
                </a:cubicBezTo>
                <a:cubicBezTo>
                  <a:pt x="2415949" y="3750224"/>
                  <a:pt x="1334292" y="4831876"/>
                  <a:pt x="0" y="4831876"/>
                </a:cubicBezTo>
              </a:path>
            </a:pathLst>
          </a:custGeom>
          <a:noFill/>
          <a:ln w="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grpSp>
        <p:nvGrpSpPr>
          <p:cNvPr id="20" name="VENDING"/>
          <p:cNvGrpSpPr/>
          <p:nvPr/>
        </p:nvGrpSpPr>
        <p:grpSpPr>
          <a:xfrm>
            <a:off x="11130945" y="3129288"/>
            <a:ext cx="693353" cy="1780867"/>
            <a:chOff x="4943850" y="3035753"/>
            <a:chExt cx="757741" cy="1946246"/>
          </a:xfrm>
          <a:noFill/>
        </p:grpSpPr>
        <p:sp>
          <p:nvSpPr>
            <p:cNvPr id="22" name="Oval 142"/>
            <p:cNvSpPr/>
            <p:nvPr/>
          </p:nvSpPr>
          <p:spPr>
            <a:xfrm>
              <a:off x="4953000" y="3035753"/>
              <a:ext cx="735289" cy="397094"/>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sp>
          <p:nvSpPr>
            <p:cNvPr id="23" name="Rectangle 2048"/>
            <p:cNvSpPr>
              <a:spLocks noChangeAspect="1"/>
            </p:cNvSpPr>
            <p:nvPr/>
          </p:nvSpPr>
          <p:spPr bwMode="auto">
            <a:xfrm flipV="1">
              <a:off x="4943850" y="3465247"/>
              <a:ext cx="757741" cy="1516752"/>
            </a:xfrm>
            <a:custGeom>
              <a:avLst/>
              <a:gdLst/>
              <a:ahLst/>
              <a:cxnLst/>
              <a:rect l="l" t="t" r="r" b="b"/>
              <a:pathLst>
                <a:path w="1402492" h="2959444">
                  <a:moveTo>
                    <a:pt x="0" y="37870"/>
                  </a:moveTo>
                  <a:lnTo>
                    <a:pt x="1402492" y="37870"/>
                  </a:lnTo>
                  <a:lnTo>
                    <a:pt x="1402492" y="0"/>
                  </a:lnTo>
                  <a:lnTo>
                    <a:pt x="0" y="0"/>
                  </a:lnTo>
                  <a:close/>
                  <a:moveTo>
                    <a:pt x="1122231" y="170769"/>
                  </a:moveTo>
                  <a:cubicBezTo>
                    <a:pt x="1117181" y="170769"/>
                    <a:pt x="1113087" y="166675"/>
                    <a:pt x="1113087" y="161625"/>
                  </a:cubicBezTo>
                  <a:lnTo>
                    <a:pt x="1113087" y="88473"/>
                  </a:lnTo>
                  <a:cubicBezTo>
                    <a:pt x="1113087" y="83423"/>
                    <a:pt x="1117181" y="79329"/>
                    <a:pt x="1122231" y="79329"/>
                  </a:cubicBezTo>
                  <a:cubicBezTo>
                    <a:pt x="1127281" y="79329"/>
                    <a:pt x="1131375" y="83423"/>
                    <a:pt x="1131375" y="88473"/>
                  </a:cubicBezTo>
                  <a:lnTo>
                    <a:pt x="1131375" y="161625"/>
                  </a:lnTo>
                  <a:cubicBezTo>
                    <a:pt x="1131375" y="166675"/>
                    <a:pt x="1127281" y="170769"/>
                    <a:pt x="1122231" y="170769"/>
                  </a:cubicBezTo>
                  <a:close/>
                  <a:moveTo>
                    <a:pt x="1094233" y="170769"/>
                  </a:moveTo>
                  <a:cubicBezTo>
                    <a:pt x="1089183" y="170769"/>
                    <a:pt x="1085089" y="166675"/>
                    <a:pt x="1085089" y="161625"/>
                  </a:cubicBezTo>
                  <a:lnTo>
                    <a:pt x="1085089" y="88473"/>
                  </a:lnTo>
                  <a:cubicBezTo>
                    <a:pt x="1085089" y="83423"/>
                    <a:pt x="1089183" y="79329"/>
                    <a:pt x="1094233" y="79329"/>
                  </a:cubicBezTo>
                  <a:cubicBezTo>
                    <a:pt x="1099283" y="79329"/>
                    <a:pt x="1103377" y="83423"/>
                    <a:pt x="1103377" y="88473"/>
                  </a:cubicBezTo>
                  <a:lnTo>
                    <a:pt x="1103377" y="161625"/>
                  </a:lnTo>
                  <a:cubicBezTo>
                    <a:pt x="1103377" y="166675"/>
                    <a:pt x="1099283" y="170769"/>
                    <a:pt x="1094233" y="170769"/>
                  </a:cubicBezTo>
                  <a:close/>
                  <a:moveTo>
                    <a:pt x="1066239" y="170769"/>
                  </a:moveTo>
                  <a:cubicBezTo>
                    <a:pt x="1061189" y="170769"/>
                    <a:pt x="1057095" y="166675"/>
                    <a:pt x="1057095" y="161625"/>
                  </a:cubicBezTo>
                  <a:lnTo>
                    <a:pt x="1057095" y="88473"/>
                  </a:lnTo>
                  <a:cubicBezTo>
                    <a:pt x="1057095" y="83423"/>
                    <a:pt x="1061189" y="79329"/>
                    <a:pt x="1066239" y="79329"/>
                  </a:cubicBezTo>
                  <a:cubicBezTo>
                    <a:pt x="1071289" y="79329"/>
                    <a:pt x="1075383" y="83423"/>
                    <a:pt x="1075383" y="88473"/>
                  </a:cubicBezTo>
                  <a:lnTo>
                    <a:pt x="1075383" y="161625"/>
                  </a:lnTo>
                  <a:cubicBezTo>
                    <a:pt x="1075383" y="166675"/>
                    <a:pt x="1071289" y="170769"/>
                    <a:pt x="1066239" y="170769"/>
                  </a:cubicBezTo>
                  <a:close/>
                  <a:moveTo>
                    <a:pt x="1038245" y="170769"/>
                  </a:moveTo>
                  <a:cubicBezTo>
                    <a:pt x="1033195" y="170769"/>
                    <a:pt x="1029101" y="166675"/>
                    <a:pt x="1029101" y="161625"/>
                  </a:cubicBezTo>
                  <a:lnTo>
                    <a:pt x="1029101" y="88473"/>
                  </a:lnTo>
                  <a:cubicBezTo>
                    <a:pt x="1029101" y="83423"/>
                    <a:pt x="1033195" y="79329"/>
                    <a:pt x="1038245" y="79329"/>
                  </a:cubicBezTo>
                  <a:cubicBezTo>
                    <a:pt x="1043295" y="79329"/>
                    <a:pt x="1047389" y="83423"/>
                    <a:pt x="1047389" y="88473"/>
                  </a:cubicBezTo>
                  <a:lnTo>
                    <a:pt x="1047389" y="161625"/>
                  </a:lnTo>
                  <a:cubicBezTo>
                    <a:pt x="1047389" y="166675"/>
                    <a:pt x="1043295" y="170769"/>
                    <a:pt x="1038245" y="170769"/>
                  </a:cubicBezTo>
                  <a:close/>
                  <a:moveTo>
                    <a:pt x="1010251" y="170769"/>
                  </a:moveTo>
                  <a:cubicBezTo>
                    <a:pt x="1005201" y="170769"/>
                    <a:pt x="1001107" y="166675"/>
                    <a:pt x="1001107" y="161625"/>
                  </a:cubicBezTo>
                  <a:lnTo>
                    <a:pt x="1001107" y="88473"/>
                  </a:lnTo>
                  <a:cubicBezTo>
                    <a:pt x="1001107" y="83423"/>
                    <a:pt x="1005201" y="79329"/>
                    <a:pt x="1010251" y="79329"/>
                  </a:cubicBezTo>
                  <a:cubicBezTo>
                    <a:pt x="1015301" y="79329"/>
                    <a:pt x="1019395" y="83423"/>
                    <a:pt x="1019395" y="88473"/>
                  </a:cubicBezTo>
                  <a:lnTo>
                    <a:pt x="1019395" y="161625"/>
                  </a:lnTo>
                  <a:cubicBezTo>
                    <a:pt x="1019395" y="166675"/>
                    <a:pt x="1015301" y="170769"/>
                    <a:pt x="1010251" y="170769"/>
                  </a:cubicBezTo>
                  <a:close/>
                  <a:moveTo>
                    <a:pt x="982257" y="170769"/>
                  </a:moveTo>
                  <a:cubicBezTo>
                    <a:pt x="977207" y="170769"/>
                    <a:pt x="973113" y="166675"/>
                    <a:pt x="973113" y="161625"/>
                  </a:cubicBezTo>
                  <a:lnTo>
                    <a:pt x="973113" y="88473"/>
                  </a:lnTo>
                  <a:cubicBezTo>
                    <a:pt x="973113" y="83423"/>
                    <a:pt x="977207" y="79329"/>
                    <a:pt x="982257" y="79329"/>
                  </a:cubicBezTo>
                  <a:cubicBezTo>
                    <a:pt x="987307" y="79329"/>
                    <a:pt x="991401" y="83423"/>
                    <a:pt x="991401" y="88473"/>
                  </a:cubicBezTo>
                  <a:lnTo>
                    <a:pt x="991401" y="161625"/>
                  </a:lnTo>
                  <a:cubicBezTo>
                    <a:pt x="991401" y="166675"/>
                    <a:pt x="987307" y="170769"/>
                    <a:pt x="982257" y="170769"/>
                  </a:cubicBezTo>
                  <a:close/>
                  <a:moveTo>
                    <a:pt x="954263" y="170769"/>
                  </a:moveTo>
                  <a:cubicBezTo>
                    <a:pt x="949213" y="170769"/>
                    <a:pt x="945119" y="166675"/>
                    <a:pt x="945119" y="161625"/>
                  </a:cubicBezTo>
                  <a:lnTo>
                    <a:pt x="945119" y="88473"/>
                  </a:lnTo>
                  <a:cubicBezTo>
                    <a:pt x="945119" y="83423"/>
                    <a:pt x="949213" y="79329"/>
                    <a:pt x="954263" y="79329"/>
                  </a:cubicBezTo>
                  <a:cubicBezTo>
                    <a:pt x="959313" y="79329"/>
                    <a:pt x="963407" y="83423"/>
                    <a:pt x="963407" y="88473"/>
                  </a:cubicBezTo>
                  <a:lnTo>
                    <a:pt x="963407" y="161625"/>
                  </a:lnTo>
                  <a:cubicBezTo>
                    <a:pt x="963407" y="166675"/>
                    <a:pt x="959313" y="170769"/>
                    <a:pt x="954263" y="170769"/>
                  </a:cubicBezTo>
                  <a:close/>
                  <a:moveTo>
                    <a:pt x="926269" y="170769"/>
                  </a:moveTo>
                  <a:cubicBezTo>
                    <a:pt x="921219" y="170769"/>
                    <a:pt x="917125" y="166675"/>
                    <a:pt x="917125" y="161625"/>
                  </a:cubicBezTo>
                  <a:lnTo>
                    <a:pt x="917125" y="88473"/>
                  </a:lnTo>
                  <a:cubicBezTo>
                    <a:pt x="917125" y="83423"/>
                    <a:pt x="921219" y="79329"/>
                    <a:pt x="926269" y="79329"/>
                  </a:cubicBezTo>
                  <a:cubicBezTo>
                    <a:pt x="931319" y="79329"/>
                    <a:pt x="935413" y="83423"/>
                    <a:pt x="935413" y="88473"/>
                  </a:cubicBezTo>
                  <a:lnTo>
                    <a:pt x="935413" y="161625"/>
                  </a:lnTo>
                  <a:cubicBezTo>
                    <a:pt x="935413" y="166675"/>
                    <a:pt x="931319" y="170769"/>
                    <a:pt x="926269" y="170769"/>
                  </a:cubicBezTo>
                  <a:close/>
                  <a:moveTo>
                    <a:pt x="898275" y="170769"/>
                  </a:moveTo>
                  <a:cubicBezTo>
                    <a:pt x="893225" y="170769"/>
                    <a:pt x="889131" y="166675"/>
                    <a:pt x="889131" y="161625"/>
                  </a:cubicBezTo>
                  <a:lnTo>
                    <a:pt x="889131" y="88473"/>
                  </a:lnTo>
                  <a:cubicBezTo>
                    <a:pt x="889131" y="83423"/>
                    <a:pt x="893225" y="79329"/>
                    <a:pt x="898275" y="79329"/>
                  </a:cubicBezTo>
                  <a:cubicBezTo>
                    <a:pt x="903325" y="79329"/>
                    <a:pt x="907419" y="83423"/>
                    <a:pt x="907419" y="88473"/>
                  </a:cubicBezTo>
                  <a:lnTo>
                    <a:pt x="907419" y="161625"/>
                  </a:lnTo>
                  <a:cubicBezTo>
                    <a:pt x="907419" y="166675"/>
                    <a:pt x="903325" y="170769"/>
                    <a:pt x="898275" y="170769"/>
                  </a:cubicBezTo>
                  <a:close/>
                  <a:moveTo>
                    <a:pt x="870281" y="170769"/>
                  </a:moveTo>
                  <a:cubicBezTo>
                    <a:pt x="865231" y="170769"/>
                    <a:pt x="861137" y="166675"/>
                    <a:pt x="861137" y="161625"/>
                  </a:cubicBezTo>
                  <a:lnTo>
                    <a:pt x="861137" y="88473"/>
                  </a:lnTo>
                  <a:cubicBezTo>
                    <a:pt x="861137" y="83423"/>
                    <a:pt x="865231" y="79329"/>
                    <a:pt x="870281" y="79329"/>
                  </a:cubicBezTo>
                  <a:cubicBezTo>
                    <a:pt x="875331" y="79329"/>
                    <a:pt x="879425" y="83423"/>
                    <a:pt x="879425" y="88473"/>
                  </a:cubicBezTo>
                  <a:lnTo>
                    <a:pt x="879425" y="161625"/>
                  </a:lnTo>
                  <a:cubicBezTo>
                    <a:pt x="879425" y="166675"/>
                    <a:pt x="875331" y="170769"/>
                    <a:pt x="870281" y="170769"/>
                  </a:cubicBezTo>
                  <a:close/>
                  <a:moveTo>
                    <a:pt x="842287" y="170769"/>
                  </a:moveTo>
                  <a:cubicBezTo>
                    <a:pt x="837237" y="170769"/>
                    <a:pt x="833143" y="166675"/>
                    <a:pt x="833143" y="161625"/>
                  </a:cubicBezTo>
                  <a:lnTo>
                    <a:pt x="833143" y="88473"/>
                  </a:lnTo>
                  <a:cubicBezTo>
                    <a:pt x="833143" y="83423"/>
                    <a:pt x="837237" y="79329"/>
                    <a:pt x="842287" y="79329"/>
                  </a:cubicBezTo>
                  <a:cubicBezTo>
                    <a:pt x="847337" y="79329"/>
                    <a:pt x="851431" y="83423"/>
                    <a:pt x="851431" y="88473"/>
                  </a:cubicBezTo>
                  <a:lnTo>
                    <a:pt x="851431" y="161625"/>
                  </a:lnTo>
                  <a:cubicBezTo>
                    <a:pt x="851431" y="166675"/>
                    <a:pt x="847337" y="170769"/>
                    <a:pt x="842287" y="170769"/>
                  </a:cubicBezTo>
                  <a:close/>
                  <a:moveTo>
                    <a:pt x="814293" y="170769"/>
                  </a:moveTo>
                  <a:cubicBezTo>
                    <a:pt x="809243" y="170769"/>
                    <a:pt x="805149" y="166675"/>
                    <a:pt x="805149" y="161625"/>
                  </a:cubicBezTo>
                  <a:lnTo>
                    <a:pt x="805149" y="88473"/>
                  </a:lnTo>
                  <a:cubicBezTo>
                    <a:pt x="805149" y="83423"/>
                    <a:pt x="809243" y="79329"/>
                    <a:pt x="814293" y="79329"/>
                  </a:cubicBezTo>
                  <a:cubicBezTo>
                    <a:pt x="819343" y="79329"/>
                    <a:pt x="823437" y="83423"/>
                    <a:pt x="823437" y="88473"/>
                  </a:cubicBezTo>
                  <a:lnTo>
                    <a:pt x="823437" y="161625"/>
                  </a:lnTo>
                  <a:cubicBezTo>
                    <a:pt x="823437" y="166675"/>
                    <a:pt x="819343" y="170769"/>
                    <a:pt x="814293" y="170769"/>
                  </a:cubicBezTo>
                  <a:close/>
                  <a:moveTo>
                    <a:pt x="786299" y="170769"/>
                  </a:moveTo>
                  <a:cubicBezTo>
                    <a:pt x="781249" y="170769"/>
                    <a:pt x="777155" y="166675"/>
                    <a:pt x="777155" y="161625"/>
                  </a:cubicBezTo>
                  <a:lnTo>
                    <a:pt x="777155" y="88473"/>
                  </a:lnTo>
                  <a:cubicBezTo>
                    <a:pt x="777155" y="83423"/>
                    <a:pt x="781249" y="79329"/>
                    <a:pt x="786299" y="79329"/>
                  </a:cubicBezTo>
                  <a:cubicBezTo>
                    <a:pt x="791349" y="79329"/>
                    <a:pt x="795443" y="83423"/>
                    <a:pt x="795443" y="88473"/>
                  </a:cubicBezTo>
                  <a:lnTo>
                    <a:pt x="795443" y="161625"/>
                  </a:lnTo>
                  <a:cubicBezTo>
                    <a:pt x="795443" y="166675"/>
                    <a:pt x="791349" y="170769"/>
                    <a:pt x="786299" y="170769"/>
                  </a:cubicBezTo>
                  <a:close/>
                  <a:moveTo>
                    <a:pt x="758305" y="170769"/>
                  </a:moveTo>
                  <a:cubicBezTo>
                    <a:pt x="753255" y="170769"/>
                    <a:pt x="749161" y="166675"/>
                    <a:pt x="749161" y="161625"/>
                  </a:cubicBezTo>
                  <a:lnTo>
                    <a:pt x="749161" y="88473"/>
                  </a:lnTo>
                  <a:cubicBezTo>
                    <a:pt x="749161" y="83423"/>
                    <a:pt x="753255" y="79329"/>
                    <a:pt x="758305" y="79329"/>
                  </a:cubicBezTo>
                  <a:cubicBezTo>
                    <a:pt x="763355" y="79329"/>
                    <a:pt x="767449" y="83423"/>
                    <a:pt x="767449" y="88473"/>
                  </a:cubicBezTo>
                  <a:lnTo>
                    <a:pt x="767449" y="161625"/>
                  </a:lnTo>
                  <a:cubicBezTo>
                    <a:pt x="767449" y="166675"/>
                    <a:pt x="763355" y="170769"/>
                    <a:pt x="758305" y="170769"/>
                  </a:cubicBezTo>
                  <a:close/>
                  <a:moveTo>
                    <a:pt x="730311" y="170769"/>
                  </a:moveTo>
                  <a:cubicBezTo>
                    <a:pt x="725261" y="170769"/>
                    <a:pt x="721167" y="166675"/>
                    <a:pt x="721167" y="161625"/>
                  </a:cubicBezTo>
                  <a:lnTo>
                    <a:pt x="721167" y="88473"/>
                  </a:lnTo>
                  <a:cubicBezTo>
                    <a:pt x="721167" y="83423"/>
                    <a:pt x="725261" y="79329"/>
                    <a:pt x="730311" y="79329"/>
                  </a:cubicBezTo>
                  <a:cubicBezTo>
                    <a:pt x="735361" y="79329"/>
                    <a:pt x="739455" y="83423"/>
                    <a:pt x="739455" y="88473"/>
                  </a:cubicBezTo>
                  <a:lnTo>
                    <a:pt x="739455" y="161625"/>
                  </a:lnTo>
                  <a:cubicBezTo>
                    <a:pt x="739455" y="166675"/>
                    <a:pt x="735361" y="170769"/>
                    <a:pt x="730311" y="170769"/>
                  </a:cubicBezTo>
                  <a:close/>
                  <a:moveTo>
                    <a:pt x="702317" y="170769"/>
                  </a:moveTo>
                  <a:cubicBezTo>
                    <a:pt x="697267" y="170769"/>
                    <a:pt x="693173" y="166675"/>
                    <a:pt x="693173" y="161625"/>
                  </a:cubicBezTo>
                  <a:lnTo>
                    <a:pt x="693173" y="88473"/>
                  </a:lnTo>
                  <a:cubicBezTo>
                    <a:pt x="693173" y="83423"/>
                    <a:pt x="697267" y="79329"/>
                    <a:pt x="702317" y="79329"/>
                  </a:cubicBezTo>
                  <a:cubicBezTo>
                    <a:pt x="707367" y="79329"/>
                    <a:pt x="711461" y="83423"/>
                    <a:pt x="711461" y="88473"/>
                  </a:cubicBezTo>
                  <a:lnTo>
                    <a:pt x="711461" y="161625"/>
                  </a:lnTo>
                  <a:cubicBezTo>
                    <a:pt x="711461" y="166675"/>
                    <a:pt x="707367" y="170769"/>
                    <a:pt x="702317" y="170769"/>
                  </a:cubicBezTo>
                  <a:close/>
                  <a:moveTo>
                    <a:pt x="674323" y="170769"/>
                  </a:moveTo>
                  <a:cubicBezTo>
                    <a:pt x="669273" y="170769"/>
                    <a:pt x="665179" y="166675"/>
                    <a:pt x="665179" y="161625"/>
                  </a:cubicBezTo>
                  <a:lnTo>
                    <a:pt x="665179" y="88473"/>
                  </a:lnTo>
                  <a:cubicBezTo>
                    <a:pt x="665179" y="83423"/>
                    <a:pt x="669273" y="79329"/>
                    <a:pt x="674323" y="79329"/>
                  </a:cubicBezTo>
                  <a:cubicBezTo>
                    <a:pt x="679373" y="79329"/>
                    <a:pt x="683467" y="83423"/>
                    <a:pt x="683467" y="88473"/>
                  </a:cubicBezTo>
                  <a:lnTo>
                    <a:pt x="683467" y="161625"/>
                  </a:lnTo>
                  <a:cubicBezTo>
                    <a:pt x="683467" y="166675"/>
                    <a:pt x="679373" y="170769"/>
                    <a:pt x="674323" y="170769"/>
                  </a:cubicBezTo>
                  <a:close/>
                  <a:moveTo>
                    <a:pt x="646329" y="170769"/>
                  </a:moveTo>
                  <a:cubicBezTo>
                    <a:pt x="641279" y="170769"/>
                    <a:pt x="637185" y="166675"/>
                    <a:pt x="637185" y="161625"/>
                  </a:cubicBezTo>
                  <a:lnTo>
                    <a:pt x="637185" y="88473"/>
                  </a:lnTo>
                  <a:cubicBezTo>
                    <a:pt x="637185" y="83423"/>
                    <a:pt x="641279" y="79329"/>
                    <a:pt x="646329" y="79329"/>
                  </a:cubicBezTo>
                  <a:cubicBezTo>
                    <a:pt x="651379" y="79329"/>
                    <a:pt x="655473" y="83423"/>
                    <a:pt x="655473" y="88473"/>
                  </a:cubicBezTo>
                  <a:lnTo>
                    <a:pt x="655473" y="161625"/>
                  </a:lnTo>
                  <a:cubicBezTo>
                    <a:pt x="655473" y="166675"/>
                    <a:pt x="651379" y="170769"/>
                    <a:pt x="646329" y="170769"/>
                  </a:cubicBezTo>
                  <a:close/>
                  <a:moveTo>
                    <a:pt x="618335" y="170769"/>
                  </a:moveTo>
                  <a:cubicBezTo>
                    <a:pt x="613285" y="170769"/>
                    <a:pt x="609191" y="166675"/>
                    <a:pt x="609191" y="161625"/>
                  </a:cubicBezTo>
                  <a:lnTo>
                    <a:pt x="609191" y="88473"/>
                  </a:lnTo>
                  <a:cubicBezTo>
                    <a:pt x="609191" y="83423"/>
                    <a:pt x="613285" y="79329"/>
                    <a:pt x="618335" y="79329"/>
                  </a:cubicBezTo>
                  <a:cubicBezTo>
                    <a:pt x="623385" y="79329"/>
                    <a:pt x="627479" y="83423"/>
                    <a:pt x="627479" y="88473"/>
                  </a:cubicBezTo>
                  <a:lnTo>
                    <a:pt x="627479" y="161625"/>
                  </a:lnTo>
                  <a:cubicBezTo>
                    <a:pt x="627479" y="166675"/>
                    <a:pt x="623385" y="170769"/>
                    <a:pt x="618335" y="170769"/>
                  </a:cubicBezTo>
                  <a:close/>
                  <a:moveTo>
                    <a:pt x="590341" y="170769"/>
                  </a:moveTo>
                  <a:cubicBezTo>
                    <a:pt x="585291" y="170769"/>
                    <a:pt x="581197" y="166675"/>
                    <a:pt x="581197" y="161625"/>
                  </a:cubicBezTo>
                  <a:lnTo>
                    <a:pt x="581197" y="88473"/>
                  </a:lnTo>
                  <a:cubicBezTo>
                    <a:pt x="581197" y="83423"/>
                    <a:pt x="585291" y="79329"/>
                    <a:pt x="590341" y="79329"/>
                  </a:cubicBezTo>
                  <a:cubicBezTo>
                    <a:pt x="595391" y="79329"/>
                    <a:pt x="599485" y="83423"/>
                    <a:pt x="599485" y="88473"/>
                  </a:cubicBezTo>
                  <a:lnTo>
                    <a:pt x="599485" y="161625"/>
                  </a:lnTo>
                  <a:cubicBezTo>
                    <a:pt x="599485" y="166675"/>
                    <a:pt x="595391" y="170769"/>
                    <a:pt x="590341" y="170769"/>
                  </a:cubicBezTo>
                  <a:close/>
                  <a:moveTo>
                    <a:pt x="562347" y="170769"/>
                  </a:moveTo>
                  <a:cubicBezTo>
                    <a:pt x="557297" y="170769"/>
                    <a:pt x="553203" y="166675"/>
                    <a:pt x="553203" y="161625"/>
                  </a:cubicBezTo>
                  <a:lnTo>
                    <a:pt x="553203" y="88473"/>
                  </a:lnTo>
                  <a:cubicBezTo>
                    <a:pt x="553203" y="83423"/>
                    <a:pt x="557297" y="79329"/>
                    <a:pt x="562347" y="79329"/>
                  </a:cubicBezTo>
                  <a:cubicBezTo>
                    <a:pt x="567397" y="79329"/>
                    <a:pt x="571491" y="83423"/>
                    <a:pt x="571491" y="88473"/>
                  </a:cubicBezTo>
                  <a:lnTo>
                    <a:pt x="571491" y="161625"/>
                  </a:lnTo>
                  <a:cubicBezTo>
                    <a:pt x="571491" y="166675"/>
                    <a:pt x="567397" y="170769"/>
                    <a:pt x="562347" y="170769"/>
                  </a:cubicBezTo>
                  <a:close/>
                  <a:moveTo>
                    <a:pt x="534353" y="170769"/>
                  </a:moveTo>
                  <a:cubicBezTo>
                    <a:pt x="529303" y="170769"/>
                    <a:pt x="525209" y="166675"/>
                    <a:pt x="525209" y="161625"/>
                  </a:cubicBezTo>
                  <a:lnTo>
                    <a:pt x="525209" y="88473"/>
                  </a:lnTo>
                  <a:cubicBezTo>
                    <a:pt x="525209" y="83423"/>
                    <a:pt x="529303" y="79329"/>
                    <a:pt x="534353" y="79329"/>
                  </a:cubicBezTo>
                  <a:cubicBezTo>
                    <a:pt x="539403" y="79329"/>
                    <a:pt x="543497" y="83423"/>
                    <a:pt x="543497" y="88473"/>
                  </a:cubicBezTo>
                  <a:lnTo>
                    <a:pt x="543497" y="161625"/>
                  </a:lnTo>
                  <a:cubicBezTo>
                    <a:pt x="543497" y="166675"/>
                    <a:pt x="539403" y="170769"/>
                    <a:pt x="534353" y="170769"/>
                  </a:cubicBezTo>
                  <a:close/>
                  <a:moveTo>
                    <a:pt x="506359" y="170769"/>
                  </a:moveTo>
                  <a:cubicBezTo>
                    <a:pt x="501309" y="170769"/>
                    <a:pt x="497215" y="166675"/>
                    <a:pt x="497215" y="161625"/>
                  </a:cubicBezTo>
                  <a:lnTo>
                    <a:pt x="497215" y="88473"/>
                  </a:lnTo>
                  <a:cubicBezTo>
                    <a:pt x="497215" y="83423"/>
                    <a:pt x="501309" y="79329"/>
                    <a:pt x="506359" y="79329"/>
                  </a:cubicBezTo>
                  <a:cubicBezTo>
                    <a:pt x="511409" y="79329"/>
                    <a:pt x="515503" y="83423"/>
                    <a:pt x="515503" y="88473"/>
                  </a:cubicBezTo>
                  <a:lnTo>
                    <a:pt x="515503" y="161625"/>
                  </a:lnTo>
                  <a:cubicBezTo>
                    <a:pt x="515503" y="166675"/>
                    <a:pt x="511409" y="170769"/>
                    <a:pt x="506359" y="170769"/>
                  </a:cubicBezTo>
                  <a:close/>
                  <a:moveTo>
                    <a:pt x="478365" y="170769"/>
                  </a:moveTo>
                  <a:cubicBezTo>
                    <a:pt x="473315" y="170769"/>
                    <a:pt x="469221" y="166675"/>
                    <a:pt x="469221" y="161625"/>
                  </a:cubicBezTo>
                  <a:lnTo>
                    <a:pt x="469221" y="88473"/>
                  </a:lnTo>
                  <a:cubicBezTo>
                    <a:pt x="469221" y="83423"/>
                    <a:pt x="473315" y="79329"/>
                    <a:pt x="478365" y="79329"/>
                  </a:cubicBezTo>
                  <a:cubicBezTo>
                    <a:pt x="483415" y="79329"/>
                    <a:pt x="487509" y="83423"/>
                    <a:pt x="487509" y="88473"/>
                  </a:cubicBezTo>
                  <a:lnTo>
                    <a:pt x="487509" y="161625"/>
                  </a:lnTo>
                  <a:cubicBezTo>
                    <a:pt x="487509" y="166675"/>
                    <a:pt x="483415" y="170769"/>
                    <a:pt x="478365" y="170769"/>
                  </a:cubicBezTo>
                  <a:close/>
                  <a:moveTo>
                    <a:pt x="450371" y="170769"/>
                  </a:moveTo>
                  <a:cubicBezTo>
                    <a:pt x="445321" y="170769"/>
                    <a:pt x="441227" y="166675"/>
                    <a:pt x="441227" y="161625"/>
                  </a:cubicBezTo>
                  <a:lnTo>
                    <a:pt x="441227" y="88473"/>
                  </a:lnTo>
                  <a:cubicBezTo>
                    <a:pt x="441227" y="83423"/>
                    <a:pt x="445321" y="79329"/>
                    <a:pt x="450371" y="79329"/>
                  </a:cubicBezTo>
                  <a:cubicBezTo>
                    <a:pt x="455421" y="79329"/>
                    <a:pt x="459515" y="83423"/>
                    <a:pt x="459515" y="88473"/>
                  </a:cubicBezTo>
                  <a:lnTo>
                    <a:pt x="459515" y="161625"/>
                  </a:lnTo>
                  <a:cubicBezTo>
                    <a:pt x="459515" y="166675"/>
                    <a:pt x="455421" y="170769"/>
                    <a:pt x="450371" y="170769"/>
                  </a:cubicBezTo>
                  <a:close/>
                  <a:moveTo>
                    <a:pt x="422377" y="170769"/>
                  </a:moveTo>
                  <a:cubicBezTo>
                    <a:pt x="417327" y="170769"/>
                    <a:pt x="413233" y="166675"/>
                    <a:pt x="413233" y="161625"/>
                  </a:cubicBezTo>
                  <a:lnTo>
                    <a:pt x="413233" y="88473"/>
                  </a:lnTo>
                  <a:cubicBezTo>
                    <a:pt x="413233" y="83423"/>
                    <a:pt x="417327" y="79329"/>
                    <a:pt x="422377" y="79329"/>
                  </a:cubicBezTo>
                  <a:cubicBezTo>
                    <a:pt x="427427" y="79329"/>
                    <a:pt x="431521" y="83423"/>
                    <a:pt x="431521" y="88473"/>
                  </a:cubicBezTo>
                  <a:lnTo>
                    <a:pt x="431521" y="161625"/>
                  </a:lnTo>
                  <a:cubicBezTo>
                    <a:pt x="431521" y="166675"/>
                    <a:pt x="427427" y="170769"/>
                    <a:pt x="422377" y="170769"/>
                  </a:cubicBezTo>
                  <a:close/>
                  <a:moveTo>
                    <a:pt x="394383" y="170769"/>
                  </a:moveTo>
                  <a:cubicBezTo>
                    <a:pt x="389333" y="170769"/>
                    <a:pt x="385239" y="166675"/>
                    <a:pt x="385239" y="161625"/>
                  </a:cubicBezTo>
                  <a:lnTo>
                    <a:pt x="385239" y="88473"/>
                  </a:lnTo>
                  <a:cubicBezTo>
                    <a:pt x="385239" y="83423"/>
                    <a:pt x="389333" y="79329"/>
                    <a:pt x="394383" y="79329"/>
                  </a:cubicBezTo>
                  <a:cubicBezTo>
                    <a:pt x="399433" y="79329"/>
                    <a:pt x="403527" y="83423"/>
                    <a:pt x="403527" y="88473"/>
                  </a:cubicBezTo>
                  <a:lnTo>
                    <a:pt x="403527" y="161625"/>
                  </a:lnTo>
                  <a:cubicBezTo>
                    <a:pt x="403527" y="166675"/>
                    <a:pt x="399433" y="170769"/>
                    <a:pt x="394383" y="170769"/>
                  </a:cubicBezTo>
                  <a:close/>
                  <a:moveTo>
                    <a:pt x="366389" y="170769"/>
                  </a:moveTo>
                  <a:cubicBezTo>
                    <a:pt x="361339" y="170769"/>
                    <a:pt x="357245" y="166675"/>
                    <a:pt x="357245" y="161625"/>
                  </a:cubicBezTo>
                  <a:lnTo>
                    <a:pt x="357245" y="88473"/>
                  </a:lnTo>
                  <a:cubicBezTo>
                    <a:pt x="357245" y="83423"/>
                    <a:pt x="361339" y="79329"/>
                    <a:pt x="366389" y="79329"/>
                  </a:cubicBezTo>
                  <a:cubicBezTo>
                    <a:pt x="371439" y="79329"/>
                    <a:pt x="375533" y="83423"/>
                    <a:pt x="375533" y="88473"/>
                  </a:cubicBezTo>
                  <a:lnTo>
                    <a:pt x="375533" y="161625"/>
                  </a:lnTo>
                  <a:cubicBezTo>
                    <a:pt x="375533" y="166675"/>
                    <a:pt x="371439" y="170769"/>
                    <a:pt x="366389" y="170769"/>
                  </a:cubicBezTo>
                  <a:close/>
                  <a:moveTo>
                    <a:pt x="338395" y="170769"/>
                  </a:moveTo>
                  <a:cubicBezTo>
                    <a:pt x="333345" y="170769"/>
                    <a:pt x="329251" y="166675"/>
                    <a:pt x="329251" y="161625"/>
                  </a:cubicBezTo>
                  <a:lnTo>
                    <a:pt x="329251" y="88473"/>
                  </a:lnTo>
                  <a:cubicBezTo>
                    <a:pt x="329251" y="83423"/>
                    <a:pt x="333345" y="79329"/>
                    <a:pt x="338395" y="79329"/>
                  </a:cubicBezTo>
                  <a:cubicBezTo>
                    <a:pt x="343445" y="79329"/>
                    <a:pt x="347539" y="83423"/>
                    <a:pt x="347539" y="88473"/>
                  </a:cubicBezTo>
                  <a:lnTo>
                    <a:pt x="347539" y="161625"/>
                  </a:lnTo>
                  <a:cubicBezTo>
                    <a:pt x="347539" y="166675"/>
                    <a:pt x="343445" y="170769"/>
                    <a:pt x="338395" y="170769"/>
                  </a:cubicBezTo>
                  <a:close/>
                  <a:moveTo>
                    <a:pt x="310401" y="170769"/>
                  </a:moveTo>
                  <a:cubicBezTo>
                    <a:pt x="305351" y="170769"/>
                    <a:pt x="301257" y="166675"/>
                    <a:pt x="301257" y="161625"/>
                  </a:cubicBezTo>
                  <a:lnTo>
                    <a:pt x="301257" y="88473"/>
                  </a:lnTo>
                  <a:cubicBezTo>
                    <a:pt x="301257" y="83423"/>
                    <a:pt x="305351" y="79329"/>
                    <a:pt x="310401" y="79329"/>
                  </a:cubicBezTo>
                  <a:cubicBezTo>
                    <a:pt x="315451" y="79329"/>
                    <a:pt x="319545" y="83423"/>
                    <a:pt x="319545" y="88473"/>
                  </a:cubicBezTo>
                  <a:lnTo>
                    <a:pt x="319545" y="161625"/>
                  </a:lnTo>
                  <a:cubicBezTo>
                    <a:pt x="319545" y="166675"/>
                    <a:pt x="315451" y="170769"/>
                    <a:pt x="310401" y="170769"/>
                  </a:cubicBezTo>
                  <a:close/>
                  <a:moveTo>
                    <a:pt x="282407" y="170769"/>
                  </a:moveTo>
                  <a:cubicBezTo>
                    <a:pt x="277357" y="170769"/>
                    <a:pt x="273263" y="166675"/>
                    <a:pt x="273263" y="161625"/>
                  </a:cubicBezTo>
                  <a:lnTo>
                    <a:pt x="273263" y="88473"/>
                  </a:lnTo>
                  <a:cubicBezTo>
                    <a:pt x="273263" y="83423"/>
                    <a:pt x="277357" y="79329"/>
                    <a:pt x="282407" y="79329"/>
                  </a:cubicBezTo>
                  <a:cubicBezTo>
                    <a:pt x="287457" y="79329"/>
                    <a:pt x="291551" y="83423"/>
                    <a:pt x="291551" y="88473"/>
                  </a:cubicBezTo>
                  <a:lnTo>
                    <a:pt x="291551" y="161625"/>
                  </a:lnTo>
                  <a:cubicBezTo>
                    <a:pt x="291551" y="166675"/>
                    <a:pt x="287457" y="170769"/>
                    <a:pt x="282407" y="170769"/>
                  </a:cubicBezTo>
                  <a:close/>
                  <a:moveTo>
                    <a:pt x="0" y="187436"/>
                  </a:moveTo>
                  <a:lnTo>
                    <a:pt x="1402492" y="187436"/>
                  </a:lnTo>
                  <a:lnTo>
                    <a:pt x="1402492" y="56158"/>
                  </a:lnTo>
                  <a:lnTo>
                    <a:pt x="0" y="56158"/>
                  </a:lnTo>
                  <a:close/>
                  <a:moveTo>
                    <a:pt x="448311" y="646221"/>
                  </a:moveTo>
                  <a:cubicBezTo>
                    <a:pt x="435378" y="646221"/>
                    <a:pt x="424893" y="635736"/>
                    <a:pt x="424893" y="622803"/>
                  </a:cubicBezTo>
                  <a:lnTo>
                    <a:pt x="424893" y="400558"/>
                  </a:lnTo>
                  <a:cubicBezTo>
                    <a:pt x="424893" y="387625"/>
                    <a:pt x="435378" y="377140"/>
                    <a:pt x="448311" y="377140"/>
                  </a:cubicBezTo>
                  <a:lnTo>
                    <a:pt x="1211100" y="377140"/>
                  </a:lnTo>
                  <a:cubicBezTo>
                    <a:pt x="1224033" y="377140"/>
                    <a:pt x="1234518" y="387625"/>
                    <a:pt x="1234518" y="400558"/>
                  </a:cubicBezTo>
                  <a:lnTo>
                    <a:pt x="1234518" y="622803"/>
                  </a:lnTo>
                  <a:cubicBezTo>
                    <a:pt x="1234518" y="635736"/>
                    <a:pt x="1224033" y="646221"/>
                    <a:pt x="1211100" y="646221"/>
                  </a:cubicBezTo>
                  <a:close/>
                  <a:moveTo>
                    <a:pt x="1157297" y="896251"/>
                  </a:moveTo>
                  <a:cubicBezTo>
                    <a:pt x="1142981" y="896251"/>
                    <a:pt x="1131375" y="884645"/>
                    <a:pt x="1131375" y="870329"/>
                  </a:cubicBezTo>
                  <a:lnTo>
                    <a:pt x="1131375" y="765012"/>
                  </a:lnTo>
                  <a:cubicBezTo>
                    <a:pt x="1131375" y="750696"/>
                    <a:pt x="1142981" y="739090"/>
                    <a:pt x="1157297" y="739090"/>
                  </a:cubicBezTo>
                  <a:lnTo>
                    <a:pt x="1260983" y="739090"/>
                  </a:lnTo>
                  <a:cubicBezTo>
                    <a:pt x="1275299" y="739090"/>
                    <a:pt x="1286905" y="750696"/>
                    <a:pt x="1286905" y="765012"/>
                  </a:cubicBezTo>
                  <a:lnTo>
                    <a:pt x="1286905" y="870329"/>
                  </a:lnTo>
                  <a:cubicBezTo>
                    <a:pt x="1286905" y="884645"/>
                    <a:pt x="1275299" y="896251"/>
                    <a:pt x="1260983" y="896251"/>
                  </a:cubicBezTo>
                  <a:close/>
                  <a:moveTo>
                    <a:pt x="193380" y="1417901"/>
                  </a:moveTo>
                  <a:lnTo>
                    <a:pt x="236685" y="1417901"/>
                  </a:lnTo>
                  <a:lnTo>
                    <a:pt x="276969" y="1362511"/>
                  </a:lnTo>
                  <a:lnTo>
                    <a:pt x="276969" y="1190793"/>
                  </a:lnTo>
                  <a:lnTo>
                    <a:pt x="319776" y="1190793"/>
                  </a:lnTo>
                  <a:lnTo>
                    <a:pt x="319049" y="1364525"/>
                  </a:lnTo>
                  <a:lnTo>
                    <a:pt x="355305" y="1417901"/>
                  </a:lnTo>
                  <a:lnTo>
                    <a:pt x="398610" y="1417901"/>
                  </a:lnTo>
                  <a:lnTo>
                    <a:pt x="438894" y="1362511"/>
                  </a:lnTo>
                  <a:lnTo>
                    <a:pt x="438894" y="1190793"/>
                  </a:lnTo>
                  <a:lnTo>
                    <a:pt x="486464" y="1190793"/>
                  </a:lnTo>
                  <a:lnTo>
                    <a:pt x="485737" y="1364525"/>
                  </a:lnTo>
                  <a:lnTo>
                    <a:pt x="521993" y="1417901"/>
                  </a:lnTo>
                  <a:lnTo>
                    <a:pt x="565298" y="1417901"/>
                  </a:lnTo>
                  <a:lnTo>
                    <a:pt x="605582" y="1362511"/>
                  </a:lnTo>
                  <a:lnTo>
                    <a:pt x="605582" y="1190793"/>
                  </a:lnTo>
                  <a:lnTo>
                    <a:pt x="658202" y="1190793"/>
                  </a:lnTo>
                  <a:lnTo>
                    <a:pt x="657475" y="1364525"/>
                  </a:lnTo>
                  <a:lnTo>
                    <a:pt x="693731" y="1417901"/>
                  </a:lnTo>
                  <a:lnTo>
                    <a:pt x="737036" y="1417901"/>
                  </a:lnTo>
                  <a:lnTo>
                    <a:pt x="777320" y="1362511"/>
                  </a:lnTo>
                  <a:lnTo>
                    <a:pt x="777320" y="1190793"/>
                  </a:lnTo>
                  <a:lnTo>
                    <a:pt x="811843" y="1190793"/>
                  </a:lnTo>
                  <a:lnTo>
                    <a:pt x="811843" y="1092914"/>
                  </a:lnTo>
                  <a:lnTo>
                    <a:pt x="126043" y="1092914"/>
                  </a:lnTo>
                  <a:lnTo>
                    <a:pt x="126043" y="1190793"/>
                  </a:lnTo>
                  <a:lnTo>
                    <a:pt x="157851" y="1190793"/>
                  </a:lnTo>
                  <a:lnTo>
                    <a:pt x="157124" y="1364525"/>
                  </a:lnTo>
                  <a:close/>
                  <a:moveTo>
                    <a:pt x="715384" y="1461206"/>
                  </a:moveTo>
                  <a:lnTo>
                    <a:pt x="733542" y="1459289"/>
                  </a:lnTo>
                  <a:lnTo>
                    <a:pt x="739046" y="1457208"/>
                  </a:lnTo>
                  <a:lnTo>
                    <a:pt x="741065" y="1454659"/>
                  </a:lnTo>
                  <a:lnTo>
                    <a:pt x="741065" y="1428476"/>
                  </a:lnTo>
                  <a:lnTo>
                    <a:pt x="739046" y="1425927"/>
                  </a:lnTo>
                  <a:lnTo>
                    <a:pt x="733542" y="1423846"/>
                  </a:lnTo>
                  <a:cubicBezTo>
                    <a:pt x="728894" y="1422661"/>
                    <a:pt x="722474" y="1421929"/>
                    <a:pt x="715384" y="1421929"/>
                  </a:cubicBezTo>
                  <a:cubicBezTo>
                    <a:pt x="704748" y="1421929"/>
                    <a:pt x="695620" y="1423577"/>
                    <a:pt x="691721" y="1425927"/>
                  </a:cubicBezTo>
                  <a:cubicBezTo>
                    <a:pt x="690421" y="1426711"/>
                    <a:pt x="689703" y="1427572"/>
                    <a:pt x="689703" y="1428476"/>
                  </a:cubicBezTo>
                  <a:lnTo>
                    <a:pt x="689703" y="1454659"/>
                  </a:lnTo>
                  <a:cubicBezTo>
                    <a:pt x="689703" y="1456467"/>
                    <a:pt x="692578" y="1458104"/>
                    <a:pt x="697225" y="1459289"/>
                  </a:cubicBezTo>
                  <a:cubicBezTo>
                    <a:pt x="701873" y="1460473"/>
                    <a:pt x="708293" y="1461206"/>
                    <a:pt x="715384" y="1461206"/>
                  </a:cubicBezTo>
                  <a:close/>
                  <a:moveTo>
                    <a:pt x="543646" y="1461206"/>
                  </a:moveTo>
                  <a:lnTo>
                    <a:pt x="561804" y="1459289"/>
                  </a:lnTo>
                  <a:lnTo>
                    <a:pt x="567308" y="1457208"/>
                  </a:lnTo>
                  <a:lnTo>
                    <a:pt x="569327" y="1454659"/>
                  </a:lnTo>
                  <a:lnTo>
                    <a:pt x="569327" y="1428476"/>
                  </a:lnTo>
                  <a:lnTo>
                    <a:pt x="567308" y="1425927"/>
                  </a:lnTo>
                  <a:lnTo>
                    <a:pt x="561804" y="1423846"/>
                  </a:lnTo>
                  <a:cubicBezTo>
                    <a:pt x="557156" y="1422661"/>
                    <a:pt x="550736" y="1421929"/>
                    <a:pt x="543646" y="1421929"/>
                  </a:cubicBezTo>
                  <a:cubicBezTo>
                    <a:pt x="533010" y="1421929"/>
                    <a:pt x="523882" y="1423577"/>
                    <a:pt x="519983" y="1425927"/>
                  </a:cubicBezTo>
                  <a:cubicBezTo>
                    <a:pt x="518683" y="1426711"/>
                    <a:pt x="517965" y="1427572"/>
                    <a:pt x="517965" y="1428476"/>
                  </a:cubicBezTo>
                  <a:lnTo>
                    <a:pt x="517965" y="1454659"/>
                  </a:lnTo>
                  <a:cubicBezTo>
                    <a:pt x="517965" y="1456467"/>
                    <a:pt x="520840" y="1458104"/>
                    <a:pt x="525487" y="1459289"/>
                  </a:cubicBezTo>
                  <a:cubicBezTo>
                    <a:pt x="530135" y="1460473"/>
                    <a:pt x="536555" y="1461206"/>
                    <a:pt x="543646" y="1461206"/>
                  </a:cubicBezTo>
                  <a:close/>
                  <a:moveTo>
                    <a:pt x="376958" y="1461206"/>
                  </a:moveTo>
                  <a:lnTo>
                    <a:pt x="395116" y="1459289"/>
                  </a:lnTo>
                  <a:lnTo>
                    <a:pt x="400620" y="1457208"/>
                  </a:lnTo>
                  <a:lnTo>
                    <a:pt x="402639" y="1454659"/>
                  </a:lnTo>
                  <a:lnTo>
                    <a:pt x="402639" y="1428476"/>
                  </a:lnTo>
                  <a:lnTo>
                    <a:pt x="400620" y="1425927"/>
                  </a:lnTo>
                  <a:lnTo>
                    <a:pt x="395116" y="1423846"/>
                  </a:lnTo>
                  <a:cubicBezTo>
                    <a:pt x="390468" y="1422661"/>
                    <a:pt x="384048" y="1421929"/>
                    <a:pt x="376958" y="1421929"/>
                  </a:cubicBezTo>
                  <a:cubicBezTo>
                    <a:pt x="366322" y="1421929"/>
                    <a:pt x="357194" y="1423577"/>
                    <a:pt x="353295" y="1425927"/>
                  </a:cubicBezTo>
                  <a:cubicBezTo>
                    <a:pt x="351995" y="1426711"/>
                    <a:pt x="351277" y="1427572"/>
                    <a:pt x="351277" y="1428476"/>
                  </a:cubicBezTo>
                  <a:lnTo>
                    <a:pt x="351277" y="1454659"/>
                  </a:lnTo>
                  <a:cubicBezTo>
                    <a:pt x="351277" y="1456467"/>
                    <a:pt x="354152" y="1458104"/>
                    <a:pt x="358799" y="1459289"/>
                  </a:cubicBezTo>
                  <a:cubicBezTo>
                    <a:pt x="363447" y="1460473"/>
                    <a:pt x="369867" y="1461206"/>
                    <a:pt x="376958" y="1461206"/>
                  </a:cubicBezTo>
                  <a:close/>
                  <a:moveTo>
                    <a:pt x="215033" y="1461206"/>
                  </a:moveTo>
                  <a:lnTo>
                    <a:pt x="233191" y="1459289"/>
                  </a:lnTo>
                  <a:lnTo>
                    <a:pt x="238695" y="1457208"/>
                  </a:lnTo>
                  <a:lnTo>
                    <a:pt x="240714" y="1454659"/>
                  </a:lnTo>
                  <a:lnTo>
                    <a:pt x="240714" y="1428476"/>
                  </a:lnTo>
                  <a:lnTo>
                    <a:pt x="238695" y="1425927"/>
                  </a:lnTo>
                  <a:lnTo>
                    <a:pt x="233191" y="1423846"/>
                  </a:lnTo>
                  <a:cubicBezTo>
                    <a:pt x="228543" y="1422661"/>
                    <a:pt x="222123" y="1421929"/>
                    <a:pt x="215033" y="1421929"/>
                  </a:cubicBezTo>
                  <a:cubicBezTo>
                    <a:pt x="204397" y="1421929"/>
                    <a:pt x="195269" y="1423577"/>
                    <a:pt x="191370" y="1425927"/>
                  </a:cubicBezTo>
                  <a:cubicBezTo>
                    <a:pt x="190070" y="1426711"/>
                    <a:pt x="189352" y="1427572"/>
                    <a:pt x="189352" y="1428476"/>
                  </a:cubicBezTo>
                  <a:lnTo>
                    <a:pt x="189352" y="1454659"/>
                  </a:lnTo>
                  <a:cubicBezTo>
                    <a:pt x="189352" y="1456467"/>
                    <a:pt x="192227" y="1458104"/>
                    <a:pt x="196874" y="1459289"/>
                  </a:cubicBezTo>
                  <a:cubicBezTo>
                    <a:pt x="201522" y="1460473"/>
                    <a:pt x="207942" y="1461206"/>
                    <a:pt x="215033" y="1461206"/>
                  </a:cubicBezTo>
                  <a:close/>
                  <a:moveTo>
                    <a:pt x="486552" y="1531448"/>
                  </a:moveTo>
                  <a:cubicBezTo>
                    <a:pt x="486158" y="1531123"/>
                    <a:pt x="486146" y="1530770"/>
                    <a:pt x="486146" y="1530415"/>
                  </a:cubicBezTo>
                  <a:lnTo>
                    <a:pt x="486560" y="1529359"/>
                  </a:lnTo>
                  <a:close/>
                  <a:moveTo>
                    <a:pt x="319858" y="1532686"/>
                  </a:moveTo>
                  <a:cubicBezTo>
                    <a:pt x="319027" y="1532018"/>
                    <a:pt x="318967" y="1531224"/>
                    <a:pt x="318967" y="1530415"/>
                  </a:cubicBezTo>
                  <a:lnTo>
                    <a:pt x="319878" y="1528094"/>
                  </a:lnTo>
                  <a:close/>
                  <a:moveTo>
                    <a:pt x="157929" y="1533624"/>
                  </a:moveTo>
                  <a:cubicBezTo>
                    <a:pt x="156796" y="1532725"/>
                    <a:pt x="156670" y="1531585"/>
                    <a:pt x="156670" y="1530415"/>
                  </a:cubicBezTo>
                  <a:lnTo>
                    <a:pt x="157957" y="1527136"/>
                  </a:lnTo>
                  <a:close/>
                  <a:moveTo>
                    <a:pt x="658276" y="1534776"/>
                  </a:moveTo>
                  <a:cubicBezTo>
                    <a:pt x="656808" y="1533616"/>
                    <a:pt x="656564" y="1532045"/>
                    <a:pt x="656564" y="1530415"/>
                  </a:cubicBezTo>
                  <a:lnTo>
                    <a:pt x="658313" y="1525960"/>
                  </a:lnTo>
                  <a:close/>
                  <a:moveTo>
                    <a:pt x="1191766" y="1623750"/>
                  </a:moveTo>
                  <a:lnTo>
                    <a:pt x="1199790" y="1623750"/>
                  </a:lnTo>
                  <a:lnTo>
                    <a:pt x="1199790" y="1566817"/>
                  </a:lnTo>
                  <a:lnTo>
                    <a:pt x="1191766" y="1566817"/>
                  </a:lnTo>
                  <a:close/>
                  <a:moveTo>
                    <a:pt x="1197062" y="1639589"/>
                  </a:moveTo>
                  <a:cubicBezTo>
                    <a:pt x="1172200" y="1639589"/>
                    <a:pt x="1152046" y="1619435"/>
                    <a:pt x="1152046" y="1594573"/>
                  </a:cubicBezTo>
                  <a:cubicBezTo>
                    <a:pt x="1152046" y="1569711"/>
                    <a:pt x="1172200" y="1549557"/>
                    <a:pt x="1197062" y="1549557"/>
                  </a:cubicBezTo>
                  <a:cubicBezTo>
                    <a:pt x="1221924" y="1549557"/>
                    <a:pt x="1242079" y="1569711"/>
                    <a:pt x="1242079" y="1594573"/>
                  </a:cubicBezTo>
                  <a:cubicBezTo>
                    <a:pt x="1242079" y="1619435"/>
                    <a:pt x="1221924" y="1639589"/>
                    <a:pt x="1197062" y="1639589"/>
                  </a:cubicBezTo>
                  <a:close/>
                  <a:moveTo>
                    <a:pt x="193380" y="1779536"/>
                  </a:moveTo>
                  <a:lnTo>
                    <a:pt x="236685" y="1779536"/>
                  </a:lnTo>
                  <a:lnTo>
                    <a:pt x="276969" y="1724146"/>
                  </a:lnTo>
                  <a:lnTo>
                    <a:pt x="276969" y="1571626"/>
                  </a:lnTo>
                  <a:lnTo>
                    <a:pt x="319696" y="1571626"/>
                  </a:lnTo>
                  <a:lnTo>
                    <a:pt x="319049" y="1726160"/>
                  </a:lnTo>
                  <a:lnTo>
                    <a:pt x="355305" y="1779536"/>
                  </a:lnTo>
                  <a:lnTo>
                    <a:pt x="398610" y="1779536"/>
                  </a:lnTo>
                  <a:lnTo>
                    <a:pt x="438894" y="1724146"/>
                  </a:lnTo>
                  <a:lnTo>
                    <a:pt x="438894" y="1571626"/>
                  </a:lnTo>
                  <a:lnTo>
                    <a:pt x="486384" y="1571626"/>
                  </a:lnTo>
                  <a:lnTo>
                    <a:pt x="485737" y="1726160"/>
                  </a:lnTo>
                  <a:lnTo>
                    <a:pt x="521993" y="1779536"/>
                  </a:lnTo>
                  <a:lnTo>
                    <a:pt x="565298" y="1779536"/>
                  </a:lnTo>
                  <a:lnTo>
                    <a:pt x="605582" y="1724146"/>
                  </a:lnTo>
                  <a:lnTo>
                    <a:pt x="605582" y="1571626"/>
                  </a:lnTo>
                  <a:lnTo>
                    <a:pt x="658122" y="1571626"/>
                  </a:lnTo>
                  <a:lnTo>
                    <a:pt x="657475" y="1726160"/>
                  </a:lnTo>
                  <a:lnTo>
                    <a:pt x="693731" y="1779536"/>
                  </a:lnTo>
                  <a:lnTo>
                    <a:pt x="737036" y="1779536"/>
                  </a:lnTo>
                  <a:lnTo>
                    <a:pt x="777320" y="1724146"/>
                  </a:lnTo>
                  <a:lnTo>
                    <a:pt x="777320" y="1571626"/>
                  </a:lnTo>
                  <a:lnTo>
                    <a:pt x="807081" y="1571626"/>
                  </a:lnTo>
                  <a:lnTo>
                    <a:pt x="807081" y="1473747"/>
                  </a:lnTo>
                  <a:lnTo>
                    <a:pt x="121281" y="1473747"/>
                  </a:lnTo>
                  <a:lnTo>
                    <a:pt x="121281" y="1571626"/>
                  </a:lnTo>
                  <a:lnTo>
                    <a:pt x="157771" y="1571626"/>
                  </a:lnTo>
                  <a:lnTo>
                    <a:pt x="157124" y="1726160"/>
                  </a:lnTo>
                  <a:close/>
                  <a:moveTo>
                    <a:pt x="715384" y="1822841"/>
                  </a:moveTo>
                  <a:lnTo>
                    <a:pt x="733542" y="1820924"/>
                  </a:lnTo>
                  <a:lnTo>
                    <a:pt x="739046" y="1818843"/>
                  </a:lnTo>
                  <a:lnTo>
                    <a:pt x="741065" y="1816294"/>
                  </a:lnTo>
                  <a:lnTo>
                    <a:pt x="741065" y="1790112"/>
                  </a:lnTo>
                  <a:lnTo>
                    <a:pt x="739046" y="1787563"/>
                  </a:lnTo>
                  <a:lnTo>
                    <a:pt x="733542" y="1785481"/>
                  </a:lnTo>
                  <a:cubicBezTo>
                    <a:pt x="728894" y="1784297"/>
                    <a:pt x="722474" y="1783564"/>
                    <a:pt x="715384" y="1783564"/>
                  </a:cubicBezTo>
                  <a:cubicBezTo>
                    <a:pt x="704748" y="1783564"/>
                    <a:pt x="695620" y="1785212"/>
                    <a:pt x="691721" y="1787563"/>
                  </a:cubicBezTo>
                  <a:cubicBezTo>
                    <a:pt x="690421" y="1788346"/>
                    <a:pt x="689703" y="1789207"/>
                    <a:pt x="689703" y="1790112"/>
                  </a:cubicBezTo>
                  <a:lnTo>
                    <a:pt x="689703" y="1816294"/>
                  </a:lnTo>
                  <a:cubicBezTo>
                    <a:pt x="689703" y="1818102"/>
                    <a:pt x="692578" y="1819739"/>
                    <a:pt x="697225" y="1820924"/>
                  </a:cubicBezTo>
                  <a:cubicBezTo>
                    <a:pt x="701873" y="1822109"/>
                    <a:pt x="708293" y="1822841"/>
                    <a:pt x="715384" y="1822841"/>
                  </a:cubicBezTo>
                  <a:close/>
                  <a:moveTo>
                    <a:pt x="543646" y="1822841"/>
                  </a:moveTo>
                  <a:lnTo>
                    <a:pt x="561804" y="1820924"/>
                  </a:lnTo>
                  <a:lnTo>
                    <a:pt x="567308" y="1818843"/>
                  </a:lnTo>
                  <a:lnTo>
                    <a:pt x="569327" y="1816294"/>
                  </a:lnTo>
                  <a:lnTo>
                    <a:pt x="569327" y="1790112"/>
                  </a:lnTo>
                  <a:lnTo>
                    <a:pt x="567308" y="1787563"/>
                  </a:lnTo>
                  <a:lnTo>
                    <a:pt x="561804" y="1785481"/>
                  </a:lnTo>
                  <a:cubicBezTo>
                    <a:pt x="557156" y="1784297"/>
                    <a:pt x="550736" y="1783564"/>
                    <a:pt x="543646" y="1783564"/>
                  </a:cubicBezTo>
                  <a:cubicBezTo>
                    <a:pt x="533010" y="1783564"/>
                    <a:pt x="523882" y="1785212"/>
                    <a:pt x="519983" y="1787563"/>
                  </a:cubicBezTo>
                  <a:cubicBezTo>
                    <a:pt x="518683" y="1788346"/>
                    <a:pt x="517965" y="1789207"/>
                    <a:pt x="517965" y="1790112"/>
                  </a:cubicBezTo>
                  <a:lnTo>
                    <a:pt x="517965" y="1816294"/>
                  </a:lnTo>
                  <a:cubicBezTo>
                    <a:pt x="517965" y="1818102"/>
                    <a:pt x="520840" y="1819739"/>
                    <a:pt x="525487" y="1820924"/>
                  </a:cubicBezTo>
                  <a:cubicBezTo>
                    <a:pt x="530135" y="1822109"/>
                    <a:pt x="536555" y="1822841"/>
                    <a:pt x="543646" y="1822841"/>
                  </a:cubicBezTo>
                  <a:close/>
                  <a:moveTo>
                    <a:pt x="376958" y="1822841"/>
                  </a:moveTo>
                  <a:lnTo>
                    <a:pt x="395116" y="1820924"/>
                  </a:lnTo>
                  <a:lnTo>
                    <a:pt x="400620" y="1818843"/>
                  </a:lnTo>
                  <a:lnTo>
                    <a:pt x="402639" y="1816294"/>
                  </a:lnTo>
                  <a:lnTo>
                    <a:pt x="402639" y="1790112"/>
                  </a:lnTo>
                  <a:lnTo>
                    <a:pt x="400620" y="1787563"/>
                  </a:lnTo>
                  <a:lnTo>
                    <a:pt x="395116" y="1785481"/>
                  </a:lnTo>
                  <a:cubicBezTo>
                    <a:pt x="390468" y="1784297"/>
                    <a:pt x="384048" y="1783564"/>
                    <a:pt x="376958" y="1783564"/>
                  </a:cubicBezTo>
                  <a:cubicBezTo>
                    <a:pt x="366322" y="1783564"/>
                    <a:pt x="357194" y="1785212"/>
                    <a:pt x="353295" y="1787563"/>
                  </a:cubicBezTo>
                  <a:cubicBezTo>
                    <a:pt x="351995" y="1788346"/>
                    <a:pt x="351277" y="1789207"/>
                    <a:pt x="351277" y="1790112"/>
                  </a:cubicBezTo>
                  <a:lnTo>
                    <a:pt x="351277" y="1816294"/>
                  </a:lnTo>
                  <a:cubicBezTo>
                    <a:pt x="351277" y="1818102"/>
                    <a:pt x="354152" y="1819739"/>
                    <a:pt x="358799" y="1820924"/>
                  </a:cubicBezTo>
                  <a:cubicBezTo>
                    <a:pt x="363447" y="1822109"/>
                    <a:pt x="369867" y="1822841"/>
                    <a:pt x="376958" y="1822841"/>
                  </a:cubicBezTo>
                  <a:close/>
                  <a:moveTo>
                    <a:pt x="215033" y="1822841"/>
                  </a:moveTo>
                  <a:lnTo>
                    <a:pt x="233191" y="1820924"/>
                  </a:lnTo>
                  <a:lnTo>
                    <a:pt x="238695" y="1818843"/>
                  </a:lnTo>
                  <a:lnTo>
                    <a:pt x="240714" y="1816294"/>
                  </a:lnTo>
                  <a:lnTo>
                    <a:pt x="240714" y="1790112"/>
                  </a:lnTo>
                  <a:lnTo>
                    <a:pt x="238695" y="1787563"/>
                  </a:lnTo>
                  <a:lnTo>
                    <a:pt x="233191" y="1785481"/>
                  </a:lnTo>
                  <a:cubicBezTo>
                    <a:pt x="228543" y="1784297"/>
                    <a:pt x="222123" y="1783564"/>
                    <a:pt x="215033" y="1783564"/>
                  </a:cubicBezTo>
                  <a:cubicBezTo>
                    <a:pt x="204397" y="1783564"/>
                    <a:pt x="195269" y="1785212"/>
                    <a:pt x="191370" y="1787563"/>
                  </a:cubicBezTo>
                  <a:cubicBezTo>
                    <a:pt x="190070" y="1788346"/>
                    <a:pt x="189352" y="1789207"/>
                    <a:pt x="189352" y="1790112"/>
                  </a:cubicBezTo>
                  <a:lnTo>
                    <a:pt x="189352" y="1816294"/>
                  </a:lnTo>
                  <a:cubicBezTo>
                    <a:pt x="189352" y="1818102"/>
                    <a:pt x="192227" y="1819739"/>
                    <a:pt x="196874" y="1820924"/>
                  </a:cubicBezTo>
                  <a:cubicBezTo>
                    <a:pt x="201522" y="1822109"/>
                    <a:pt x="207942" y="1822841"/>
                    <a:pt x="215033" y="1822841"/>
                  </a:cubicBezTo>
                  <a:close/>
                  <a:moveTo>
                    <a:pt x="986109" y="1830956"/>
                  </a:moveTo>
                  <a:lnTo>
                    <a:pt x="986109" y="1782631"/>
                  </a:lnTo>
                  <a:lnTo>
                    <a:pt x="1102789" y="1782631"/>
                  </a:lnTo>
                  <a:lnTo>
                    <a:pt x="1102789" y="1830956"/>
                  </a:lnTo>
                  <a:close/>
                  <a:moveTo>
                    <a:pt x="486503" y="1896847"/>
                  </a:moveTo>
                  <a:cubicBezTo>
                    <a:pt x="486155" y="1896558"/>
                    <a:pt x="486146" y="1896249"/>
                    <a:pt x="486146" y="1895937"/>
                  </a:cubicBezTo>
                  <a:lnTo>
                    <a:pt x="486511" y="1895007"/>
                  </a:lnTo>
                  <a:close/>
                  <a:moveTo>
                    <a:pt x="319810" y="1898084"/>
                  </a:moveTo>
                  <a:cubicBezTo>
                    <a:pt x="319020" y="1897449"/>
                    <a:pt x="318967" y="1896699"/>
                    <a:pt x="318967" y="1895937"/>
                  </a:cubicBezTo>
                  <a:lnTo>
                    <a:pt x="319828" y="1893743"/>
                  </a:lnTo>
                  <a:close/>
                  <a:moveTo>
                    <a:pt x="157881" y="1899022"/>
                  </a:moveTo>
                  <a:cubicBezTo>
                    <a:pt x="156786" y="1898152"/>
                    <a:pt x="156670" y="1897059"/>
                    <a:pt x="156670" y="1895937"/>
                  </a:cubicBezTo>
                  <a:lnTo>
                    <a:pt x="157907" y="1892784"/>
                  </a:lnTo>
                  <a:close/>
                  <a:moveTo>
                    <a:pt x="658227" y="1900174"/>
                  </a:moveTo>
                  <a:cubicBezTo>
                    <a:pt x="656794" y="1899041"/>
                    <a:pt x="656564" y="1897517"/>
                    <a:pt x="656564" y="1895937"/>
                  </a:cubicBezTo>
                  <a:lnTo>
                    <a:pt x="658263" y="1891608"/>
                  </a:lnTo>
                  <a:close/>
                  <a:moveTo>
                    <a:pt x="967231" y="1907087"/>
                  </a:moveTo>
                  <a:lnTo>
                    <a:pt x="1121668" y="1907087"/>
                  </a:lnTo>
                  <a:cubicBezTo>
                    <a:pt x="1127283" y="1907087"/>
                    <a:pt x="1131834" y="1902535"/>
                    <a:pt x="1131834" y="1896920"/>
                  </a:cubicBezTo>
                  <a:lnTo>
                    <a:pt x="1131834" y="1764992"/>
                  </a:lnTo>
                  <a:cubicBezTo>
                    <a:pt x="1131834" y="1759378"/>
                    <a:pt x="1127283" y="1754826"/>
                    <a:pt x="1121668" y="1754826"/>
                  </a:cubicBezTo>
                  <a:lnTo>
                    <a:pt x="967231" y="1754826"/>
                  </a:lnTo>
                  <a:cubicBezTo>
                    <a:pt x="961616" y="1754826"/>
                    <a:pt x="957065" y="1759378"/>
                    <a:pt x="957065" y="1764992"/>
                  </a:cubicBezTo>
                  <a:lnTo>
                    <a:pt x="957065" y="1896920"/>
                  </a:lnTo>
                  <a:cubicBezTo>
                    <a:pt x="957065" y="1902535"/>
                    <a:pt x="961616" y="1907087"/>
                    <a:pt x="967231" y="1907087"/>
                  </a:cubicBezTo>
                  <a:close/>
                  <a:moveTo>
                    <a:pt x="970657" y="1920328"/>
                  </a:moveTo>
                  <a:cubicBezTo>
                    <a:pt x="954570" y="1920328"/>
                    <a:pt x="941528" y="1907287"/>
                    <a:pt x="941528" y="1891200"/>
                  </a:cubicBezTo>
                  <a:lnTo>
                    <a:pt x="941528" y="1774688"/>
                  </a:lnTo>
                  <a:cubicBezTo>
                    <a:pt x="941528" y="1758600"/>
                    <a:pt x="954570" y="1745559"/>
                    <a:pt x="970657" y="1745559"/>
                  </a:cubicBezTo>
                  <a:lnTo>
                    <a:pt x="1114973" y="1745559"/>
                  </a:lnTo>
                  <a:cubicBezTo>
                    <a:pt x="1131061" y="1745559"/>
                    <a:pt x="1144102" y="1758600"/>
                    <a:pt x="1144102" y="1774688"/>
                  </a:cubicBezTo>
                  <a:lnTo>
                    <a:pt x="1144102" y="1891200"/>
                  </a:lnTo>
                  <a:cubicBezTo>
                    <a:pt x="1144102" y="1907287"/>
                    <a:pt x="1131061" y="1920328"/>
                    <a:pt x="1114973" y="1920328"/>
                  </a:cubicBezTo>
                  <a:close/>
                  <a:moveTo>
                    <a:pt x="1109480" y="1998069"/>
                  </a:moveTo>
                  <a:cubicBezTo>
                    <a:pt x="1115019" y="1998069"/>
                    <a:pt x="1119510" y="1993578"/>
                    <a:pt x="1119510" y="1988039"/>
                  </a:cubicBezTo>
                  <a:cubicBezTo>
                    <a:pt x="1119510" y="1982500"/>
                    <a:pt x="1115019" y="1978010"/>
                    <a:pt x="1109480" y="1978010"/>
                  </a:cubicBezTo>
                  <a:cubicBezTo>
                    <a:pt x="1103941" y="1978010"/>
                    <a:pt x="1099451" y="1982500"/>
                    <a:pt x="1099451" y="1988039"/>
                  </a:cubicBezTo>
                  <a:cubicBezTo>
                    <a:pt x="1099451" y="1993578"/>
                    <a:pt x="1103941" y="1998069"/>
                    <a:pt x="1109480" y="1998069"/>
                  </a:cubicBezTo>
                  <a:close/>
                  <a:moveTo>
                    <a:pt x="1064099" y="1998069"/>
                  </a:moveTo>
                  <a:cubicBezTo>
                    <a:pt x="1069638" y="1998069"/>
                    <a:pt x="1074128" y="1993578"/>
                    <a:pt x="1074128" y="1988039"/>
                  </a:cubicBezTo>
                  <a:cubicBezTo>
                    <a:pt x="1074128" y="1982500"/>
                    <a:pt x="1069638" y="1978010"/>
                    <a:pt x="1064099" y="1978010"/>
                  </a:cubicBezTo>
                  <a:cubicBezTo>
                    <a:pt x="1058560" y="1978010"/>
                    <a:pt x="1054069" y="1982500"/>
                    <a:pt x="1054069" y="1988039"/>
                  </a:cubicBezTo>
                  <a:cubicBezTo>
                    <a:pt x="1054069" y="1993578"/>
                    <a:pt x="1058560" y="1998069"/>
                    <a:pt x="1064099" y="1998069"/>
                  </a:cubicBezTo>
                  <a:close/>
                  <a:moveTo>
                    <a:pt x="1015110" y="1998069"/>
                  </a:moveTo>
                  <a:cubicBezTo>
                    <a:pt x="1020649" y="1998069"/>
                    <a:pt x="1025139" y="1993578"/>
                    <a:pt x="1025139" y="1988039"/>
                  </a:cubicBezTo>
                  <a:cubicBezTo>
                    <a:pt x="1025139" y="1982500"/>
                    <a:pt x="1020649" y="1978010"/>
                    <a:pt x="1015110" y="1978010"/>
                  </a:cubicBezTo>
                  <a:cubicBezTo>
                    <a:pt x="1009571" y="1978010"/>
                    <a:pt x="1005081" y="1982500"/>
                    <a:pt x="1005081" y="1988039"/>
                  </a:cubicBezTo>
                  <a:cubicBezTo>
                    <a:pt x="1005081" y="1993578"/>
                    <a:pt x="1009571" y="1998069"/>
                    <a:pt x="1015110" y="1998069"/>
                  </a:cubicBezTo>
                  <a:close/>
                  <a:moveTo>
                    <a:pt x="972742" y="1998069"/>
                  </a:moveTo>
                  <a:cubicBezTo>
                    <a:pt x="978281" y="1998069"/>
                    <a:pt x="982771" y="1993578"/>
                    <a:pt x="982771" y="1988039"/>
                  </a:cubicBezTo>
                  <a:cubicBezTo>
                    <a:pt x="982771" y="1982500"/>
                    <a:pt x="978281" y="1978010"/>
                    <a:pt x="972742" y="1978010"/>
                  </a:cubicBezTo>
                  <a:cubicBezTo>
                    <a:pt x="967203" y="1978010"/>
                    <a:pt x="962712" y="1982500"/>
                    <a:pt x="962712" y="1988039"/>
                  </a:cubicBezTo>
                  <a:cubicBezTo>
                    <a:pt x="962712" y="1993578"/>
                    <a:pt x="967203" y="1998069"/>
                    <a:pt x="972742" y="1998069"/>
                  </a:cubicBezTo>
                  <a:close/>
                  <a:moveTo>
                    <a:pt x="954327" y="2039489"/>
                  </a:moveTo>
                  <a:cubicBezTo>
                    <a:pt x="947259" y="2039489"/>
                    <a:pt x="941528" y="2033759"/>
                    <a:pt x="941528" y="2026690"/>
                  </a:cubicBezTo>
                  <a:lnTo>
                    <a:pt x="941528" y="1975495"/>
                  </a:lnTo>
                  <a:cubicBezTo>
                    <a:pt x="941528" y="1968426"/>
                    <a:pt x="947259" y="1962696"/>
                    <a:pt x="954327" y="1962696"/>
                  </a:cubicBezTo>
                  <a:lnTo>
                    <a:pt x="1131303" y="1962696"/>
                  </a:lnTo>
                  <a:cubicBezTo>
                    <a:pt x="1138372" y="1962696"/>
                    <a:pt x="1144102" y="1968426"/>
                    <a:pt x="1144102" y="1975495"/>
                  </a:cubicBezTo>
                  <a:lnTo>
                    <a:pt x="1144102" y="2026690"/>
                  </a:lnTo>
                  <a:cubicBezTo>
                    <a:pt x="1144102" y="2033759"/>
                    <a:pt x="1138372" y="2039489"/>
                    <a:pt x="1131303" y="2039489"/>
                  </a:cubicBezTo>
                  <a:close/>
                  <a:moveTo>
                    <a:pt x="921012" y="2072589"/>
                  </a:moveTo>
                  <a:lnTo>
                    <a:pt x="1276369" y="2072589"/>
                  </a:lnTo>
                  <a:cubicBezTo>
                    <a:pt x="1285949" y="2072589"/>
                    <a:pt x="1293715" y="2064823"/>
                    <a:pt x="1293715" y="2055243"/>
                  </a:cubicBezTo>
                  <a:lnTo>
                    <a:pt x="1293715" y="1533850"/>
                  </a:lnTo>
                  <a:cubicBezTo>
                    <a:pt x="1293715" y="1524271"/>
                    <a:pt x="1285949" y="1516505"/>
                    <a:pt x="1276369" y="1516505"/>
                  </a:cubicBezTo>
                  <a:lnTo>
                    <a:pt x="921012" y="1516505"/>
                  </a:lnTo>
                  <a:cubicBezTo>
                    <a:pt x="911432" y="1516505"/>
                    <a:pt x="903666" y="1524271"/>
                    <a:pt x="903666" y="1533850"/>
                  </a:cubicBezTo>
                  <a:lnTo>
                    <a:pt x="903666" y="2055243"/>
                  </a:lnTo>
                  <a:cubicBezTo>
                    <a:pt x="903666" y="2064823"/>
                    <a:pt x="911432" y="2072589"/>
                    <a:pt x="921012" y="2072589"/>
                  </a:cubicBezTo>
                  <a:close/>
                  <a:moveTo>
                    <a:pt x="902336" y="2084495"/>
                  </a:moveTo>
                  <a:cubicBezTo>
                    <a:pt x="893786" y="2084495"/>
                    <a:pt x="886855" y="2077564"/>
                    <a:pt x="886855" y="2069014"/>
                  </a:cubicBezTo>
                  <a:lnTo>
                    <a:pt x="886855" y="1516570"/>
                  </a:lnTo>
                  <a:cubicBezTo>
                    <a:pt x="886855" y="1508020"/>
                    <a:pt x="893786" y="1501089"/>
                    <a:pt x="902336" y="1501089"/>
                  </a:cubicBezTo>
                  <a:lnTo>
                    <a:pt x="1292855" y="1501089"/>
                  </a:lnTo>
                  <a:cubicBezTo>
                    <a:pt x="1301405" y="1501089"/>
                    <a:pt x="1308336" y="1508020"/>
                    <a:pt x="1308336" y="1516570"/>
                  </a:cubicBezTo>
                  <a:lnTo>
                    <a:pt x="1308336" y="2069014"/>
                  </a:lnTo>
                  <a:cubicBezTo>
                    <a:pt x="1308336" y="2077564"/>
                    <a:pt x="1301405" y="2084495"/>
                    <a:pt x="1292855" y="2084495"/>
                  </a:cubicBezTo>
                  <a:close/>
                  <a:moveTo>
                    <a:pt x="193380" y="2133342"/>
                  </a:moveTo>
                  <a:lnTo>
                    <a:pt x="236685" y="2133342"/>
                  </a:lnTo>
                  <a:lnTo>
                    <a:pt x="276969" y="2077952"/>
                  </a:lnTo>
                  <a:lnTo>
                    <a:pt x="276969" y="1937148"/>
                  </a:lnTo>
                  <a:lnTo>
                    <a:pt x="319647" y="1937148"/>
                  </a:lnTo>
                  <a:lnTo>
                    <a:pt x="319049" y="2079966"/>
                  </a:lnTo>
                  <a:lnTo>
                    <a:pt x="355305" y="2133342"/>
                  </a:lnTo>
                  <a:lnTo>
                    <a:pt x="398610" y="2133342"/>
                  </a:lnTo>
                  <a:lnTo>
                    <a:pt x="438894" y="2077952"/>
                  </a:lnTo>
                  <a:lnTo>
                    <a:pt x="438894" y="1937148"/>
                  </a:lnTo>
                  <a:lnTo>
                    <a:pt x="486335" y="1937148"/>
                  </a:lnTo>
                  <a:lnTo>
                    <a:pt x="485737" y="2079966"/>
                  </a:lnTo>
                  <a:lnTo>
                    <a:pt x="521993" y="2133342"/>
                  </a:lnTo>
                  <a:lnTo>
                    <a:pt x="565298" y="2133342"/>
                  </a:lnTo>
                  <a:lnTo>
                    <a:pt x="605582" y="2077952"/>
                  </a:lnTo>
                  <a:lnTo>
                    <a:pt x="605582" y="1937148"/>
                  </a:lnTo>
                  <a:lnTo>
                    <a:pt x="658072" y="1937148"/>
                  </a:lnTo>
                  <a:lnTo>
                    <a:pt x="657475" y="2079966"/>
                  </a:lnTo>
                  <a:lnTo>
                    <a:pt x="693731" y="2133342"/>
                  </a:lnTo>
                  <a:lnTo>
                    <a:pt x="737036" y="2133342"/>
                  </a:lnTo>
                  <a:lnTo>
                    <a:pt x="777320" y="2077952"/>
                  </a:lnTo>
                  <a:lnTo>
                    <a:pt x="777320" y="1937148"/>
                  </a:lnTo>
                  <a:lnTo>
                    <a:pt x="807081" y="1937148"/>
                  </a:lnTo>
                  <a:lnTo>
                    <a:pt x="807081" y="1839269"/>
                  </a:lnTo>
                  <a:lnTo>
                    <a:pt x="777320" y="1839269"/>
                  </a:lnTo>
                  <a:lnTo>
                    <a:pt x="658482" y="1839269"/>
                  </a:lnTo>
                  <a:lnTo>
                    <a:pt x="605582" y="1839269"/>
                  </a:lnTo>
                  <a:lnTo>
                    <a:pt x="486744" y="1839269"/>
                  </a:lnTo>
                  <a:lnTo>
                    <a:pt x="438894" y="1839269"/>
                  </a:lnTo>
                  <a:lnTo>
                    <a:pt x="320056" y="1839269"/>
                  </a:lnTo>
                  <a:lnTo>
                    <a:pt x="276969" y="1839269"/>
                  </a:lnTo>
                  <a:lnTo>
                    <a:pt x="158131" y="1839269"/>
                  </a:lnTo>
                  <a:lnTo>
                    <a:pt x="121281" y="1839269"/>
                  </a:lnTo>
                  <a:lnTo>
                    <a:pt x="121281" y="1937148"/>
                  </a:lnTo>
                  <a:lnTo>
                    <a:pt x="157721" y="1937148"/>
                  </a:lnTo>
                  <a:lnTo>
                    <a:pt x="157124" y="2079966"/>
                  </a:lnTo>
                  <a:close/>
                  <a:moveTo>
                    <a:pt x="715384" y="2176647"/>
                  </a:moveTo>
                  <a:lnTo>
                    <a:pt x="733542" y="2174730"/>
                  </a:lnTo>
                  <a:lnTo>
                    <a:pt x="739046" y="2172649"/>
                  </a:lnTo>
                  <a:lnTo>
                    <a:pt x="741065" y="2170100"/>
                  </a:lnTo>
                  <a:lnTo>
                    <a:pt x="741065" y="2143918"/>
                  </a:lnTo>
                  <a:lnTo>
                    <a:pt x="739046" y="2141369"/>
                  </a:lnTo>
                  <a:lnTo>
                    <a:pt x="733542" y="2139287"/>
                  </a:lnTo>
                  <a:cubicBezTo>
                    <a:pt x="728894" y="2138103"/>
                    <a:pt x="722474" y="2137370"/>
                    <a:pt x="715384" y="2137370"/>
                  </a:cubicBezTo>
                  <a:cubicBezTo>
                    <a:pt x="704748" y="2137370"/>
                    <a:pt x="695620" y="2139018"/>
                    <a:pt x="691721" y="2141369"/>
                  </a:cubicBezTo>
                  <a:cubicBezTo>
                    <a:pt x="690421" y="2142152"/>
                    <a:pt x="689703" y="2143013"/>
                    <a:pt x="689703" y="2143918"/>
                  </a:cubicBezTo>
                  <a:lnTo>
                    <a:pt x="689703" y="2170100"/>
                  </a:lnTo>
                  <a:cubicBezTo>
                    <a:pt x="689703" y="2171908"/>
                    <a:pt x="692578" y="2173545"/>
                    <a:pt x="697225" y="2174730"/>
                  </a:cubicBezTo>
                  <a:cubicBezTo>
                    <a:pt x="701873" y="2175915"/>
                    <a:pt x="708293" y="2176647"/>
                    <a:pt x="715384" y="2176647"/>
                  </a:cubicBezTo>
                  <a:close/>
                  <a:moveTo>
                    <a:pt x="543646" y="2176647"/>
                  </a:moveTo>
                  <a:lnTo>
                    <a:pt x="561804" y="2174730"/>
                  </a:lnTo>
                  <a:lnTo>
                    <a:pt x="567308" y="2172649"/>
                  </a:lnTo>
                  <a:lnTo>
                    <a:pt x="569327" y="2170100"/>
                  </a:lnTo>
                  <a:lnTo>
                    <a:pt x="569327" y="2143918"/>
                  </a:lnTo>
                  <a:lnTo>
                    <a:pt x="567308" y="2141369"/>
                  </a:lnTo>
                  <a:lnTo>
                    <a:pt x="561804" y="2139287"/>
                  </a:lnTo>
                  <a:cubicBezTo>
                    <a:pt x="557156" y="2138103"/>
                    <a:pt x="550736" y="2137370"/>
                    <a:pt x="543646" y="2137370"/>
                  </a:cubicBezTo>
                  <a:cubicBezTo>
                    <a:pt x="533010" y="2137370"/>
                    <a:pt x="523882" y="2139018"/>
                    <a:pt x="519983" y="2141369"/>
                  </a:cubicBezTo>
                  <a:cubicBezTo>
                    <a:pt x="518683" y="2142152"/>
                    <a:pt x="517965" y="2143013"/>
                    <a:pt x="517965" y="2143918"/>
                  </a:cubicBezTo>
                  <a:lnTo>
                    <a:pt x="517965" y="2170100"/>
                  </a:lnTo>
                  <a:cubicBezTo>
                    <a:pt x="517965" y="2171908"/>
                    <a:pt x="520840" y="2173545"/>
                    <a:pt x="525487" y="2174730"/>
                  </a:cubicBezTo>
                  <a:cubicBezTo>
                    <a:pt x="530135" y="2175915"/>
                    <a:pt x="536555" y="2176647"/>
                    <a:pt x="543646" y="2176647"/>
                  </a:cubicBezTo>
                  <a:close/>
                  <a:moveTo>
                    <a:pt x="376958" y="2176647"/>
                  </a:moveTo>
                  <a:lnTo>
                    <a:pt x="395116" y="2174730"/>
                  </a:lnTo>
                  <a:lnTo>
                    <a:pt x="400620" y="2172649"/>
                  </a:lnTo>
                  <a:lnTo>
                    <a:pt x="402639" y="2170100"/>
                  </a:lnTo>
                  <a:lnTo>
                    <a:pt x="402639" y="2143918"/>
                  </a:lnTo>
                  <a:lnTo>
                    <a:pt x="400620" y="2141369"/>
                  </a:lnTo>
                  <a:lnTo>
                    <a:pt x="395116" y="2139287"/>
                  </a:lnTo>
                  <a:cubicBezTo>
                    <a:pt x="390468" y="2138103"/>
                    <a:pt x="384048" y="2137370"/>
                    <a:pt x="376958" y="2137370"/>
                  </a:cubicBezTo>
                  <a:cubicBezTo>
                    <a:pt x="366322" y="2137370"/>
                    <a:pt x="357194" y="2139018"/>
                    <a:pt x="353295" y="2141369"/>
                  </a:cubicBezTo>
                  <a:cubicBezTo>
                    <a:pt x="351995" y="2142152"/>
                    <a:pt x="351277" y="2143013"/>
                    <a:pt x="351277" y="2143918"/>
                  </a:cubicBezTo>
                  <a:lnTo>
                    <a:pt x="351277" y="2170100"/>
                  </a:lnTo>
                  <a:cubicBezTo>
                    <a:pt x="351277" y="2171908"/>
                    <a:pt x="354152" y="2173545"/>
                    <a:pt x="358799" y="2174730"/>
                  </a:cubicBezTo>
                  <a:cubicBezTo>
                    <a:pt x="363447" y="2175915"/>
                    <a:pt x="369867" y="2176647"/>
                    <a:pt x="376958" y="2176647"/>
                  </a:cubicBezTo>
                  <a:close/>
                  <a:moveTo>
                    <a:pt x="215033" y="2176647"/>
                  </a:moveTo>
                  <a:lnTo>
                    <a:pt x="233191" y="2174730"/>
                  </a:lnTo>
                  <a:lnTo>
                    <a:pt x="238695" y="2172649"/>
                  </a:lnTo>
                  <a:lnTo>
                    <a:pt x="240714" y="2170100"/>
                  </a:lnTo>
                  <a:lnTo>
                    <a:pt x="240714" y="2143918"/>
                  </a:lnTo>
                  <a:lnTo>
                    <a:pt x="238695" y="2141369"/>
                  </a:lnTo>
                  <a:lnTo>
                    <a:pt x="233191" y="2139287"/>
                  </a:lnTo>
                  <a:cubicBezTo>
                    <a:pt x="228543" y="2138103"/>
                    <a:pt x="222123" y="2137370"/>
                    <a:pt x="215033" y="2137370"/>
                  </a:cubicBezTo>
                  <a:cubicBezTo>
                    <a:pt x="204397" y="2137370"/>
                    <a:pt x="195269" y="2139018"/>
                    <a:pt x="191370" y="2141369"/>
                  </a:cubicBezTo>
                  <a:cubicBezTo>
                    <a:pt x="190070" y="2142152"/>
                    <a:pt x="189352" y="2143013"/>
                    <a:pt x="189352" y="2143918"/>
                  </a:cubicBezTo>
                  <a:lnTo>
                    <a:pt x="189352" y="2170100"/>
                  </a:lnTo>
                  <a:cubicBezTo>
                    <a:pt x="189352" y="2171908"/>
                    <a:pt x="192227" y="2173545"/>
                    <a:pt x="196874" y="2174730"/>
                  </a:cubicBezTo>
                  <a:cubicBezTo>
                    <a:pt x="201522" y="2175915"/>
                    <a:pt x="207942" y="2176647"/>
                    <a:pt x="215033" y="2176647"/>
                  </a:cubicBezTo>
                  <a:close/>
                  <a:moveTo>
                    <a:pt x="193380" y="2523867"/>
                  </a:moveTo>
                  <a:lnTo>
                    <a:pt x="236685" y="2523867"/>
                  </a:lnTo>
                  <a:lnTo>
                    <a:pt x="276969" y="2468477"/>
                  </a:lnTo>
                  <a:lnTo>
                    <a:pt x="276969" y="2311314"/>
                  </a:lnTo>
                  <a:lnTo>
                    <a:pt x="319938" y="2311314"/>
                  </a:lnTo>
                  <a:lnTo>
                    <a:pt x="319272" y="2470491"/>
                  </a:lnTo>
                  <a:lnTo>
                    <a:pt x="355528" y="2523867"/>
                  </a:lnTo>
                  <a:lnTo>
                    <a:pt x="398833" y="2523867"/>
                  </a:lnTo>
                  <a:lnTo>
                    <a:pt x="439117" y="2468477"/>
                  </a:lnTo>
                  <a:lnTo>
                    <a:pt x="439117" y="2311314"/>
                  </a:lnTo>
                  <a:lnTo>
                    <a:pt x="482085" y="2311314"/>
                  </a:lnTo>
                  <a:lnTo>
                    <a:pt x="481419" y="2470491"/>
                  </a:lnTo>
                  <a:lnTo>
                    <a:pt x="517675" y="2523867"/>
                  </a:lnTo>
                  <a:lnTo>
                    <a:pt x="560980" y="2523867"/>
                  </a:lnTo>
                  <a:lnTo>
                    <a:pt x="601264" y="2468477"/>
                  </a:lnTo>
                  <a:lnTo>
                    <a:pt x="601264" y="2311314"/>
                  </a:lnTo>
                  <a:lnTo>
                    <a:pt x="644232" y="2311314"/>
                  </a:lnTo>
                  <a:lnTo>
                    <a:pt x="643566" y="2470491"/>
                  </a:lnTo>
                  <a:lnTo>
                    <a:pt x="679822" y="2523867"/>
                  </a:lnTo>
                  <a:lnTo>
                    <a:pt x="723127" y="2523867"/>
                  </a:lnTo>
                  <a:lnTo>
                    <a:pt x="763411" y="2468477"/>
                  </a:lnTo>
                  <a:lnTo>
                    <a:pt x="763411" y="2311314"/>
                  </a:lnTo>
                  <a:lnTo>
                    <a:pt x="806379" y="2311314"/>
                  </a:lnTo>
                  <a:lnTo>
                    <a:pt x="805713" y="2470491"/>
                  </a:lnTo>
                  <a:lnTo>
                    <a:pt x="841969" y="2523867"/>
                  </a:lnTo>
                  <a:lnTo>
                    <a:pt x="885274" y="2523867"/>
                  </a:lnTo>
                  <a:lnTo>
                    <a:pt x="925558" y="2468477"/>
                  </a:lnTo>
                  <a:lnTo>
                    <a:pt x="925558" y="2311314"/>
                  </a:lnTo>
                  <a:lnTo>
                    <a:pt x="968527" y="2311314"/>
                  </a:lnTo>
                  <a:lnTo>
                    <a:pt x="967861" y="2470491"/>
                  </a:lnTo>
                  <a:lnTo>
                    <a:pt x="1004117" y="2523867"/>
                  </a:lnTo>
                  <a:lnTo>
                    <a:pt x="1047422" y="2523867"/>
                  </a:lnTo>
                  <a:lnTo>
                    <a:pt x="1087706" y="2468477"/>
                  </a:lnTo>
                  <a:lnTo>
                    <a:pt x="1087706" y="2311314"/>
                  </a:lnTo>
                  <a:lnTo>
                    <a:pt x="1130675" y="2311314"/>
                  </a:lnTo>
                  <a:lnTo>
                    <a:pt x="1130009" y="2470491"/>
                  </a:lnTo>
                  <a:lnTo>
                    <a:pt x="1166265" y="2523867"/>
                  </a:lnTo>
                  <a:lnTo>
                    <a:pt x="1209570" y="2523867"/>
                  </a:lnTo>
                  <a:lnTo>
                    <a:pt x="1249854" y="2468477"/>
                  </a:lnTo>
                  <a:lnTo>
                    <a:pt x="1249854" y="2311314"/>
                  </a:lnTo>
                  <a:lnTo>
                    <a:pt x="1273424" y="2311314"/>
                  </a:lnTo>
                  <a:lnTo>
                    <a:pt x="1273424" y="2229586"/>
                  </a:lnTo>
                  <a:lnTo>
                    <a:pt x="121280" y="2229586"/>
                  </a:lnTo>
                  <a:lnTo>
                    <a:pt x="121280" y="2311314"/>
                  </a:lnTo>
                  <a:lnTo>
                    <a:pt x="157790" y="2311314"/>
                  </a:lnTo>
                  <a:lnTo>
                    <a:pt x="157124" y="2470491"/>
                  </a:lnTo>
                  <a:close/>
                  <a:moveTo>
                    <a:pt x="1187918" y="2567172"/>
                  </a:moveTo>
                  <a:lnTo>
                    <a:pt x="1206076" y="2565255"/>
                  </a:lnTo>
                  <a:lnTo>
                    <a:pt x="1211580" y="2563174"/>
                  </a:lnTo>
                  <a:lnTo>
                    <a:pt x="1213599" y="2560625"/>
                  </a:lnTo>
                  <a:lnTo>
                    <a:pt x="1213599" y="2534442"/>
                  </a:lnTo>
                  <a:lnTo>
                    <a:pt x="1211580" y="2531893"/>
                  </a:lnTo>
                  <a:lnTo>
                    <a:pt x="1206076" y="2529812"/>
                  </a:lnTo>
                  <a:cubicBezTo>
                    <a:pt x="1201428" y="2528628"/>
                    <a:pt x="1195008" y="2527895"/>
                    <a:pt x="1187918" y="2527895"/>
                  </a:cubicBezTo>
                  <a:cubicBezTo>
                    <a:pt x="1177282" y="2527895"/>
                    <a:pt x="1168154" y="2529543"/>
                    <a:pt x="1164255" y="2531893"/>
                  </a:cubicBezTo>
                  <a:cubicBezTo>
                    <a:pt x="1162955" y="2532677"/>
                    <a:pt x="1162237" y="2533538"/>
                    <a:pt x="1162237" y="2534442"/>
                  </a:cubicBezTo>
                  <a:lnTo>
                    <a:pt x="1162237" y="2560625"/>
                  </a:lnTo>
                  <a:cubicBezTo>
                    <a:pt x="1162237" y="2562433"/>
                    <a:pt x="1165112" y="2564070"/>
                    <a:pt x="1169759" y="2565255"/>
                  </a:cubicBezTo>
                  <a:cubicBezTo>
                    <a:pt x="1174407" y="2566440"/>
                    <a:pt x="1180827" y="2567172"/>
                    <a:pt x="1187918" y="2567172"/>
                  </a:cubicBezTo>
                  <a:close/>
                  <a:moveTo>
                    <a:pt x="1025770" y="2567172"/>
                  </a:moveTo>
                  <a:lnTo>
                    <a:pt x="1043928" y="2565255"/>
                  </a:lnTo>
                  <a:lnTo>
                    <a:pt x="1049432" y="2563174"/>
                  </a:lnTo>
                  <a:lnTo>
                    <a:pt x="1051451" y="2560625"/>
                  </a:lnTo>
                  <a:lnTo>
                    <a:pt x="1051451" y="2534442"/>
                  </a:lnTo>
                  <a:lnTo>
                    <a:pt x="1049432" y="2531893"/>
                  </a:lnTo>
                  <a:lnTo>
                    <a:pt x="1043928" y="2529812"/>
                  </a:lnTo>
                  <a:cubicBezTo>
                    <a:pt x="1039280" y="2528628"/>
                    <a:pt x="1032860" y="2527895"/>
                    <a:pt x="1025770" y="2527895"/>
                  </a:cubicBezTo>
                  <a:cubicBezTo>
                    <a:pt x="1015134" y="2527895"/>
                    <a:pt x="1006006" y="2529543"/>
                    <a:pt x="1002107" y="2531893"/>
                  </a:cubicBezTo>
                  <a:cubicBezTo>
                    <a:pt x="1000807" y="2532677"/>
                    <a:pt x="1000089" y="2533538"/>
                    <a:pt x="1000089" y="2534442"/>
                  </a:cubicBezTo>
                  <a:lnTo>
                    <a:pt x="1000089" y="2560625"/>
                  </a:lnTo>
                  <a:cubicBezTo>
                    <a:pt x="1000089" y="2562433"/>
                    <a:pt x="1002964" y="2564070"/>
                    <a:pt x="1007611" y="2565255"/>
                  </a:cubicBezTo>
                  <a:cubicBezTo>
                    <a:pt x="1012259" y="2566440"/>
                    <a:pt x="1018679" y="2567172"/>
                    <a:pt x="1025770" y="2567172"/>
                  </a:cubicBezTo>
                  <a:close/>
                  <a:moveTo>
                    <a:pt x="863622" y="2567172"/>
                  </a:moveTo>
                  <a:lnTo>
                    <a:pt x="881780" y="2565255"/>
                  </a:lnTo>
                  <a:lnTo>
                    <a:pt x="887284" y="2563174"/>
                  </a:lnTo>
                  <a:lnTo>
                    <a:pt x="889303" y="2560625"/>
                  </a:lnTo>
                  <a:lnTo>
                    <a:pt x="889303" y="2534442"/>
                  </a:lnTo>
                  <a:lnTo>
                    <a:pt x="887284" y="2531893"/>
                  </a:lnTo>
                  <a:lnTo>
                    <a:pt x="881780" y="2529812"/>
                  </a:lnTo>
                  <a:cubicBezTo>
                    <a:pt x="877132" y="2528628"/>
                    <a:pt x="870712" y="2527895"/>
                    <a:pt x="863622" y="2527895"/>
                  </a:cubicBezTo>
                  <a:cubicBezTo>
                    <a:pt x="852986" y="2527895"/>
                    <a:pt x="843858" y="2529543"/>
                    <a:pt x="839959" y="2531893"/>
                  </a:cubicBezTo>
                  <a:cubicBezTo>
                    <a:pt x="838659" y="2532677"/>
                    <a:pt x="837941" y="2533538"/>
                    <a:pt x="837941" y="2534442"/>
                  </a:cubicBezTo>
                  <a:lnTo>
                    <a:pt x="837941" y="2560625"/>
                  </a:lnTo>
                  <a:cubicBezTo>
                    <a:pt x="837941" y="2562433"/>
                    <a:pt x="840816" y="2564070"/>
                    <a:pt x="845463" y="2565255"/>
                  </a:cubicBezTo>
                  <a:cubicBezTo>
                    <a:pt x="850111" y="2566440"/>
                    <a:pt x="856531" y="2567172"/>
                    <a:pt x="863622" y="2567172"/>
                  </a:cubicBezTo>
                  <a:close/>
                  <a:moveTo>
                    <a:pt x="701475" y="2567172"/>
                  </a:moveTo>
                  <a:lnTo>
                    <a:pt x="719633" y="2565255"/>
                  </a:lnTo>
                  <a:lnTo>
                    <a:pt x="725137" y="2563174"/>
                  </a:lnTo>
                  <a:lnTo>
                    <a:pt x="727156" y="2560625"/>
                  </a:lnTo>
                  <a:lnTo>
                    <a:pt x="727156" y="2534442"/>
                  </a:lnTo>
                  <a:lnTo>
                    <a:pt x="725137" y="2531893"/>
                  </a:lnTo>
                  <a:lnTo>
                    <a:pt x="719633" y="2529812"/>
                  </a:lnTo>
                  <a:cubicBezTo>
                    <a:pt x="714985" y="2528628"/>
                    <a:pt x="708565" y="2527895"/>
                    <a:pt x="701475" y="2527895"/>
                  </a:cubicBezTo>
                  <a:cubicBezTo>
                    <a:pt x="690839" y="2527895"/>
                    <a:pt x="681711" y="2529543"/>
                    <a:pt x="677812" y="2531893"/>
                  </a:cubicBezTo>
                  <a:cubicBezTo>
                    <a:pt x="676512" y="2532677"/>
                    <a:pt x="675794" y="2533538"/>
                    <a:pt x="675794" y="2534442"/>
                  </a:cubicBezTo>
                  <a:lnTo>
                    <a:pt x="675794" y="2560625"/>
                  </a:lnTo>
                  <a:cubicBezTo>
                    <a:pt x="675794" y="2562433"/>
                    <a:pt x="678669" y="2564070"/>
                    <a:pt x="683316" y="2565255"/>
                  </a:cubicBezTo>
                  <a:cubicBezTo>
                    <a:pt x="687964" y="2566440"/>
                    <a:pt x="694384" y="2567172"/>
                    <a:pt x="701475" y="2567172"/>
                  </a:cubicBezTo>
                  <a:close/>
                  <a:moveTo>
                    <a:pt x="539328" y="2567172"/>
                  </a:moveTo>
                  <a:lnTo>
                    <a:pt x="557486" y="2565255"/>
                  </a:lnTo>
                  <a:lnTo>
                    <a:pt x="562990" y="2563174"/>
                  </a:lnTo>
                  <a:lnTo>
                    <a:pt x="565009" y="2560625"/>
                  </a:lnTo>
                  <a:lnTo>
                    <a:pt x="565009" y="2534442"/>
                  </a:lnTo>
                  <a:lnTo>
                    <a:pt x="562990" y="2531893"/>
                  </a:lnTo>
                  <a:lnTo>
                    <a:pt x="557486" y="2529812"/>
                  </a:lnTo>
                  <a:cubicBezTo>
                    <a:pt x="552838" y="2528628"/>
                    <a:pt x="546418" y="2527895"/>
                    <a:pt x="539328" y="2527895"/>
                  </a:cubicBezTo>
                  <a:cubicBezTo>
                    <a:pt x="528692" y="2527895"/>
                    <a:pt x="519564" y="2529543"/>
                    <a:pt x="515665" y="2531893"/>
                  </a:cubicBezTo>
                  <a:cubicBezTo>
                    <a:pt x="514365" y="2532677"/>
                    <a:pt x="513647" y="2533538"/>
                    <a:pt x="513647" y="2534442"/>
                  </a:cubicBezTo>
                  <a:lnTo>
                    <a:pt x="513647" y="2560625"/>
                  </a:lnTo>
                  <a:cubicBezTo>
                    <a:pt x="513647" y="2562433"/>
                    <a:pt x="516522" y="2564070"/>
                    <a:pt x="521169" y="2565255"/>
                  </a:cubicBezTo>
                  <a:cubicBezTo>
                    <a:pt x="525817" y="2566440"/>
                    <a:pt x="532237" y="2567172"/>
                    <a:pt x="539328" y="2567172"/>
                  </a:cubicBezTo>
                  <a:close/>
                  <a:moveTo>
                    <a:pt x="377181" y="2567172"/>
                  </a:moveTo>
                  <a:lnTo>
                    <a:pt x="395339" y="2565255"/>
                  </a:lnTo>
                  <a:lnTo>
                    <a:pt x="400843" y="2563174"/>
                  </a:lnTo>
                  <a:lnTo>
                    <a:pt x="402862" y="2560625"/>
                  </a:lnTo>
                  <a:lnTo>
                    <a:pt x="402862" y="2534442"/>
                  </a:lnTo>
                  <a:lnTo>
                    <a:pt x="400843" y="2531893"/>
                  </a:lnTo>
                  <a:lnTo>
                    <a:pt x="395339" y="2529812"/>
                  </a:lnTo>
                  <a:cubicBezTo>
                    <a:pt x="390691" y="2528628"/>
                    <a:pt x="384271" y="2527895"/>
                    <a:pt x="377181" y="2527895"/>
                  </a:cubicBezTo>
                  <a:cubicBezTo>
                    <a:pt x="366545" y="2527895"/>
                    <a:pt x="357417" y="2529543"/>
                    <a:pt x="353518" y="2531893"/>
                  </a:cubicBezTo>
                  <a:cubicBezTo>
                    <a:pt x="352218" y="2532677"/>
                    <a:pt x="351500" y="2533538"/>
                    <a:pt x="351500" y="2534442"/>
                  </a:cubicBezTo>
                  <a:lnTo>
                    <a:pt x="351500" y="2560625"/>
                  </a:lnTo>
                  <a:cubicBezTo>
                    <a:pt x="351500" y="2562433"/>
                    <a:pt x="354375" y="2564070"/>
                    <a:pt x="359022" y="2565255"/>
                  </a:cubicBezTo>
                  <a:cubicBezTo>
                    <a:pt x="363670" y="2566440"/>
                    <a:pt x="370090" y="2567172"/>
                    <a:pt x="377181" y="2567172"/>
                  </a:cubicBezTo>
                  <a:close/>
                  <a:moveTo>
                    <a:pt x="215033" y="2567172"/>
                  </a:moveTo>
                  <a:lnTo>
                    <a:pt x="233191" y="2565255"/>
                  </a:lnTo>
                  <a:lnTo>
                    <a:pt x="238695" y="2563174"/>
                  </a:lnTo>
                  <a:lnTo>
                    <a:pt x="240714" y="2560625"/>
                  </a:lnTo>
                  <a:lnTo>
                    <a:pt x="240714" y="2534442"/>
                  </a:lnTo>
                  <a:lnTo>
                    <a:pt x="238695" y="2531893"/>
                  </a:lnTo>
                  <a:lnTo>
                    <a:pt x="233191" y="2529812"/>
                  </a:lnTo>
                  <a:cubicBezTo>
                    <a:pt x="228543" y="2528628"/>
                    <a:pt x="222123" y="2527895"/>
                    <a:pt x="215033" y="2527895"/>
                  </a:cubicBezTo>
                  <a:cubicBezTo>
                    <a:pt x="204397" y="2527895"/>
                    <a:pt x="195269" y="2529543"/>
                    <a:pt x="191370" y="2531893"/>
                  </a:cubicBezTo>
                  <a:cubicBezTo>
                    <a:pt x="190070" y="2532677"/>
                    <a:pt x="189352" y="2533538"/>
                    <a:pt x="189352" y="2534442"/>
                  </a:cubicBezTo>
                  <a:lnTo>
                    <a:pt x="189352" y="2560625"/>
                  </a:lnTo>
                  <a:cubicBezTo>
                    <a:pt x="189352" y="2562433"/>
                    <a:pt x="192227" y="2564070"/>
                    <a:pt x="196874" y="2565255"/>
                  </a:cubicBezTo>
                  <a:cubicBezTo>
                    <a:pt x="201522" y="2566440"/>
                    <a:pt x="207942" y="2567172"/>
                    <a:pt x="215033" y="2567172"/>
                  </a:cubicBezTo>
                  <a:close/>
                  <a:moveTo>
                    <a:pt x="146290" y="2789345"/>
                  </a:moveTo>
                  <a:cubicBezTo>
                    <a:pt x="123931" y="2789345"/>
                    <a:pt x="105805" y="2771219"/>
                    <a:pt x="105805" y="2748860"/>
                  </a:cubicBezTo>
                  <a:lnTo>
                    <a:pt x="105805" y="2201180"/>
                  </a:lnTo>
                  <a:lnTo>
                    <a:pt x="107588" y="2196877"/>
                  </a:lnTo>
                  <a:lnTo>
                    <a:pt x="105805" y="2188048"/>
                  </a:lnTo>
                  <a:lnTo>
                    <a:pt x="105805" y="1092736"/>
                  </a:lnTo>
                  <a:cubicBezTo>
                    <a:pt x="105805" y="1067074"/>
                    <a:pt x="126609" y="1046270"/>
                    <a:pt x="152271" y="1046270"/>
                  </a:cubicBezTo>
                  <a:lnTo>
                    <a:pt x="780858" y="1046270"/>
                  </a:lnTo>
                  <a:cubicBezTo>
                    <a:pt x="806520" y="1046270"/>
                    <a:pt x="827324" y="1067074"/>
                    <a:pt x="827324" y="1092736"/>
                  </a:cubicBezTo>
                  <a:lnTo>
                    <a:pt x="827324" y="2160695"/>
                  </a:lnTo>
                  <a:lnTo>
                    <a:pt x="1255945" y="2160695"/>
                  </a:lnTo>
                  <a:cubicBezTo>
                    <a:pt x="1278304" y="2160695"/>
                    <a:pt x="1296430" y="2178821"/>
                    <a:pt x="1296430" y="2201180"/>
                  </a:cubicBezTo>
                  <a:lnTo>
                    <a:pt x="1296430" y="2748860"/>
                  </a:lnTo>
                  <a:cubicBezTo>
                    <a:pt x="1296430" y="2771219"/>
                    <a:pt x="1278304" y="2789345"/>
                    <a:pt x="1255945" y="2789345"/>
                  </a:cubicBezTo>
                  <a:close/>
                  <a:moveTo>
                    <a:pt x="0" y="2959444"/>
                  </a:moveTo>
                  <a:lnTo>
                    <a:pt x="1402492" y="2959444"/>
                  </a:lnTo>
                  <a:lnTo>
                    <a:pt x="1402492" y="205724"/>
                  </a:lnTo>
                  <a:lnTo>
                    <a:pt x="0" y="205724"/>
                  </a:lnTo>
                  <a:close/>
                </a:path>
              </a:pathLst>
            </a:custGeom>
            <a:grpFill/>
            <a:ln w="9525" cap="flat" cmpd="sng" algn="ctr">
              <a:solidFill>
                <a:schemeClr val="bg1"/>
              </a:solidFill>
              <a:prstDash val="solid"/>
              <a:headEnd type="none" w="med" len="med"/>
              <a:tailEnd type="none" w="med" len="med"/>
            </a:ln>
            <a:effectLst/>
          </p:spPr>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defRPr/>
              </a:pPr>
              <a:endParaRPr lang="en-US" sz="1836" spc="-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p:cNvGrpSpPr/>
            <p:nvPr/>
          </p:nvGrpSpPr>
          <p:grpSpPr>
            <a:xfrm flipV="1">
              <a:off x="5154351" y="3126375"/>
              <a:ext cx="312238" cy="306471"/>
              <a:chOff x="-9407836" y="120612"/>
              <a:chExt cx="1474396" cy="1455780"/>
            </a:xfrm>
            <a:grpFill/>
          </p:grpSpPr>
          <p:sp>
            <p:nvSpPr>
              <p:cNvPr id="25" name="Oval 24"/>
              <p:cNvSpPr/>
              <p:nvPr/>
            </p:nvSpPr>
            <p:spPr>
              <a:xfrm>
                <a:off x="-8928872" y="595592"/>
                <a:ext cx="489390" cy="489390"/>
              </a:xfrm>
              <a:prstGeom prst="ellips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cxnSp>
            <p:nvCxnSpPr>
              <p:cNvPr id="26" name="Straight Connector 25"/>
              <p:cNvCxnSpPr/>
              <p:nvPr/>
            </p:nvCxnSpPr>
            <p:spPr>
              <a:xfrm>
                <a:off x="-8679053" y="120612"/>
                <a:ext cx="0" cy="330979"/>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8679053" y="1245413"/>
                <a:ext cx="0" cy="330979"/>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6200000">
                <a:off x="-8103656" y="672726"/>
                <a:ext cx="2655" cy="33777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6200000">
                <a:off x="-9240275" y="672726"/>
                <a:ext cx="2655" cy="33777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070059" y="451591"/>
                <a:ext cx="99256" cy="103778"/>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9075516" y="1127860"/>
                <a:ext cx="99256" cy="103778"/>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8380667" y="451591"/>
                <a:ext cx="99256" cy="103778"/>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flipV="1">
                <a:off x="-8386124" y="1127860"/>
                <a:ext cx="99256" cy="103778"/>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34" name="OIL RIL"/>
          <p:cNvGrpSpPr/>
          <p:nvPr/>
        </p:nvGrpSpPr>
        <p:grpSpPr>
          <a:xfrm>
            <a:off x="8449134" y="4780159"/>
            <a:ext cx="1028438" cy="1330693"/>
            <a:chOff x="2855988" y="3807749"/>
            <a:chExt cx="1159942" cy="1500845"/>
          </a:xfrm>
          <a:noFill/>
        </p:grpSpPr>
        <p:grpSp>
          <p:nvGrpSpPr>
            <p:cNvPr id="35" name="Group 34"/>
            <p:cNvGrpSpPr/>
            <p:nvPr/>
          </p:nvGrpSpPr>
          <p:grpSpPr>
            <a:xfrm>
              <a:off x="3306798" y="3904313"/>
              <a:ext cx="258323" cy="268935"/>
              <a:chOff x="-11741312" y="2985477"/>
              <a:chExt cx="1201118" cy="1250461"/>
            </a:xfrm>
            <a:grpFill/>
          </p:grpSpPr>
          <p:grpSp>
            <p:nvGrpSpPr>
              <p:cNvPr id="38" name="Group 37"/>
              <p:cNvGrpSpPr/>
              <p:nvPr/>
            </p:nvGrpSpPr>
            <p:grpSpPr>
              <a:xfrm>
                <a:off x="-11741312" y="2985477"/>
                <a:ext cx="1201118" cy="1250461"/>
                <a:chOff x="-11741312" y="2985477"/>
                <a:chExt cx="1201118" cy="1250461"/>
              </a:xfrm>
              <a:grpFill/>
            </p:grpSpPr>
            <p:cxnSp>
              <p:nvCxnSpPr>
                <p:cNvPr id="40" name="Straight Connector 39"/>
                <p:cNvCxnSpPr/>
                <p:nvPr/>
              </p:nvCxnSpPr>
              <p:spPr>
                <a:xfrm>
                  <a:off x="-11145846" y="2985477"/>
                  <a:ext cx="0" cy="1250461"/>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11714017" y="3396428"/>
                  <a:ext cx="1173823" cy="459126"/>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11714017" y="3363367"/>
                  <a:ext cx="1124977" cy="492187"/>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1741312" y="3603721"/>
                  <a:ext cx="1201118" cy="0"/>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1397812" y="3045383"/>
                  <a:ext cx="487742" cy="1135848"/>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11381621" y="3025242"/>
                  <a:ext cx="491275" cy="1187507"/>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11569458" y="3149600"/>
                  <a:ext cx="895164" cy="923675"/>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flipV="1">
                  <a:off x="-11589182" y="3173046"/>
                  <a:ext cx="887865" cy="912924"/>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9" name="Oval 38"/>
              <p:cNvSpPr/>
              <p:nvPr/>
            </p:nvSpPr>
            <p:spPr>
              <a:xfrm>
                <a:off x="-11328806" y="3418776"/>
                <a:ext cx="365920" cy="365919"/>
              </a:xfrm>
              <a:prstGeom prst="ellipse">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grpSp>
        <p:sp>
          <p:nvSpPr>
            <p:cNvPr id="36" name="Oval 142"/>
            <p:cNvSpPr/>
            <p:nvPr/>
          </p:nvSpPr>
          <p:spPr>
            <a:xfrm>
              <a:off x="2985784" y="3807749"/>
              <a:ext cx="900351" cy="450176"/>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sp>
          <p:nvSpPr>
            <p:cNvPr id="37" name="Freeform 71"/>
            <p:cNvSpPr>
              <a:spLocks noChangeAspect="1" noEditPoints="1"/>
            </p:cNvSpPr>
            <p:nvPr/>
          </p:nvSpPr>
          <p:spPr bwMode="auto">
            <a:xfrm>
              <a:off x="2855988" y="4178345"/>
              <a:ext cx="1159942" cy="1130249"/>
            </a:xfrm>
            <a:custGeom>
              <a:avLst/>
              <a:gdLst>
                <a:gd name="T0" fmla="*/ 212 w 586"/>
                <a:gd name="T1" fmla="*/ 329 h 571"/>
                <a:gd name="T2" fmla="*/ 250 w 586"/>
                <a:gd name="T3" fmla="*/ 302 h 571"/>
                <a:gd name="T4" fmla="*/ 536 w 586"/>
                <a:gd name="T5" fmla="*/ 302 h 571"/>
                <a:gd name="T6" fmla="*/ 498 w 586"/>
                <a:gd name="T7" fmla="*/ 259 h 571"/>
                <a:gd name="T8" fmla="*/ 212 w 586"/>
                <a:gd name="T9" fmla="*/ 269 h 571"/>
                <a:gd name="T10" fmla="*/ 227 w 586"/>
                <a:gd name="T11" fmla="*/ 290 h 571"/>
                <a:gd name="T12" fmla="*/ 250 w 586"/>
                <a:gd name="T13" fmla="*/ 242 h 571"/>
                <a:gd name="T14" fmla="*/ 104 w 586"/>
                <a:gd name="T15" fmla="*/ 244 h 571"/>
                <a:gd name="T16" fmla="*/ 158 w 586"/>
                <a:gd name="T17" fmla="*/ 269 h 571"/>
                <a:gd name="T18" fmla="*/ 192 w 586"/>
                <a:gd name="T19" fmla="*/ 471 h 571"/>
                <a:gd name="T20" fmla="*/ 162 w 586"/>
                <a:gd name="T21" fmla="*/ 213 h 571"/>
                <a:gd name="T22" fmla="*/ 498 w 586"/>
                <a:gd name="T23" fmla="*/ 244 h 571"/>
                <a:gd name="T24" fmla="*/ 536 w 586"/>
                <a:gd name="T25" fmla="*/ 259 h 571"/>
                <a:gd name="T26" fmla="*/ 503 w 586"/>
                <a:gd name="T27" fmla="*/ 202 h 571"/>
                <a:gd name="T28" fmla="*/ 225 w 586"/>
                <a:gd name="T29" fmla="*/ 183 h 571"/>
                <a:gd name="T30" fmla="*/ 210 w 586"/>
                <a:gd name="T31" fmla="*/ 242 h 571"/>
                <a:gd name="T32" fmla="*/ 248 w 586"/>
                <a:gd name="T33" fmla="*/ 227 h 571"/>
                <a:gd name="T34" fmla="*/ 498 w 586"/>
                <a:gd name="T35" fmla="*/ 184 h 571"/>
                <a:gd name="T36" fmla="*/ 528 w 586"/>
                <a:gd name="T37" fmla="*/ 194 h 571"/>
                <a:gd name="T38" fmla="*/ 521 w 586"/>
                <a:gd name="T39" fmla="*/ 142 h 571"/>
                <a:gd name="T40" fmla="*/ 417 w 586"/>
                <a:gd name="T41" fmla="*/ 123 h 571"/>
                <a:gd name="T42" fmla="*/ 382 w 586"/>
                <a:gd name="T43" fmla="*/ 161 h 571"/>
                <a:gd name="T44" fmla="*/ 382 w 586"/>
                <a:gd name="T45" fmla="*/ 404 h 571"/>
                <a:gd name="T46" fmla="*/ 369 w 586"/>
                <a:gd name="T47" fmla="*/ 430 h 571"/>
                <a:gd name="T48" fmla="*/ 356 w 586"/>
                <a:gd name="T49" fmla="*/ 440 h 571"/>
                <a:gd name="T50" fmla="*/ 333 w 586"/>
                <a:gd name="T51" fmla="*/ 471 h 571"/>
                <a:gd name="T52" fmla="*/ 417 w 586"/>
                <a:gd name="T53" fmla="*/ 123 h 571"/>
                <a:gd name="T54" fmla="*/ 494 w 586"/>
                <a:gd name="T55" fmla="*/ 19 h 571"/>
                <a:gd name="T56" fmla="*/ 498 w 586"/>
                <a:gd name="T57" fmla="*/ 56 h 571"/>
                <a:gd name="T58" fmla="*/ 536 w 586"/>
                <a:gd name="T59" fmla="*/ 133 h 571"/>
                <a:gd name="T60" fmla="*/ 565 w 586"/>
                <a:gd name="T61" fmla="*/ 371 h 571"/>
                <a:gd name="T62" fmla="*/ 0 w 586"/>
                <a:gd name="T63" fmla="*/ 571 h 571"/>
                <a:gd name="T64" fmla="*/ 31 w 586"/>
                <a:gd name="T65" fmla="*/ 292 h 571"/>
                <a:gd name="T66" fmla="*/ 89 w 586"/>
                <a:gd name="T67" fmla="*/ 244 h 571"/>
                <a:gd name="T68" fmla="*/ 139 w 586"/>
                <a:gd name="T69" fmla="*/ 196 h 571"/>
                <a:gd name="T70" fmla="*/ 187 w 586"/>
                <a:gd name="T71" fmla="*/ 204 h 571"/>
                <a:gd name="T72" fmla="*/ 213 w 586"/>
                <a:gd name="T73" fmla="*/ 171 h 571"/>
                <a:gd name="T74" fmla="*/ 250 w 586"/>
                <a:gd name="T75" fmla="*/ 92 h 571"/>
                <a:gd name="T76" fmla="*/ 311 w 586"/>
                <a:gd name="T77" fmla="*/ 56 h 571"/>
                <a:gd name="T78" fmla="*/ 333 w 586"/>
                <a:gd name="T79" fmla="*/ 432 h 571"/>
                <a:gd name="T80" fmla="*/ 367 w 586"/>
                <a:gd name="T81" fmla="*/ 394 h 571"/>
                <a:gd name="T82" fmla="*/ 367 w 586"/>
                <a:gd name="T83" fmla="*/ 154 h 571"/>
                <a:gd name="T84" fmla="*/ 369 w 586"/>
                <a:gd name="T85" fmla="*/ 142 h 571"/>
                <a:gd name="T86" fmla="*/ 375 w 586"/>
                <a:gd name="T87" fmla="*/ 133 h 571"/>
                <a:gd name="T88" fmla="*/ 379 w 586"/>
                <a:gd name="T89" fmla="*/ 127 h 571"/>
                <a:gd name="T90" fmla="*/ 384 w 586"/>
                <a:gd name="T91" fmla="*/ 119 h 571"/>
                <a:gd name="T92" fmla="*/ 417 w 586"/>
                <a:gd name="T93" fmla="*/ 108 h 571"/>
                <a:gd name="T94" fmla="*/ 421 w 586"/>
                <a:gd name="T95" fmla="*/ 38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86" h="571">
                  <a:moveTo>
                    <a:pt x="250" y="302"/>
                  </a:moveTo>
                  <a:lnTo>
                    <a:pt x="242" y="302"/>
                  </a:lnTo>
                  <a:lnTo>
                    <a:pt x="223" y="311"/>
                  </a:lnTo>
                  <a:lnTo>
                    <a:pt x="212" y="329"/>
                  </a:lnTo>
                  <a:lnTo>
                    <a:pt x="210" y="336"/>
                  </a:lnTo>
                  <a:lnTo>
                    <a:pt x="210" y="471"/>
                  </a:lnTo>
                  <a:lnTo>
                    <a:pt x="250" y="471"/>
                  </a:lnTo>
                  <a:lnTo>
                    <a:pt x="250" y="302"/>
                  </a:lnTo>
                  <a:close/>
                  <a:moveTo>
                    <a:pt x="498" y="259"/>
                  </a:moveTo>
                  <a:lnTo>
                    <a:pt x="498" y="371"/>
                  </a:lnTo>
                  <a:lnTo>
                    <a:pt x="536" y="371"/>
                  </a:lnTo>
                  <a:lnTo>
                    <a:pt x="536" y="302"/>
                  </a:lnTo>
                  <a:lnTo>
                    <a:pt x="532" y="283"/>
                  </a:lnTo>
                  <a:lnTo>
                    <a:pt x="521" y="269"/>
                  </a:lnTo>
                  <a:lnTo>
                    <a:pt x="503" y="261"/>
                  </a:lnTo>
                  <a:lnTo>
                    <a:pt x="498" y="259"/>
                  </a:lnTo>
                  <a:close/>
                  <a:moveTo>
                    <a:pt x="250" y="242"/>
                  </a:moveTo>
                  <a:lnTo>
                    <a:pt x="242" y="242"/>
                  </a:lnTo>
                  <a:lnTo>
                    <a:pt x="223" y="252"/>
                  </a:lnTo>
                  <a:lnTo>
                    <a:pt x="212" y="269"/>
                  </a:lnTo>
                  <a:lnTo>
                    <a:pt x="210" y="277"/>
                  </a:lnTo>
                  <a:lnTo>
                    <a:pt x="210" y="302"/>
                  </a:lnTo>
                  <a:lnTo>
                    <a:pt x="217" y="296"/>
                  </a:lnTo>
                  <a:lnTo>
                    <a:pt x="227" y="290"/>
                  </a:lnTo>
                  <a:lnTo>
                    <a:pt x="237" y="286"/>
                  </a:lnTo>
                  <a:lnTo>
                    <a:pt x="248" y="286"/>
                  </a:lnTo>
                  <a:lnTo>
                    <a:pt x="250" y="286"/>
                  </a:lnTo>
                  <a:lnTo>
                    <a:pt x="250" y="242"/>
                  </a:lnTo>
                  <a:close/>
                  <a:moveTo>
                    <a:pt x="135" y="213"/>
                  </a:moveTo>
                  <a:lnTo>
                    <a:pt x="119" y="217"/>
                  </a:lnTo>
                  <a:lnTo>
                    <a:pt x="108" y="229"/>
                  </a:lnTo>
                  <a:lnTo>
                    <a:pt x="104" y="244"/>
                  </a:lnTo>
                  <a:lnTo>
                    <a:pt x="104" y="244"/>
                  </a:lnTo>
                  <a:lnTo>
                    <a:pt x="112" y="244"/>
                  </a:lnTo>
                  <a:lnTo>
                    <a:pt x="137" y="252"/>
                  </a:lnTo>
                  <a:lnTo>
                    <a:pt x="158" y="269"/>
                  </a:lnTo>
                  <a:lnTo>
                    <a:pt x="173" y="290"/>
                  </a:lnTo>
                  <a:lnTo>
                    <a:pt x="177" y="319"/>
                  </a:lnTo>
                  <a:lnTo>
                    <a:pt x="177" y="471"/>
                  </a:lnTo>
                  <a:lnTo>
                    <a:pt x="192" y="471"/>
                  </a:lnTo>
                  <a:lnTo>
                    <a:pt x="192" y="244"/>
                  </a:lnTo>
                  <a:lnTo>
                    <a:pt x="189" y="229"/>
                  </a:lnTo>
                  <a:lnTo>
                    <a:pt x="177" y="217"/>
                  </a:lnTo>
                  <a:lnTo>
                    <a:pt x="162" y="213"/>
                  </a:lnTo>
                  <a:lnTo>
                    <a:pt x="135" y="213"/>
                  </a:lnTo>
                  <a:close/>
                  <a:moveTo>
                    <a:pt x="498" y="200"/>
                  </a:moveTo>
                  <a:lnTo>
                    <a:pt x="498" y="244"/>
                  </a:lnTo>
                  <a:lnTo>
                    <a:pt x="498" y="244"/>
                  </a:lnTo>
                  <a:lnTo>
                    <a:pt x="509" y="246"/>
                  </a:lnTo>
                  <a:lnTo>
                    <a:pt x="519" y="248"/>
                  </a:lnTo>
                  <a:lnTo>
                    <a:pt x="528" y="254"/>
                  </a:lnTo>
                  <a:lnTo>
                    <a:pt x="536" y="259"/>
                  </a:lnTo>
                  <a:lnTo>
                    <a:pt x="536" y="242"/>
                  </a:lnTo>
                  <a:lnTo>
                    <a:pt x="532" y="223"/>
                  </a:lnTo>
                  <a:lnTo>
                    <a:pt x="521" y="209"/>
                  </a:lnTo>
                  <a:lnTo>
                    <a:pt x="503" y="202"/>
                  </a:lnTo>
                  <a:lnTo>
                    <a:pt x="498" y="200"/>
                  </a:lnTo>
                  <a:close/>
                  <a:moveTo>
                    <a:pt x="250" y="175"/>
                  </a:moveTo>
                  <a:lnTo>
                    <a:pt x="242" y="175"/>
                  </a:lnTo>
                  <a:lnTo>
                    <a:pt x="225" y="183"/>
                  </a:lnTo>
                  <a:lnTo>
                    <a:pt x="213" y="198"/>
                  </a:lnTo>
                  <a:lnTo>
                    <a:pt x="210" y="217"/>
                  </a:lnTo>
                  <a:lnTo>
                    <a:pt x="210" y="238"/>
                  </a:lnTo>
                  <a:lnTo>
                    <a:pt x="210" y="242"/>
                  </a:lnTo>
                  <a:lnTo>
                    <a:pt x="217" y="236"/>
                  </a:lnTo>
                  <a:lnTo>
                    <a:pt x="227" y="231"/>
                  </a:lnTo>
                  <a:lnTo>
                    <a:pt x="237" y="227"/>
                  </a:lnTo>
                  <a:lnTo>
                    <a:pt x="248" y="227"/>
                  </a:lnTo>
                  <a:lnTo>
                    <a:pt x="250" y="227"/>
                  </a:lnTo>
                  <a:lnTo>
                    <a:pt x="250" y="175"/>
                  </a:lnTo>
                  <a:close/>
                  <a:moveTo>
                    <a:pt x="498" y="133"/>
                  </a:moveTo>
                  <a:lnTo>
                    <a:pt x="498" y="184"/>
                  </a:lnTo>
                  <a:lnTo>
                    <a:pt x="498" y="184"/>
                  </a:lnTo>
                  <a:lnTo>
                    <a:pt x="509" y="186"/>
                  </a:lnTo>
                  <a:lnTo>
                    <a:pt x="519" y="188"/>
                  </a:lnTo>
                  <a:lnTo>
                    <a:pt x="528" y="194"/>
                  </a:lnTo>
                  <a:lnTo>
                    <a:pt x="536" y="200"/>
                  </a:lnTo>
                  <a:lnTo>
                    <a:pt x="536" y="175"/>
                  </a:lnTo>
                  <a:lnTo>
                    <a:pt x="532" y="156"/>
                  </a:lnTo>
                  <a:lnTo>
                    <a:pt x="521" y="142"/>
                  </a:lnTo>
                  <a:lnTo>
                    <a:pt x="503" y="133"/>
                  </a:lnTo>
                  <a:lnTo>
                    <a:pt x="498" y="133"/>
                  </a:lnTo>
                  <a:close/>
                  <a:moveTo>
                    <a:pt x="417" y="123"/>
                  </a:moveTo>
                  <a:lnTo>
                    <a:pt x="417" y="123"/>
                  </a:lnTo>
                  <a:lnTo>
                    <a:pt x="402" y="129"/>
                  </a:lnTo>
                  <a:lnTo>
                    <a:pt x="390" y="142"/>
                  </a:lnTo>
                  <a:lnTo>
                    <a:pt x="382" y="158"/>
                  </a:lnTo>
                  <a:lnTo>
                    <a:pt x="382" y="161"/>
                  </a:lnTo>
                  <a:lnTo>
                    <a:pt x="382" y="394"/>
                  </a:lnTo>
                  <a:lnTo>
                    <a:pt x="382" y="396"/>
                  </a:lnTo>
                  <a:lnTo>
                    <a:pt x="382" y="404"/>
                  </a:lnTo>
                  <a:lnTo>
                    <a:pt x="382" y="404"/>
                  </a:lnTo>
                  <a:lnTo>
                    <a:pt x="381" y="409"/>
                  </a:lnTo>
                  <a:lnTo>
                    <a:pt x="379" y="417"/>
                  </a:lnTo>
                  <a:lnTo>
                    <a:pt x="375" y="425"/>
                  </a:lnTo>
                  <a:lnTo>
                    <a:pt x="369" y="430"/>
                  </a:lnTo>
                  <a:lnTo>
                    <a:pt x="367" y="432"/>
                  </a:lnTo>
                  <a:lnTo>
                    <a:pt x="367" y="432"/>
                  </a:lnTo>
                  <a:lnTo>
                    <a:pt x="363" y="436"/>
                  </a:lnTo>
                  <a:lnTo>
                    <a:pt x="356" y="440"/>
                  </a:lnTo>
                  <a:lnTo>
                    <a:pt x="348" y="446"/>
                  </a:lnTo>
                  <a:lnTo>
                    <a:pt x="338" y="448"/>
                  </a:lnTo>
                  <a:lnTo>
                    <a:pt x="333" y="448"/>
                  </a:lnTo>
                  <a:lnTo>
                    <a:pt x="333" y="471"/>
                  </a:lnTo>
                  <a:lnTo>
                    <a:pt x="396" y="471"/>
                  </a:lnTo>
                  <a:lnTo>
                    <a:pt x="396" y="371"/>
                  </a:lnTo>
                  <a:lnTo>
                    <a:pt x="417" y="371"/>
                  </a:lnTo>
                  <a:lnTo>
                    <a:pt x="417" y="123"/>
                  </a:lnTo>
                  <a:close/>
                  <a:moveTo>
                    <a:pt x="436" y="0"/>
                  </a:moveTo>
                  <a:lnTo>
                    <a:pt x="475" y="0"/>
                  </a:lnTo>
                  <a:lnTo>
                    <a:pt x="475" y="19"/>
                  </a:lnTo>
                  <a:lnTo>
                    <a:pt x="494" y="19"/>
                  </a:lnTo>
                  <a:lnTo>
                    <a:pt x="494" y="38"/>
                  </a:lnTo>
                  <a:lnTo>
                    <a:pt x="475" y="38"/>
                  </a:lnTo>
                  <a:lnTo>
                    <a:pt x="475" y="56"/>
                  </a:lnTo>
                  <a:lnTo>
                    <a:pt x="498" y="56"/>
                  </a:lnTo>
                  <a:lnTo>
                    <a:pt x="498" y="117"/>
                  </a:lnTo>
                  <a:lnTo>
                    <a:pt x="498" y="117"/>
                  </a:lnTo>
                  <a:lnTo>
                    <a:pt x="519" y="121"/>
                  </a:lnTo>
                  <a:lnTo>
                    <a:pt x="536" y="133"/>
                  </a:lnTo>
                  <a:lnTo>
                    <a:pt x="548" y="150"/>
                  </a:lnTo>
                  <a:lnTo>
                    <a:pt x="553" y="171"/>
                  </a:lnTo>
                  <a:lnTo>
                    <a:pt x="553" y="371"/>
                  </a:lnTo>
                  <a:lnTo>
                    <a:pt x="565" y="371"/>
                  </a:lnTo>
                  <a:lnTo>
                    <a:pt x="565" y="471"/>
                  </a:lnTo>
                  <a:lnTo>
                    <a:pt x="586" y="471"/>
                  </a:lnTo>
                  <a:lnTo>
                    <a:pt x="586" y="571"/>
                  </a:lnTo>
                  <a:lnTo>
                    <a:pt x="0" y="571"/>
                  </a:lnTo>
                  <a:lnTo>
                    <a:pt x="0" y="471"/>
                  </a:lnTo>
                  <a:lnTo>
                    <a:pt x="25" y="471"/>
                  </a:lnTo>
                  <a:lnTo>
                    <a:pt x="25" y="319"/>
                  </a:lnTo>
                  <a:lnTo>
                    <a:pt x="31" y="292"/>
                  </a:lnTo>
                  <a:lnTo>
                    <a:pt x="43" y="271"/>
                  </a:lnTo>
                  <a:lnTo>
                    <a:pt x="62" y="254"/>
                  </a:lnTo>
                  <a:lnTo>
                    <a:pt x="85" y="246"/>
                  </a:lnTo>
                  <a:lnTo>
                    <a:pt x="89" y="244"/>
                  </a:lnTo>
                  <a:lnTo>
                    <a:pt x="89" y="236"/>
                  </a:lnTo>
                  <a:lnTo>
                    <a:pt x="98" y="215"/>
                  </a:lnTo>
                  <a:lnTo>
                    <a:pt x="116" y="200"/>
                  </a:lnTo>
                  <a:lnTo>
                    <a:pt x="139" y="196"/>
                  </a:lnTo>
                  <a:lnTo>
                    <a:pt x="160" y="196"/>
                  </a:lnTo>
                  <a:lnTo>
                    <a:pt x="169" y="196"/>
                  </a:lnTo>
                  <a:lnTo>
                    <a:pt x="179" y="200"/>
                  </a:lnTo>
                  <a:lnTo>
                    <a:pt x="187" y="204"/>
                  </a:lnTo>
                  <a:lnTo>
                    <a:pt x="194" y="209"/>
                  </a:lnTo>
                  <a:lnTo>
                    <a:pt x="194" y="202"/>
                  </a:lnTo>
                  <a:lnTo>
                    <a:pt x="200" y="184"/>
                  </a:lnTo>
                  <a:lnTo>
                    <a:pt x="213" y="171"/>
                  </a:lnTo>
                  <a:lnTo>
                    <a:pt x="229" y="161"/>
                  </a:lnTo>
                  <a:lnTo>
                    <a:pt x="248" y="159"/>
                  </a:lnTo>
                  <a:lnTo>
                    <a:pt x="250" y="159"/>
                  </a:lnTo>
                  <a:lnTo>
                    <a:pt x="250" y="92"/>
                  </a:lnTo>
                  <a:lnTo>
                    <a:pt x="256" y="71"/>
                  </a:lnTo>
                  <a:lnTo>
                    <a:pt x="269" y="56"/>
                  </a:lnTo>
                  <a:lnTo>
                    <a:pt x="290" y="50"/>
                  </a:lnTo>
                  <a:lnTo>
                    <a:pt x="311" y="56"/>
                  </a:lnTo>
                  <a:lnTo>
                    <a:pt x="327" y="71"/>
                  </a:lnTo>
                  <a:lnTo>
                    <a:pt x="333" y="92"/>
                  </a:lnTo>
                  <a:lnTo>
                    <a:pt x="333" y="432"/>
                  </a:lnTo>
                  <a:lnTo>
                    <a:pt x="333" y="432"/>
                  </a:lnTo>
                  <a:lnTo>
                    <a:pt x="348" y="427"/>
                  </a:lnTo>
                  <a:lnTo>
                    <a:pt x="359" y="413"/>
                  </a:lnTo>
                  <a:lnTo>
                    <a:pt x="365" y="398"/>
                  </a:lnTo>
                  <a:lnTo>
                    <a:pt x="367" y="394"/>
                  </a:lnTo>
                  <a:lnTo>
                    <a:pt x="367" y="161"/>
                  </a:lnTo>
                  <a:lnTo>
                    <a:pt x="367" y="159"/>
                  </a:lnTo>
                  <a:lnTo>
                    <a:pt x="367" y="154"/>
                  </a:lnTo>
                  <a:lnTo>
                    <a:pt x="367" y="154"/>
                  </a:lnTo>
                  <a:lnTo>
                    <a:pt x="369" y="146"/>
                  </a:lnTo>
                  <a:lnTo>
                    <a:pt x="369" y="142"/>
                  </a:lnTo>
                  <a:lnTo>
                    <a:pt x="369" y="142"/>
                  </a:lnTo>
                  <a:lnTo>
                    <a:pt x="369" y="142"/>
                  </a:lnTo>
                  <a:lnTo>
                    <a:pt x="371" y="138"/>
                  </a:lnTo>
                  <a:lnTo>
                    <a:pt x="373" y="135"/>
                  </a:lnTo>
                  <a:lnTo>
                    <a:pt x="373" y="135"/>
                  </a:lnTo>
                  <a:lnTo>
                    <a:pt x="375" y="133"/>
                  </a:lnTo>
                  <a:lnTo>
                    <a:pt x="375" y="131"/>
                  </a:lnTo>
                  <a:lnTo>
                    <a:pt x="379" y="127"/>
                  </a:lnTo>
                  <a:lnTo>
                    <a:pt x="379" y="127"/>
                  </a:lnTo>
                  <a:lnTo>
                    <a:pt x="379" y="127"/>
                  </a:lnTo>
                  <a:lnTo>
                    <a:pt x="381" y="123"/>
                  </a:lnTo>
                  <a:lnTo>
                    <a:pt x="382" y="123"/>
                  </a:lnTo>
                  <a:lnTo>
                    <a:pt x="382" y="123"/>
                  </a:lnTo>
                  <a:lnTo>
                    <a:pt x="384" y="119"/>
                  </a:lnTo>
                  <a:lnTo>
                    <a:pt x="392" y="115"/>
                  </a:lnTo>
                  <a:lnTo>
                    <a:pt x="402" y="111"/>
                  </a:lnTo>
                  <a:lnTo>
                    <a:pt x="409" y="108"/>
                  </a:lnTo>
                  <a:lnTo>
                    <a:pt x="417" y="108"/>
                  </a:lnTo>
                  <a:lnTo>
                    <a:pt x="417" y="56"/>
                  </a:lnTo>
                  <a:lnTo>
                    <a:pt x="436" y="56"/>
                  </a:lnTo>
                  <a:lnTo>
                    <a:pt x="436" y="38"/>
                  </a:lnTo>
                  <a:lnTo>
                    <a:pt x="421" y="38"/>
                  </a:lnTo>
                  <a:lnTo>
                    <a:pt x="421" y="19"/>
                  </a:lnTo>
                  <a:lnTo>
                    <a:pt x="436" y="19"/>
                  </a:lnTo>
                  <a:lnTo>
                    <a:pt x="436" y="0"/>
                  </a:lnTo>
                  <a:close/>
                </a:path>
              </a:pathLst>
            </a:custGeom>
            <a:grpFill/>
            <a:ln w="0">
              <a:solidFill>
                <a:schemeClr val="bg1"/>
              </a:solid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endParaRPr>
            </a:p>
          </p:txBody>
        </p:sp>
      </p:grpSp>
      <p:grpSp>
        <p:nvGrpSpPr>
          <p:cNvPr id="48" name="CAR"/>
          <p:cNvGrpSpPr/>
          <p:nvPr/>
        </p:nvGrpSpPr>
        <p:grpSpPr>
          <a:xfrm>
            <a:off x="7398163" y="3013383"/>
            <a:ext cx="1070727" cy="1258282"/>
            <a:chOff x="970509" y="4093413"/>
            <a:chExt cx="1049828" cy="1233722"/>
          </a:xfrm>
          <a:noFill/>
        </p:grpSpPr>
        <p:sp>
          <p:nvSpPr>
            <p:cNvPr id="49" name="VEHICLE TRACKING"/>
            <p:cNvSpPr>
              <a:spLocks noChangeAspect="1"/>
            </p:cNvSpPr>
            <p:nvPr/>
          </p:nvSpPr>
          <p:spPr bwMode="auto">
            <a:xfrm>
              <a:off x="970509" y="4541752"/>
              <a:ext cx="1049828" cy="785383"/>
            </a:xfrm>
            <a:custGeom>
              <a:avLst/>
              <a:gdLst/>
              <a:ahLst/>
              <a:cxnLst/>
              <a:rect l="l" t="t" r="r" b="b"/>
              <a:pathLst>
                <a:path w="779174" h="582906">
                  <a:moveTo>
                    <a:pt x="640768" y="456982"/>
                  </a:moveTo>
                  <a:lnTo>
                    <a:pt x="711568" y="456982"/>
                  </a:lnTo>
                  <a:cubicBezTo>
                    <a:pt x="726718" y="456982"/>
                    <a:pt x="739000" y="469264"/>
                    <a:pt x="739000" y="484414"/>
                  </a:cubicBezTo>
                  <a:cubicBezTo>
                    <a:pt x="739000" y="499564"/>
                    <a:pt x="726718" y="511846"/>
                    <a:pt x="711568" y="511846"/>
                  </a:cubicBezTo>
                  <a:lnTo>
                    <a:pt x="640768" y="511846"/>
                  </a:lnTo>
                  <a:cubicBezTo>
                    <a:pt x="625618" y="511846"/>
                    <a:pt x="613336" y="499564"/>
                    <a:pt x="613336" y="484414"/>
                  </a:cubicBezTo>
                  <a:cubicBezTo>
                    <a:pt x="613336" y="469264"/>
                    <a:pt x="625618" y="456982"/>
                    <a:pt x="640768" y="456982"/>
                  </a:cubicBezTo>
                  <a:close/>
                  <a:moveTo>
                    <a:pt x="440533" y="392281"/>
                  </a:moveTo>
                  <a:cubicBezTo>
                    <a:pt x="423466" y="392281"/>
                    <a:pt x="409629" y="405409"/>
                    <a:pt x="409629" y="421602"/>
                  </a:cubicBezTo>
                  <a:cubicBezTo>
                    <a:pt x="409629" y="437795"/>
                    <a:pt x="423466" y="450923"/>
                    <a:pt x="440533" y="450923"/>
                  </a:cubicBezTo>
                  <a:cubicBezTo>
                    <a:pt x="457600" y="450923"/>
                    <a:pt x="471435" y="437795"/>
                    <a:pt x="471435" y="421602"/>
                  </a:cubicBezTo>
                  <a:cubicBezTo>
                    <a:pt x="471435" y="405409"/>
                    <a:pt x="457600" y="392281"/>
                    <a:pt x="440533" y="392281"/>
                  </a:cubicBezTo>
                  <a:close/>
                  <a:moveTo>
                    <a:pt x="74716" y="392281"/>
                  </a:moveTo>
                  <a:cubicBezTo>
                    <a:pt x="57649" y="392281"/>
                    <a:pt x="43813" y="405409"/>
                    <a:pt x="43813" y="421602"/>
                  </a:cubicBezTo>
                  <a:cubicBezTo>
                    <a:pt x="43813" y="437795"/>
                    <a:pt x="57649" y="450923"/>
                    <a:pt x="74716" y="450923"/>
                  </a:cubicBezTo>
                  <a:cubicBezTo>
                    <a:pt x="91783" y="450923"/>
                    <a:pt x="105619" y="437795"/>
                    <a:pt x="105619" y="421602"/>
                  </a:cubicBezTo>
                  <a:cubicBezTo>
                    <a:pt x="105619" y="405409"/>
                    <a:pt x="91783" y="392281"/>
                    <a:pt x="74716" y="392281"/>
                  </a:cubicBezTo>
                  <a:close/>
                  <a:moveTo>
                    <a:pt x="680516" y="320756"/>
                  </a:moveTo>
                  <a:cubicBezTo>
                    <a:pt x="655266" y="320756"/>
                    <a:pt x="634796" y="341226"/>
                    <a:pt x="634796" y="366476"/>
                  </a:cubicBezTo>
                  <a:cubicBezTo>
                    <a:pt x="634796" y="391726"/>
                    <a:pt x="655266" y="412196"/>
                    <a:pt x="680516" y="412196"/>
                  </a:cubicBezTo>
                  <a:cubicBezTo>
                    <a:pt x="705766" y="412196"/>
                    <a:pt x="726236" y="391726"/>
                    <a:pt x="726236" y="366476"/>
                  </a:cubicBezTo>
                  <a:cubicBezTo>
                    <a:pt x="726236" y="341226"/>
                    <a:pt x="705766" y="320756"/>
                    <a:pt x="680516" y="320756"/>
                  </a:cubicBezTo>
                  <a:close/>
                  <a:moveTo>
                    <a:pt x="133583" y="194372"/>
                  </a:moveTo>
                  <a:cubicBezTo>
                    <a:pt x="123760" y="195437"/>
                    <a:pt x="107202" y="197301"/>
                    <a:pt x="99063" y="219136"/>
                  </a:cubicBezTo>
                  <a:lnTo>
                    <a:pt x="60670" y="331331"/>
                  </a:lnTo>
                  <a:lnTo>
                    <a:pt x="454632" y="331331"/>
                  </a:lnTo>
                  <a:lnTo>
                    <a:pt x="458839" y="332137"/>
                  </a:lnTo>
                  <a:lnTo>
                    <a:pt x="418166" y="220734"/>
                  </a:lnTo>
                  <a:cubicBezTo>
                    <a:pt x="410307" y="203958"/>
                    <a:pt x="408343" y="195171"/>
                    <a:pt x="379436" y="194372"/>
                  </a:cubicBezTo>
                  <a:close/>
                  <a:moveTo>
                    <a:pt x="136109" y="172004"/>
                  </a:moveTo>
                  <a:lnTo>
                    <a:pt x="384488" y="172004"/>
                  </a:lnTo>
                  <a:cubicBezTo>
                    <a:pt x="419008" y="175200"/>
                    <a:pt x="423218" y="191975"/>
                    <a:pt x="432479" y="207952"/>
                  </a:cubicBezTo>
                  <a:lnTo>
                    <a:pt x="489525" y="343266"/>
                  </a:lnTo>
                  <a:cubicBezTo>
                    <a:pt x="504729" y="352772"/>
                    <a:pt x="514176" y="369253"/>
                    <a:pt x="514176" y="387826"/>
                  </a:cubicBezTo>
                  <a:lnTo>
                    <a:pt x="514176" y="450205"/>
                  </a:lnTo>
                  <a:cubicBezTo>
                    <a:pt x="514176" y="476177"/>
                    <a:pt x="495706" y="498055"/>
                    <a:pt x="470268" y="503705"/>
                  </a:cubicBezTo>
                  <a:lnTo>
                    <a:pt x="470268" y="559252"/>
                  </a:lnTo>
                  <a:cubicBezTo>
                    <a:pt x="470268" y="572315"/>
                    <a:pt x="459107" y="582906"/>
                    <a:pt x="445338" y="582906"/>
                  </a:cubicBezTo>
                  <a:lnTo>
                    <a:pt x="417811" y="582906"/>
                  </a:lnTo>
                  <a:cubicBezTo>
                    <a:pt x="404043" y="582906"/>
                    <a:pt x="392881" y="572315"/>
                    <a:pt x="392881" y="559252"/>
                  </a:cubicBezTo>
                  <a:lnTo>
                    <a:pt x="392881" y="506700"/>
                  </a:lnTo>
                  <a:lnTo>
                    <a:pt x="124415" y="506700"/>
                  </a:lnTo>
                  <a:lnTo>
                    <a:pt x="124415" y="559253"/>
                  </a:lnTo>
                  <a:cubicBezTo>
                    <a:pt x="124415" y="572316"/>
                    <a:pt x="113253" y="582906"/>
                    <a:pt x="99485" y="582906"/>
                  </a:cubicBezTo>
                  <a:lnTo>
                    <a:pt x="71958" y="582906"/>
                  </a:lnTo>
                  <a:cubicBezTo>
                    <a:pt x="58189" y="582906"/>
                    <a:pt x="47028" y="572316"/>
                    <a:pt x="47028" y="559253"/>
                  </a:cubicBezTo>
                  <a:lnTo>
                    <a:pt x="47028" y="504302"/>
                  </a:lnTo>
                  <a:cubicBezTo>
                    <a:pt x="20025" y="499853"/>
                    <a:pt x="0" y="477248"/>
                    <a:pt x="0" y="450205"/>
                  </a:cubicBezTo>
                  <a:lnTo>
                    <a:pt x="0" y="387826"/>
                  </a:lnTo>
                  <a:cubicBezTo>
                    <a:pt x="0" y="368466"/>
                    <a:pt x="10264" y="351380"/>
                    <a:pt x="26534" y="342061"/>
                  </a:cubicBezTo>
                  <a:lnTo>
                    <a:pt x="85592" y="202360"/>
                  </a:lnTo>
                  <a:cubicBezTo>
                    <a:pt x="97379" y="186650"/>
                    <a:pt x="106640" y="173335"/>
                    <a:pt x="136109" y="172004"/>
                  </a:cubicBezTo>
                  <a:close/>
                  <a:moveTo>
                    <a:pt x="344827" y="0"/>
                  </a:moveTo>
                  <a:lnTo>
                    <a:pt x="748300" y="0"/>
                  </a:lnTo>
                  <a:cubicBezTo>
                    <a:pt x="759814" y="0"/>
                    <a:pt x="769148" y="9334"/>
                    <a:pt x="769148" y="20848"/>
                  </a:cubicBezTo>
                  <a:lnTo>
                    <a:pt x="769148" y="268862"/>
                  </a:lnTo>
                  <a:cubicBezTo>
                    <a:pt x="774898" y="269223"/>
                    <a:pt x="779174" y="274149"/>
                    <a:pt x="779174" y="280073"/>
                  </a:cubicBezTo>
                  <a:lnTo>
                    <a:pt x="779174" y="443168"/>
                  </a:lnTo>
                  <a:cubicBezTo>
                    <a:pt x="779174" y="449823"/>
                    <a:pt x="773779" y="455218"/>
                    <a:pt x="767124" y="455218"/>
                  </a:cubicBezTo>
                  <a:lnTo>
                    <a:pt x="523551" y="455218"/>
                  </a:lnTo>
                  <a:cubicBezTo>
                    <a:pt x="522461" y="437854"/>
                    <a:pt x="521167" y="424811"/>
                    <a:pt x="521167" y="369749"/>
                  </a:cubicBezTo>
                  <a:cubicBezTo>
                    <a:pt x="518187" y="352715"/>
                    <a:pt x="510532" y="348310"/>
                    <a:pt x="497199" y="338488"/>
                  </a:cubicBezTo>
                  <a:cubicBezTo>
                    <a:pt x="484856" y="310893"/>
                    <a:pt x="474350" y="284477"/>
                    <a:pt x="464289" y="260833"/>
                  </a:cubicBezTo>
                  <a:lnTo>
                    <a:pt x="710995" y="260833"/>
                  </a:lnTo>
                  <a:lnTo>
                    <a:pt x="693825" y="115562"/>
                  </a:lnTo>
                  <a:lnTo>
                    <a:pt x="384033" y="115562"/>
                  </a:lnTo>
                  <a:lnTo>
                    <a:pt x="379179" y="156629"/>
                  </a:lnTo>
                  <a:lnTo>
                    <a:pt x="323979" y="156629"/>
                  </a:lnTo>
                  <a:lnTo>
                    <a:pt x="323979" y="20848"/>
                  </a:lnTo>
                  <a:cubicBezTo>
                    <a:pt x="323979" y="9334"/>
                    <a:pt x="333313" y="0"/>
                    <a:pt x="344827" y="0"/>
                  </a:cubicBezTo>
                  <a:close/>
                </a:path>
              </a:pathLst>
            </a:cu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0" name="Group 49"/>
            <p:cNvGrpSpPr/>
            <p:nvPr/>
          </p:nvGrpSpPr>
          <p:grpSpPr>
            <a:xfrm>
              <a:off x="1375400" y="4219528"/>
              <a:ext cx="240047" cy="250622"/>
              <a:chOff x="6356211" y="-986246"/>
              <a:chExt cx="322176" cy="336369"/>
            </a:xfrm>
            <a:grpFill/>
          </p:grpSpPr>
          <p:sp>
            <p:nvSpPr>
              <p:cNvPr id="52" name="Oval 51"/>
              <p:cNvSpPr/>
              <p:nvPr/>
            </p:nvSpPr>
            <p:spPr>
              <a:xfrm>
                <a:off x="6459255" y="-868963"/>
                <a:ext cx="116089" cy="116089"/>
              </a:xfrm>
              <a:prstGeom prst="ellips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cxnSp>
            <p:nvCxnSpPr>
              <p:cNvPr id="53" name="Straight Connector 52"/>
              <p:cNvCxnSpPr/>
              <p:nvPr/>
            </p:nvCxnSpPr>
            <p:spPr>
              <a:xfrm>
                <a:off x="6517299" y="-986246"/>
                <a:ext cx="0" cy="336369"/>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6356211" y="-810919"/>
                <a:ext cx="322176" cy="0"/>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6425918" y="-905756"/>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6576503" y="-909443"/>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16200000">
                <a:off x="6425918" y="-745560"/>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16200000" flipH="1">
                <a:off x="6576503" y="-749247"/>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1" name="Oval 142"/>
            <p:cNvSpPr/>
            <p:nvPr/>
          </p:nvSpPr>
          <p:spPr>
            <a:xfrm>
              <a:off x="994466" y="4093413"/>
              <a:ext cx="1001915" cy="500958"/>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grpSp>
      <p:grpSp>
        <p:nvGrpSpPr>
          <p:cNvPr id="59" name="MACHINE"/>
          <p:cNvGrpSpPr/>
          <p:nvPr/>
        </p:nvGrpSpPr>
        <p:grpSpPr>
          <a:xfrm>
            <a:off x="10150591" y="2174149"/>
            <a:ext cx="693244" cy="893249"/>
            <a:chOff x="3386761" y="931380"/>
            <a:chExt cx="903867" cy="1164637"/>
          </a:xfrm>
          <a:noFill/>
        </p:grpSpPr>
        <p:grpSp>
          <p:nvGrpSpPr>
            <p:cNvPr id="60" name="Group 59"/>
            <p:cNvGrpSpPr/>
            <p:nvPr/>
          </p:nvGrpSpPr>
          <p:grpSpPr>
            <a:xfrm>
              <a:off x="3427203" y="1415129"/>
              <a:ext cx="822983" cy="680888"/>
              <a:chOff x="3427203" y="1415129"/>
              <a:chExt cx="822983" cy="680888"/>
            </a:xfrm>
            <a:grpFill/>
          </p:grpSpPr>
          <p:sp>
            <p:nvSpPr>
              <p:cNvPr id="70" name="Freeform 5"/>
              <p:cNvSpPr>
                <a:spLocks noEditPoints="1"/>
              </p:cNvSpPr>
              <p:nvPr/>
            </p:nvSpPr>
            <p:spPr bwMode="auto">
              <a:xfrm>
                <a:off x="3856088" y="1450494"/>
                <a:ext cx="147736" cy="153817"/>
              </a:xfrm>
              <a:custGeom>
                <a:avLst/>
                <a:gdLst>
                  <a:gd name="T0" fmla="*/ 75 w 152"/>
                  <a:gd name="T1" fmla="*/ 152 h 152"/>
                  <a:gd name="T2" fmla="*/ 152 w 152"/>
                  <a:gd name="T3" fmla="*/ 76 h 152"/>
                  <a:gd name="T4" fmla="*/ 75 w 152"/>
                  <a:gd name="T5" fmla="*/ 0 h 152"/>
                  <a:gd name="T6" fmla="*/ 0 w 152"/>
                  <a:gd name="T7" fmla="*/ 76 h 152"/>
                  <a:gd name="T8" fmla="*/ 75 w 152"/>
                  <a:gd name="T9" fmla="*/ 152 h 152"/>
                  <a:gd name="T10" fmla="*/ 75 w 152"/>
                  <a:gd name="T11" fmla="*/ 32 h 152"/>
                  <a:gd name="T12" fmla="*/ 119 w 152"/>
                  <a:gd name="T13" fmla="*/ 76 h 152"/>
                  <a:gd name="T14" fmla="*/ 75 w 152"/>
                  <a:gd name="T15" fmla="*/ 119 h 152"/>
                  <a:gd name="T16" fmla="*/ 32 w 152"/>
                  <a:gd name="T17" fmla="*/ 76 h 152"/>
                  <a:gd name="T18" fmla="*/ 75 w 152"/>
                  <a:gd name="T19" fmla="*/ 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52">
                    <a:moveTo>
                      <a:pt x="75" y="152"/>
                    </a:moveTo>
                    <a:cubicBezTo>
                      <a:pt x="118" y="152"/>
                      <a:pt x="152" y="118"/>
                      <a:pt x="152" y="76"/>
                    </a:cubicBezTo>
                    <a:cubicBezTo>
                      <a:pt x="152" y="34"/>
                      <a:pt x="118" y="0"/>
                      <a:pt x="75" y="0"/>
                    </a:cubicBezTo>
                    <a:cubicBezTo>
                      <a:pt x="34" y="0"/>
                      <a:pt x="0" y="34"/>
                      <a:pt x="0" y="76"/>
                    </a:cubicBezTo>
                    <a:cubicBezTo>
                      <a:pt x="0" y="118"/>
                      <a:pt x="34" y="152"/>
                      <a:pt x="75" y="152"/>
                    </a:cubicBezTo>
                    <a:close/>
                    <a:moveTo>
                      <a:pt x="75" y="32"/>
                    </a:moveTo>
                    <a:cubicBezTo>
                      <a:pt x="100" y="32"/>
                      <a:pt x="119" y="52"/>
                      <a:pt x="119" y="76"/>
                    </a:cubicBezTo>
                    <a:cubicBezTo>
                      <a:pt x="119" y="100"/>
                      <a:pt x="100" y="119"/>
                      <a:pt x="75" y="119"/>
                    </a:cubicBezTo>
                    <a:cubicBezTo>
                      <a:pt x="51" y="119"/>
                      <a:pt x="32" y="100"/>
                      <a:pt x="32" y="76"/>
                    </a:cubicBezTo>
                    <a:cubicBezTo>
                      <a:pt x="32" y="52"/>
                      <a:pt x="51" y="32"/>
                      <a:pt x="75" y="32"/>
                    </a:cubicBezTo>
                    <a:close/>
                  </a:path>
                </a:pathLst>
              </a:custGeom>
              <a:grpFill/>
              <a:ln w="9525">
                <a:solidFill>
                  <a:schemeClr val="bg1"/>
                </a:solidFill>
                <a:round/>
                <a:headEnd/>
                <a:tailEnd/>
              </a:ln>
              <a:extLst/>
            </p:spPr>
            <p:txBody>
              <a:bodyPr vert="horz" wrap="square" lIns="91414" tIns="45706" rIns="91414" bIns="45706" numCol="1" anchor="t" anchorCtr="0" compatLnSpc="1">
                <a:prstTxWarp prst="textNoShape">
                  <a:avLst/>
                </a:prstTxWarp>
              </a:bodyPr>
              <a:lstStyle/>
              <a:p>
                <a:pPr defTabSz="932330"/>
                <a:endParaRPr lang="en-US" sz="2244" dirty="0">
                  <a:solidFill>
                    <a:prstClr val="black"/>
                  </a:solidFill>
                </a:endParaRPr>
              </a:p>
            </p:txBody>
          </p:sp>
          <p:sp>
            <p:nvSpPr>
              <p:cNvPr id="71" name="Oval 6"/>
              <p:cNvSpPr>
                <a:spLocks noChangeArrowheads="1"/>
              </p:cNvSpPr>
              <p:nvPr/>
            </p:nvSpPr>
            <p:spPr bwMode="auto">
              <a:xfrm>
                <a:off x="3907652" y="1504181"/>
                <a:ext cx="43380" cy="45592"/>
              </a:xfrm>
              <a:prstGeom prst="ellipse">
                <a:avLst/>
              </a:prstGeom>
              <a:grpFill/>
              <a:ln w="9525">
                <a:solidFill>
                  <a:schemeClr val="bg1"/>
                </a:solidFill>
                <a:round/>
                <a:headEnd/>
                <a:tailEnd/>
              </a:ln>
              <a:extLst/>
            </p:spPr>
            <p:txBody>
              <a:bodyPr vert="horz" wrap="square" lIns="91414" tIns="45706" rIns="91414" bIns="45706" numCol="1" anchor="t" anchorCtr="0" compatLnSpc="1">
                <a:prstTxWarp prst="textNoShape">
                  <a:avLst/>
                </a:prstTxWarp>
              </a:bodyPr>
              <a:lstStyle/>
              <a:p>
                <a:pPr defTabSz="932330"/>
                <a:endParaRPr lang="en-US" sz="2244" dirty="0">
                  <a:solidFill>
                    <a:prstClr val="black"/>
                  </a:solidFill>
                </a:endParaRPr>
              </a:p>
            </p:txBody>
          </p:sp>
          <p:sp>
            <p:nvSpPr>
              <p:cNvPr id="72" name="Freeform 7"/>
              <p:cNvSpPr>
                <a:spLocks noEditPoints="1"/>
              </p:cNvSpPr>
              <p:nvPr/>
            </p:nvSpPr>
            <p:spPr bwMode="auto">
              <a:xfrm>
                <a:off x="3427203" y="1415129"/>
                <a:ext cx="201756" cy="210488"/>
              </a:xfrm>
              <a:custGeom>
                <a:avLst/>
                <a:gdLst>
                  <a:gd name="T0" fmla="*/ 208 w 208"/>
                  <a:gd name="T1" fmla="*/ 104 h 208"/>
                  <a:gd name="T2" fmla="*/ 104 w 208"/>
                  <a:gd name="T3" fmla="*/ 0 h 208"/>
                  <a:gd name="T4" fmla="*/ 0 w 208"/>
                  <a:gd name="T5" fmla="*/ 104 h 208"/>
                  <a:gd name="T6" fmla="*/ 104 w 208"/>
                  <a:gd name="T7" fmla="*/ 208 h 208"/>
                  <a:gd name="T8" fmla="*/ 208 w 208"/>
                  <a:gd name="T9" fmla="*/ 104 h 208"/>
                  <a:gd name="T10" fmla="*/ 49 w 208"/>
                  <a:gd name="T11" fmla="*/ 104 h 208"/>
                  <a:gd name="T12" fmla="*/ 104 w 208"/>
                  <a:gd name="T13" fmla="*/ 49 h 208"/>
                  <a:gd name="T14" fmla="*/ 159 w 208"/>
                  <a:gd name="T15" fmla="*/ 104 h 208"/>
                  <a:gd name="T16" fmla="*/ 104 w 208"/>
                  <a:gd name="T17" fmla="*/ 159 h 208"/>
                  <a:gd name="T18" fmla="*/ 49 w 208"/>
                  <a:gd name="T19" fmla="*/ 10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08">
                    <a:moveTo>
                      <a:pt x="208" y="104"/>
                    </a:moveTo>
                    <a:cubicBezTo>
                      <a:pt x="208" y="46"/>
                      <a:pt x="161" y="0"/>
                      <a:pt x="104" y="0"/>
                    </a:cubicBezTo>
                    <a:cubicBezTo>
                      <a:pt x="46" y="0"/>
                      <a:pt x="0" y="46"/>
                      <a:pt x="0" y="104"/>
                    </a:cubicBezTo>
                    <a:cubicBezTo>
                      <a:pt x="0" y="161"/>
                      <a:pt x="46" y="208"/>
                      <a:pt x="104" y="208"/>
                    </a:cubicBezTo>
                    <a:cubicBezTo>
                      <a:pt x="161" y="208"/>
                      <a:pt x="208" y="161"/>
                      <a:pt x="208" y="104"/>
                    </a:cubicBezTo>
                    <a:close/>
                    <a:moveTo>
                      <a:pt x="49" y="104"/>
                    </a:moveTo>
                    <a:cubicBezTo>
                      <a:pt x="49" y="73"/>
                      <a:pt x="73" y="49"/>
                      <a:pt x="104" y="49"/>
                    </a:cubicBezTo>
                    <a:cubicBezTo>
                      <a:pt x="134" y="49"/>
                      <a:pt x="159" y="73"/>
                      <a:pt x="159" y="104"/>
                    </a:cubicBezTo>
                    <a:cubicBezTo>
                      <a:pt x="159" y="134"/>
                      <a:pt x="134" y="159"/>
                      <a:pt x="104" y="159"/>
                    </a:cubicBezTo>
                    <a:cubicBezTo>
                      <a:pt x="73" y="159"/>
                      <a:pt x="49" y="134"/>
                      <a:pt x="49" y="104"/>
                    </a:cubicBezTo>
                    <a:close/>
                  </a:path>
                </a:pathLst>
              </a:custGeom>
              <a:grpFill/>
              <a:ln w="9525">
                <a:solidFill>
                  <a:schemeClr val="bg1"/>
                </a:solidFill>
                <a:round/>
                <a:headEnd/>
                <a:tailEnd/>
              </a:ln>
              <a:extLst/>
            </p:spPr>
            <p:txBody>
              <a:bodyPr vert="horz" wrap="square" lIns="91414" tIns="45706" rIns="91414" bIns="45706" numCol="1" anchor="t" anchorCtr="0" compatLnSpc="1">
                <a:prstTxWarp prst="textNoShape">
                  <a:avLst/>
                </a:prstTxWarp>
              </a:bodyPr>
              <a:lstStyle/>
              <a:p>
                <a:pPr defTabSz="932330"/>
                <a:endParaRPr lang="en-US" sz="2244" dirty="0">
                  <a:solidFill>
                    <a:prstClr val="black"/>
                  </a:solidFill>
                </a:endParaRPr>
              </a:p>
            </p:txBody>
          </p:sp>
          <p:sp>
            <p:nvSpPr>
              <p:cNvPr id="73" name="Oval 8"/>
              <p:cNvSpPr>
                <a:spLocks noChangeArrowheads="1"/>
              </p:cNvSpPr>
              <p:nvPr/>
            </p:nvSpPr>
            <p:spPr bwMode="auto">
              <a:xfrm>
                <a:off x="3498002" y="1489269"/>
                <a:ext cx="59339" cy="62635"/>
              </a:xfrm>
              <a:prstGeom prst="ellipse">
                <a:avLst/>
              </a:prstGeom>
              <a:grpFill/>
              <a:ln w="9525">
                <a:solidFill>
                  <a:schemeClr val="bg1"/>
                </a:solidFill>
                <a:round/>
                <a:headEnd/>
                <a:tailEnd/>
              </a:ln>
              <a:extLst/>
            </p:spPr>
            <p:txBody>
              <a:bodyPr vert="horz" wrap="square" lIns="91414" tIns="45706" rIns="91414" bIns="45706" numCol="1" anchor="t" anchorCtr="0" compatLnSpc="1">
                <a:prstTxWarp prst="textNoShape">
                  <a:avLst/>
                </a:prstTxWarp>
              </a:bodyPr>
              <a:lstStyle/>
              <a:p>
                <a:pPr defTabSz="932330"/>
                <a:endParaRPr lang="en-US" sz="2244" dirty="0">
                  <a:solidFill>
                    <a:prstClr val="black"/>
                  </a:solidFill>
                </a:endParaRPr>
              </a:p>
            </p:txBody>
          </p:sp>
          <p:sp>
            <p:nvSpPr>
              <p:cNvPr id="74" name="Freeform 9"/>
              <p:cNvSpPr>
                <a:spLocks/>
              </p:cNvSpPr>
              <p:nvPr/>
            </p:nvSpPr>
            <p:spPr bwMode="auto">
              <a:xfrm>
                <a:off x="4108588" y="1808834"/>
                <a:ext cx="118270" cy="196852"/>
              </a:xfrm>
              <a:custGeom>
                <a:avLst/>
                <a:gdLst>
                  <a:gd name="T0" fmla="*/ 0 w 122"/>
                  <a:gd name="T1" fmla="*/ 61 h 195"/>
                  <a:gd name="T2" fmla="*/ 33 w 122"/>
                  <a:gd name="T3" fmla="*/ 115 h 195"/>
                  <a:gd name="T4" fmla="*/ 33 w 122"/>
                  <a:gd name="T5" fmla="*/ 151 h 195"/>
                  <a:gd name="T6" fmla="*/ 47 w 122"/>
                  <a:gd name="T7" fmla="*/ 151 h 195"/>
                  <a:gd name="T8" fmla="*/ 47 w 122"/>
                  <a:gd name="T9" fmla="*/ 166 h 195"/>
                  <a:gd name="T10" fmla="*/ 56 w 122"/>
                  <a:gd name="T11" fmla="*/ 166 h 195"/>
                  <a:gd name="T12" fmla="*/ 56 w 122"/>
                  <a:gd name="T13" fmla="*/ 195 h 195"/>
                  <a:gd name="T14" fmla="*/ 71 w 122"/>
                  <a:gd name="T15" fmla="*/ 195 h 195"/>
                  <a:gd name="T16" fmla="*/ 71 w 122"/>
                  <a:gd name="T17" fmla="*/ 166 h 195"/>
                  <a:gd name="T18" fmla="*/ 79 w 122"/>
                  <a:gd name="T19" fmla="*/ 166 h 195"/>
                  <a:gd name="T20" fmla="*/ 79 w 122"/>
                  <a:gd name="T21" fmla="*/ 151 h 195"/>
                  <a:gd name="T22" fmla="*/ 91 w 122"/>
                  <a:gd name="T23" fmla="*/ 151 h 195"/>
                  <a:gd name="T24" fmla="*/ 91 w 122"/>
                  <a:gd name="T25" fmla="*/ 114 h 195"/>
                  <a:gd name="T26" fmla="*/ 122 w 122"/>
                  <a:gd name="T27" fmla="*/ 61 h 195"/>
                  <a:gd name="T28" fmla="*/ 61 w 122"/>
                  <a:gd name="T29" fmla="*/ 0 h 195"/>
                  <a:gd name="T30" fmla="*/ 0 w 122"/>
                  <a:gd name="T31" fmla="*/ 6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95">
                    <a:moveTo>
                      <a:pt x="0" y="61"/>
                    </a:moveTo>
                    <a:cubicBezTo>
                      <a:pt x="0" y="85"/>
                      <a:pt x="14" y="105"/>
                      <a:pt x="33" y="115"/>
                    </a:cubicBezTo>
                    <a:cubicBezTo>
                      <a:pt x="33" y="151"/>
                      <a:pt x="33" y="151"/>
                      <a:pt x="33" y="151"/>
                    </a:cubicBezTo>
                    <a:cubicBezTo>
                      <a:pt x="47" y="151"/>
                      <a:pt x="47" y="151"/>
                      <a:pt x="47" y="151"/>
                    </a:cubicBezTo>
                    <a:cubicBezTo>
                      <a:pt x="47" y="166"/>
                      <a:pt x="47" y="166"/>
                      <a:pt x="47" y="166"/>
                    </a:cubicBezTo>
                    <a:cubicBezTo>
                      <a:pt x="56" y="166"/>
                      <a:pt x="56" y="166"/>
                      <a:pt x="56" y="166"/>
                    </a:cubicBezTo>
                    <a:cubicBezTo>
                      <a:pt x="56" y="195"/>
                      <a:pt x="56" y="195"/>
                      <a:pt x="56" y="195"/>
                    </a:cubicBezTo>
                    <a:cubicBezTo>
                      <a:pt x="71" y="195"/>
                      <a:pt x="71" y="195"/>
                      <a:pt x="71" y="195"/>
                    </a:cubicBezTo>
                    <a:cubicBezTo>
                      <a:pt x="71" y="166"/>
                      <a:pt x="71" y="166"/>
                      <a:pt x="71" y="166"/>
                    </a:cubicBezTo>
                    <a:cubicBezTo>
                      <a:pt x="79" y="166"/>
                      <a:pt x="79" y="166"/>
                      <a:pt x="79" y="166"/>
                    </a:cubicBezTo>
                    <a:cubicBezTo>
                      <a:pt x="79" y="151"/>
                      <a:pt x="79" y="151"/>
                      <a:pt x="79" y="151"/>
                    </a:cubicBezTo>
                    <a:cubicBezTo>
                      <a:pt x="91" y="151"/>
                      <a:pt x="91" y="151"/>
                      <a:pt x="91" y="151"/>
                    </a:cubicBezTo>
                    <a:cubicBezTo>
                      <a:pt x="91" y="114"/>
                      <a:pt x="91" y="114"/>
                      <a:pt x="91" y="114"/>
                    </a:cubicBezTo>
                    <a:cubicBezTo>
                      <a:pt x="110" y="104"/>
                      <a:pt x="122" y="84"/>
                      <a:pt x="122" y="61"/>
                    </a:cubicBezTo>
                    <a:cubicBezTo>
                      <a:pt x="122" y="28"/>
                      <a:pt x="95" y="0"/>
                      <a:pt x="61" y="0"/>
                    </a:cubicBezTo>
                    <a:cubicBezTo>
                      <a:pt x="28" y="0"/>
                      <a:pt x="0" y="28"/>
                      <a:pt x="0" y="61"/>
                    </a:cubicBezTo>
                    <a:close/>
                  </a:path>
                </a:pathLst>
              </a:custGeom>
              <a:grpFill/>
              <a:ln w="9525">
                <a:solidFill>
                  <a:schemeClr val="bg1"/>
                </a:solidFill>
                <a:round/>
                <a:headEnd/>
                <a:tailEnd/>
              </a:ln>
              <a:extLst/>
            </p:spPr>
            <p:txBody>
              <a:bodyPr vert="horz" wrap="square" lIns="91414" tIns="45706" rIns="91414" bIns="45706" numCol="1" anchor="t" anchorCtr="0" compatLnSpc="1">
                <a:prstTxWarp prst="textNoShape">
                  <a:avLst/>
                </a:prstTxWarp>
              </a:bodyPr>
              <a:lstStyle/>
              <a:p>
                <a:pPr defTabSz="932330"/>
                <a:endParaRPr lang="en-US" sz="2244" dirty="0">
                  <a:solidFill>
                    <a:prstClr val="black"/>
                  </a:solidFill>
                </a:endParaRPr>
              </a:p>
            </p:txBody>
          </p:sp>
          <p:sp>
            <p:nvSpPr>
              <p:cNvPr id="75" name="Freeform 10"/>
              <p:cNvSpPr>
                <a:spLocks/>
              </p:cNvSpPr>
              <p:nvPr/>
            </p:nvSpPr>
            <p:spPr bwMode="auto">
              <a:xfrm>
                <a:off x="3478767" y="1915782"/>
                <a:ext cx="771419" cy="180235"/>
              </a:xfrm>
              <a:custGeom>
                <a:avLst/>
                <a:gdLst>
                  <a:gd name="T0" fmla="*/ 777 w 1885"/>
                  <a:gd name="T1" fmla="*/ 313 h 423"/>
                  <a:gd name="T2" fmla="*/ 777 w 1885"/>
                  <a:gd name="T3" fmla="*/ 143 h 423"/>
                  <a:gd name="T4" fmla="*/ 685 w 1885"/>
                  <a:gd name="T5" fmla="*/ 143 h 423"/>
                  <a:gd name="T6" fmla="*/ 685 w 1885"/>
                  <a:gd name="T7" fmla="*/ 0 h 423"/>
                  <a:gd name="T8" fmla="*/ 173 w 1885"/>
                  <a:gd name="T9" fmla="*/ 0 h 423"/>
                  <a:gd name="T10" fmla="*/ 173 w 1885"/>
                  <a:gd name="T11" fmla="*/ 143 h 423"/>
                  <a:gd name="T12" fmla="*/ 80 w 1885"/>
                  <a:gd name="T13" fmla="*/ 143 h 423"/>
                  <a:gd name="T14" fmla="*/ 80 w 1885"/>
                  <a:gd name="T15" fmla="*/ 313 h 423"/>
                  <a:gd name="T16" fmla="*/ 0 w 1885"/>
                  <a:gd name="T17" fmla="*/ 313 h 423"/>
                  <a:gd name="T18" fmla="*/ 0 w 1885"/>
                  <a:gd name="T19" fmla="*/ 423 h 423"/>
                  <a:gd name="T20" fmla="*/ 1885 w 1885"/>
                  <a:gd name="T21" fmla="*/ 423 h 423"/>
                  <a:gd name="T22" fmla="*/ 1885 w 1885"/>
                  <a:gd name="T23" fmla="*/ 313 h 423"/>
                  <a:gd name="T24" fmla="*/ 777 w 1885"/>
                  <a:gd name="T25" fmla="*/ 31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5" h="423">
                    <a:moveTo>
                      <a:pt x="777" y="313"/>
                    </a:moveTo>
                    <a:lnTo>
                      <a:pt x="777" y="143"/>
                    </a:lnTo>
                    <a:lnTo>
                      <a:pt x="685" y="143"/>
                    </a:lnTo>
                    <a:lnTo>
                      <a:pt x="685" y="0"/>
                    </a:lnTo>
                    <a:lnTo>
                      <a:pt x="173" y="0"/>
                    </a:lnTo>
                    <a:lnTo>
                      <a:pt x="173" y="143"/>
                    </a:lnTo>
                    <a:lnTo>
                      <a:pt x="80" y="143"/>
                    </a:lnTo>
                    <a:lnTo>
                      <a:pt x="80" y="313"/>
                    </a:lnTo>
                    <a:lnTo>
                      <a:pt x="0" y="313"/>
                    </a:lnTo>
                    <a:lnTo>
                      <a:pt x="0" y="423"/>
                    </a:lnTo>
                    <a:lnTo>
                      <a:pt x="1885" y="423"/>
                    </a:lnTo>
                    <a:lnTo>
                      <a:pt x="1885" y="313"/>
                    </a:lnTo>
                    <a:lnTo>
                      <a:pt x="777" y="313"/>
                    </a:lnTo>
                    <a:close/>
                  </a:path>
                </a:pathLst>
              </a:custGeom>
              <a:grpFill/>
              <a:ln w="9525">
                <a:solidFill>
                  <a:schemeClr val="bg1"/>
                </a:solidFill>
                <a:round/>
                <a:headEnd/>
                <a:tailEnd/>
              </a:ln>
              <a:extLst/>
            </p:spPr>
            <p:txBody>
              <a:bodyPr vert="horz" wrap="square" lIns="91414" tIns="45706" rIns="91414" bIns="45706" numCol="1" anchor="t" anchorCtr="0" compatLnSpc="1">
                <a:prstTxWarp prst="textNoShape">
                  <a:avLst/>
                </a:prstTxWarp>
              </a:bodyPr>
              <a:lstStyle/>
              <a:p>
                <a:pPr defTabSz="932330"/>
                <a:endParaRPr lang="en-US" sz="2244" dirty="0">
                  <a:solidFill>
                    <a:prstClr val="black"/>
                  </a:solidFill>
                </a:endParaRPr>
              </a:p>
            </p:txBody>
          </p:sp>
          <p:sp>
            <p:nvSpPr>
              <p:cNvPr id="76" name="Freeform 11"/>
              <p:cNvSpPr>
                <a:spLocks/>
              </p:cNvSpPr>
              <p:nvPr/>
            </p:nvSpPr>
            <p:spPr bwMode="auto">
              <a:xfrm>
                <a:off x="3513553" y="1613685"/>
                <a:ext cx="260277" cy="269714"/>
              </a:xfrm>
              <a:custGeom>
                <a:avLst/>
                <a:gdLst>
                  <a:gd name="T0" fmla="*/ 0 w 268"/>
                  <a:gd name="T1" fmla="*/ 55 h 267"/>
                  <a:gd name="T2" fmla="*/ 53 w 268"/>
                  <a:gd name="T3" fmla="*/ 203 h 267"/>
                  <a:gd name="T4" fmla="*/ 15 w 268"/>
                  <a:gd name="T5" fmla="*/ 203 h 267"/>
                  <a:gd name="T6" fmla="*/ 15 w 268"/>
                  <a:gd name="T7" fmla="*/ 267 h 267"/>
                  <a:gd name="T8" fmla="*/ 268 w 268"/>
                  <a:gd name="T9" fmla="*/ 267 h 267"/>
                  <a:gd name="T10" fmla="*/ 268 w 268"/>
                  <a:gd name="T11" fmla="*/ 203 h 267"/>
                  <a:gd name="T12" fmla="*/ 230 w 268"/>
                  <a:gd name="T13" fmla="*/ 203 h 267"/>
                  <a:gd name="T14" fmla="*/ 131 w 268"/>
                  <a:gd name="T15" fmla="*/ 0 h 267"/>
                  <a:gd name="T16" fmla="*/ 15 w 268"/>
                  <a:gd name="T17" fmla="*/ 56 h 267"/>
                  <a:gd name="T18" fmla="*/ 0 w 268"/>
                  <a:gd name="T19" fmla="*/ 5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55"/>
                    </a:moveTo>
                    <a:cubicBezTo>
                      <a:pt x="53" y="203"/>
                      <a:pt x="53" y="203"/>
                      <a:pt x="53" y="203"/>
                    </a:cubicBezTo>
                    <a:cubicBezTo>
                      <a:pt x="15" y="203"/>
                      <a:pt x="15" y="203"/>
                      <a:pt x="15" y="203"/>
                    </a:cubicBezTo>
                    <a:cubicBezTo>
                      <a:pt x="15" y="267"/>
                      <a:pt x="15" y="267"/>
                      <a:pt x="15" y="267"/>
                    </a:cubicBezTo>
                    <a:cubicBezTo>
                      <a:pt x="268" y="267"/>
                      <a:pt x="268" y="267"/>
                      <a:pt x="268" y="267"/>
                    </a:cubicBezTo>
                    <a:cubicBezTo>
                      <a:pt x="268" y="203"/>
                      <a:pt x="268" y="203"/>
                      <a:pt x="268" y="203"/>
                    </a:cubicBezTo>
                    <a:cubicBezTo>
                      <a:pt x="230" y="203"/>
                      <a:pt x="230" y="203"/>
                      <a:pt x="230" y="203"/>
                    </a:cubicBezTo>
                    <a:cubicBezTo>
                      <a:pt x="131" y="0"/>
                      <a:pt x="131" y="0"/>
                      <a:pt x="131" y="0"/>
                    </a:cubicBezTo>
                    <a:cubicBezTo>
                      <a:pt x="104" y="34"/>
                      <a:pt x="62" y="56"/>
                      <a:pt x="15" y="56"/>
                    </a:cubicBezTo>
                    <a:cubicBezTo>
                      <a:pt x="10" y="56"/>
                      <a:pt x="5" y="56"/>
                      <a:pt x="0" y="55"/>
                    </a:cubicBezTo>
                    <a:close/>
                  </a:path>
                </a:pathLst>
              </a:custGeom>
              <a:grpFill/>
              <a:ln w="9525">
                <a:solidFill>
                  <a:schemeClr val="bg1"/>
                </a:solidFill>
                <a:round/>
                <a:headEnd/>
                <a:tailEnd/>
              </a:ln>
              <a:extLst/>
            </p:spPr>
            <p:txBody>
              <a:bodyPr vert="horz" wrap="square" lIns="91414" tIns="45706" rIns="91414" bIns="45706" numCol="1" anchor="t" anchorCtr="0" compatLnSpc="1">
                <a:prstTxWarp prst="textNoShape">
                  <a:avLst/>
                </a:prstTxWarp>
              </a:bodyPr>
              <a:lstStyle/>
              <a:p>
                <a:pPr defTabSz="932330"/>
                <a:endParaRPr lang="en-US" sz="2244" dirty="0">
                  <a:solidFill>
                    <a:prstClr val="black"/>
                  </a:solidFill>
                </a:endParaRPr>
              </a:p>
            </p:txBody>
          </p:sp>
          <p:sp>
            <p:nvSpPr>
              <p:cNvPr id="77" name="Freeform 12"/>
              <p:cNvSpPr>
                <a:spLocks/>
              </p:cNvSpPr>
              <p:nvPr/>
            </p:nvSpPr>
            <p:spPr bwMode="auto">
              <a:xfrm>
                <a:off x="3652285" y="1462851"/>
                <a:ext cx="185386" cy="132514"/>
              </a:xfrm>
              <a:custGeom>
                <a:avLst/>
                <a:gdLst>
                  <a:gd name="T0" fmla="*/ 186 w 191"/>
                  <a:gd name="T1" fmla="*/ 114 h 131"/>
                  <a:gd name="T2" fmla="*/ 174 w 191"/>
                  <a:gd name="T3" fmla="*/ 64 h 131"/>
                  <a:gd name="T4" fmla="*/ 191 w 191"/>
                  <a:gd name="T5" fmla="*/ 5 h 131"/>
                  <a:gd name="T6" fmla="*/ 9 w 191"/>
                  <a:gd name="T7" fmla="*/ 0 h 131"/>
                  <a:gd name="T8" fmla="*/ 20 w 191"/>
                  <a:gd name="T9" fmla="*/ 57 h 131"/>
                  <a:gd name="T10" fmla="*/ 0 w 191"/>
                  <a:gd name="T11" fmla="*/ 131 h 131"/>
                  <a:gd name="T12" fmla="*/ 186 w 191"/>
                  <a:gd name="T13" fmla="*/ 114 h 131"/>
                </a:gdLst>
                <a:ahLst/>
                <a:cxnLst>
                  <a:cxn ang="0">
                    <a:pos x="T0" y="T1"/>
                  </a:cxn>
                  <a:cxn ang="0">
                    <a:pos x="T2" y="T3"/>
                  </a:cxn>
                  <a:cxn ang="0">
                    <a:pos x="T4" y="T5"/>
                  </a:cxn>
                  <a:cxn ang="0">
                    <a:pos x="T6" y="T7"/>
                  </a:cxn>
                  <a:cxn ang="0">
                    <a:pos x="T8" y="T9"/>
                  </a:cxn>
                  <a:cxn ang="0">
                    <a:pos x="T10" y="T11"/>
                  </a:cxn>
                  <a:cxn ang="0">
                    <a:pos x="T12" y="T13"/>
                  </a:cxn>
                </a:cxnLst>
                <a:rect l="0" t="0" r="r" b="b"/>
                <a:pathLst>
                  <a:path w="191" h="131">
                    <a:moveTo>
                      <a:pt x="186" y="114"/>
                    </a:moveTo>
                    <a:cubicBezTo>
                      <a:pt x="179" y="99"/>
                      <a:pt x="174" y="82"/>
                      <a:pt x="174" y="64"/>
                    </a:cubicBezTo>
                    <a:cubicBezTo>
                      <a:pt x="174" y="42"/>
                      <a:pt x="180" y="22"/>
                      <a:pt x="191" y="5"/>
                    </a:cubicBezTo>
                    <a:cubicBezTo>
                      <a:pt x="9" y="0"/>
                      <a:pt x="9" y="0"/>
                      <a:pt x="9" y="0"/>
                    </a:cubicBezTo>
                    <a:cubicBezTo>
                      <a:pt x="16" y="17"/>
                      <a:pt x="20" y="37"/>
                      <a:pt x="20" y="57"/>
                    </a:cubicBezTo>
                    <a:cubicBezTo>
                      <a:pt x="20" y="84"/>
                      <a:pt x="13" y="109"/>
                      <a:pt x="0" y="131"/>
                    </a:cubicBezTo>
                    <a:lnTo>
                      <a:pt x="186" y="114"/>
                    </a:lnTo>
                    <a:close/>
                  </a:path>
                </a:pathLst>
              </a:custGeom>
              <a:grpFill/>
              <a:ln w="9525">
                <a:solidFill>
                  <a:schemeClr val="bg1"/>
                </a:solidFill>
                <a:round/>
                <a:headEnd/>
                <a:tailEnd/>
              </a:ln>
              <a:extLst/>
            </p:spPr>
            <p:txBody>
              <a:bodyPr vert="horz" wrap="square" lIns="91414" tIns="45706" rIns="91414" bIns="45706" numCol="1" anchor="t" anchorCtr="0" compatLnSpc="1">
                <a:prstTxWarp prst="textNoShape">
                  <a:avLst/>
                </a:prstTxWarp>
              </a:bodyPr>
              <a:lstStyle/>
              <a:p>
                <a:pPr defTabSz="932330"/>
                <a:endParaRPr lang="en-US" sz="2244" dirty="0">
                  <a:solidFill>
                    <a:prstClr val="black"/>
                  </a:solidFill>
                </a:endParaRPr>
              </a:p>
            </p:txBody>
          </p:sp>
          <p:sp>
            <p:nvSpPr>
              <p:cNvPr id="78" name="Freeform 13"/>
              <p:cNvSpPr>
                <a:spLocks/>
              </p:cNvSpPr>
              <p:nvPr/>
            </p:nvSpPr>
            <p:spPr bwMode="auto">
              <a:xfrm>
                <a:off x="3939572" y="1583007"/>
                <a:ext cx="226309" cy="256931"/>
              </a:xfrm>
              <a:custGeom>
                <a:avLst/>
                <a:gdLst>
                  <a:gd name="T0" fmla="*/ 155 w 233"/>
                  <a:gd name="T1" fmla="*/ 254 h 254"/>
                  <a:gd name="T2" fmla="*/ 233 w 233"/>
                  <a:gd name="T3" fmla="*/ 197 h 254"/>
                  <a:gd name="T4" fmla="*/ 86 w 233"/>
                  <a:gd name="T5" fmla="*/ 0 h 254"/>
                  <a:gd name="T6" fmla="*/ 0 w 233"/>
                  <a:gd name="T7" fmla="*/ 55 h 254"/>
                  <a:gd name="T8" fmla="*/ 155 w 233"/>
                  <a:gd name="T9" fmla="*/ 254 h 254"/>
                </a:gdLst>
                <a:ahLst/>
                <a:cxnLst>
                  <a:cxn ang="0">
                    <a:pos x="T0" y="T1"/>
                  </a:cxn>
                  <a:cxn ang="0">
                    <a:pos x="T2" y="T3"/>
                  </a:cxn>
                  <a:cxn ang="0">
                    <a:pos x="T4" y="T5"/>
                  </a:cxn>
                  <a:cxn ang="0">
                    <a:pos x="T6" y="T7"/>
                  </a:cxn>
                  <a:cxn ang="0">
                    <a:pos x="T8" y="T9"/>
                  </a:cxn>
                </a:cxnLst>
                <a:rect l="0" t="0" r="r" b="b"/>
                <a:pathLst>
                  <a:path w="233" h="254">
                    <a:moveTo>
                      <a:pt x="155" y="254"/>
                    </a:moveTo>
                    <a:cubicBezTo>
                      <a:pt x="166" y="222"/>
                      <a:pt x="197" y="198"/>
                      <a:pt x="233" y="197"/>
                    </a:cubicBezTo>
                    <a:cubicBezTo>
                      <a:pt x="86" y="0"/>
                      <a:pt x="86" y="0"/>
                      <a:pt x="86" y="0"/>
                    </a:cubicBezTo>
                    <a:cubicBezTo>
                      <a:pt x="68" y="30"/>
                      <a:pt x="37" y="52"/>
                      <a:pt x="0" y="55"/>
                    </a:cubicBezTo>
                    <a:lnTo>
                      <a:pt x="155" y="254"/>
                    </a:lnTo>
                    <a:close/>
                  </a:path>
                </a:pathLst>
              </a:custGeom>
              <a:grpFill/>
              <a:ln w="9525">
                <a:solidFill>
                  <a:schemeClr val="bg1"/>
                </a:solidFill>
                <a:round/>
                <a:headEnd/>
                <a:tailEnd/>
              </a:ln>
              <a:extLst/>
            </p:spPr>
            <p:txBody>
              <a:bodyPr vert="horz" wrap="square" lIns="91414" tIns="45706" rIns="91414" bIns="45706" numCol="1" anchor="t" anchorCtr="0" compatLnSpc="1">
                <a:prstTxWarp prst="textNoShape">
                  <a:avLst/>
                </a:prstTxWarp>
              </a:bodyPr>
              <a:lstStyle/>
              <a:p>
                <a:pPr defTabSz="932330"/>
                <a:endParaRPr lang="en-US" sz="2244" dirty="0">
                  <a:solidFill>
                    <a:prstClr val="black"/>
                  </a:solidFill>
                </a:endParaRPr>
              </a:p>
            </p:txBody>
          </p:sp>
        </p:grpSp>
        <p:sp>
          <p:nvSpPr>
            <p:cNvPr id="61" name="Oval 142"/>
            <p:cNvSpPr/>
            <p:nvPr/>
          </p:nvSpPr>
          <p:spPr>
            <a:xfrm>
              <a:off x="3386761" y="931380"/>
              <a:ext cx="903867" cy="451934"/>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grpSp>
          <p:nvGrpSpPr>
            <p:cNvPr id="62" name="Group 61"/>
            <p:cNvGrpSpPr/>
            <p:nvPr/>
          </p:nvGrpSpPr>
          <p:grpSpPr>
            <a:xfrm>
              <a:off x="3718671" y="1100186"/>
              <a:ext cx="240047" cy="250622"/>
              <a:chOff x="6356211" y="-986246"/>
              <a:chExt cx="322176" cy="336369"/>
            </a:xfrm>
            <a:grpFill/>
          </p:grpSpPr>
          <p:sp>
            <p:nvSpPr>
              <p:cNvPr id="63" name="Oval 62"/>
              <p:cNvSpPr/>
              <p:nvPr/>
            </p:nvSpPr>
            <p:spPr>
              <a:xfrm>
                <a:off x="6459255" y="-868963"/>
                <a:ext cx="116089" cy="116089"/>
              </a:xfrm>
              <a:prstGeom prst="ellips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cxnSp>
            <p:nvCxnSpPr>
              <p:cNvPr id="64" name="Straight Connector 63"/>
              <p:cNvCxnSpPr/>
              <p:nvPr/>
            </p:nvCxnSpPr>
            <p:spPr>
              <a:xfrm>
                <a:off x="6517299" y="-986246"/>
                <a:ext cx="0" cy="336369"/>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6356211" y="-810919"/>
                <a:ext cx="322176" cy="0"/>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425918" y="-905756"/>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6576503" y="-909443"/>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a:off x="6425918" y="-745560"/>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H="1">
                <a:off x="6576503" y="-749247"/>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843014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10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1000"/>
                                        <p:tgtEl>
                                          <p:spTgt spid="1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1000"/>
                                        <p:tgtEl>
                                          <p:spTgt spid="13"/>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right)">
                                      <p:cBhvr>
                                        <p:cTn id="16" dur="1000"/>
                                        <p:tgtEl>
                                          <p:spTgt spid="16"/>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down)">
                                      <p:cBhvr>
                                        <p:cTn id="19" dur="1000"/>
                                        <p:tgtEl>
                                          <p:spTgt spid="1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1000"/>
                                        <p:tgtEl>
                                          <p:spTgt spid="10"/>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left)">
                                      <p:cBhvr>
                                        <p:cTn id="25" dur="1000"/>
                                        <p:tgtEl>
                                          <p:spTgt spid="15"/>
                                        </p:tgtEl>
                                      </p:cBhvr>
                                    </p:animEffect>
                                  </p:childTnLst>
                                </p:cTn>
                              </p:par>
                            </p:childTnLst>
                          </p:cTn>
                        </p:par>
                        <p:par>
                          <p:cTn id="26" fill="hold">
                            <p:stCondLst>
                              <p:cond delay="1000"/>
                            </p:stCondLst>
                            <p:childTnLst>
                              <p:par>
                                <p:cTn id="27" presetID="53" presetClass="entr" presetSubtype="16" fill="hold" nodeType="after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p:cTn id="29" dur="500" fill="hold"/>
                                        <p:tgtEl>
                                          <p:spTgt spid="34"/>
                                        </p:tgtEl>
                                        <p:attrNameLst>
                                          <p:attrName>ppt_w</p:attrName>
                                        </p:attrNameLst>
                                      </p:cBhvr>
                                      <p:tavLst>
                                        <p:tav tm="0">
                                          <p:val>
                                            <p:fltVal val="0"/>
                                          </p:val>
                                        </p:tav>
                                        <p:tav tm="100000">
                                          <p:val>
                                            <p:strVal val="#ppt_w"/>
                                          </p:val>
                                        </p:tav>
                                      </p:tavLst>
                                    </p:anim>
                                    <p:anim calcmode="lin" valueType="num">
                                      <p:cBhvr>
                                        <p:cTn id="30" dur="500" fill="hold"/>
                                        <p:tgtEl>
                                          <p:spTgt spid="34"/>
                                        </p:tgtEl>
                                        <p:attrNameLst>
                                          <p:attrName>ppt_h</p:attrName>
                                        </p:attrNameLst>
                                      </p:cBhvr>
                                      <p:tavLst>
                                        <p:tav tm="0">
                                          <p:val>
                                            <p:fltVal val="0"/>
                                          </p:val>
                                        </p:tav>
                                        <p:tav tm="100000">
                                          <p:val>
                                            <p:strVal val="#ppt_h"/>
                                          </p:val>
                                        </p:tav>
                                      </p:tavLst>
                                    </p:anim>
                                    <p:animEffect transition="in" filter="fade">
                                      <p:cBhvr>
                                        <p:cTn id="31" dur="500"/>
                                        <p:tgtEl>
                                          <p:spTgt spid="34"/>
                                        </p:tgtEl>
                                      </p:cBhvr>
                                    </p:animEffect>
                                  </p:childTnLst>
                                </p:cTn>
                              </p:par>
                              <p:par>
                                <p:cTn id="32" presetID="53" presetClass="entr" presetSubtype="16" fill="hold" nodeType="withEffect">
                                  <p:stCondLst>
                                    <p:cond delay="0"/>
                                  </p:stCondLst>
                                  <p:childTnLst>
                                    <p:set>
                                      <p:cBhvr>
                                        <p:cTn id="33" dur="1" fill="hold">
                                          <p:stCondLst>
                                            <p:cond delay="0"/>
                                          </p:stCondLst>
                                        </p:cTn>
                                        <p:tgtEl>
                                          <p:spTgt spid="59"/>
                                        </p:tgtEl>
                                        <p:attrNameLst>
                                          <p:attrName>style.visibility</p:attrName>
                                        </p:attrNameLst>
                                      </p:cBhvr>
                                      <p:to>
                                        <p:strVal val="visible"/>
                                      </p:to>
                                    </p:set>
                                    <p:anim calcmode="lin" valueType="num">
                                      <p:cBhvr>
                                        <p:cTn id="34" dur="500" fill="hold"/>
                                        <p:tgtEl>
                                          <p:spTgt spid="59"/>
                                        </p:tgtEl>
                                        <p:attrNameLst>
                                          <p:attrName>ppt_w</p:attrName>
                                        </p:attrNameLst>
                                      </p:cBhvr>
                                      <p:tavLst>
                                        <p:tav tm="0">
                                          <p:val>
                                            <p:fltVal val="0"/>
                                          </p:val>
                                        </p:tav>
                                        <p:tav tm="100000">
                                          <p:val>
                                            <p:strVal val="#ppt_w"/>
                                          </p:val>
                                        </p:tav>
                                      </p:tavLst>
                                    </p:anim>
                                    <p:anim calcmode="lin" valueType="num">
                                      <p:cBhvr>
                                        <p:cTn id="35" dur="500" fill="hold"/>
                                        <p:tgtEl>
                                          <p:spTgt spid="59"/>
                                        </p:tgtEl>
                                        <p:attrNameLst>
                                          <p:attrName>ppt_h</p:attrName>
                                        </p:attrNameLst>
                                      </p:cBhvr>
                                      <p:tavLst>
                                        <p:tav tm="0">
                                          <p:val>
                                            <p:fltVal val="0"/>
                                          </p:val>
                                        </p:tav>
                                        <p:tav tm="100000">
                                          <p:val>
                                            <p:strVal val="#ppt_h"/>
                                          </p:val>
                                        </p:tav>
                                      </p:tavLst>
                                    </p:anim>
                                    <p:animEffect transition="in" filter="fade">
                                      <p:cBhvr>
                                        <p:cTn id="36" dur="500"/>
                                        <p:tgtEl>
                                          <p:spTgt spid="59"/>
                                        </p:tgtEl>
                                      </p:cBhvr>
                                    </p:animEffect>
                                  </p:childTnLst>
                                </p:cTn>
                              </p:par>
                              <p:par>
                                <p:cTn id="37" presetID="53" presetClass="entr" presetSubtype="16" fill="hold" nodeType="withEffect">
                                  <p:stCondLst>
                                    <p:cond delay="0"/>
                                  </p:stCondLst>
                                  <p:childTnLst>
                                    <p:set>
                                      <p:cBhvr>
                                        <p:cTn id="38" dur="1" fill="hold">
                                          <p:stCondLst>
                                            <p:cond delay="0"/>
                                          </p:stCondLst>
                                        </p:cTn>
                                        <p:tgtEl>
                                          <p:spTgt spid="48"/>
                                        </p:tgtEl>
                                        <p:attrNameLst>
                                          <p:attrName>style.visibility</p:attrName>
                                        </p:attrNameLst>
                                      </p:cBhvr>
                                      <p:to>
                                        <p:strVal val="visible"/>
                                      </p:to>
                                    </p:set>
                                    <p:anim calcmode="lin" valueType="num">
                                      <p:cBhvr>
                                        <p:cTn id="39" dur="500" fill="hold"/>
                                        <p:tgtEl>
                                          <p:spTgt spid="48"/>
                                        </p:tgtEl>
                                        <p:attrNameLst>
                                          <p:attrName>ppt_w</p:attrName>
                                        </p:attrNameLst>
                                      </p:cBhvr>
                                      <p:tavLst>
                                        <p:tav tm="0">
                                          <p:val>
                                            <p:fltVal val="0"/>
                                          </p:val>
                                        </p:tav>
                                        <p:tav tm="100000">
                                          <p:val>
                                            <p:strVal val="#ppt_w"/>
                                          </p:val>
                                        </p:tav>
                                      </p:tavLst>
                                    </p:anim>
                                    <p:anim calcmode="lin" valueType="num">
                                      <p:cBhvr>
                                        <p:cTn id="40" dur="500" fill="hold"/>
                                        <p:tgtEl>
                                          <p:spTgt spid="48"/>
                                        </p:tgtEl>
                                        <p:attrNameLst>
                                          <p:attrName>ppt_h</p:attrName>
                                        </p:attrNameLst>
                                      </p:cBhvr>
                                      <p:tavLst>
                                        <p:tav tm="0">
                                          <p:val>
                                            <p:fltVal val="0"/>
                                          </p:val>
                                        </p:tav>
                                        <p:tav tm="100000">
                                          <p:val>
                                            <p:strVal val="#ppt_h"/>
                                          </p:val>
                                        </p:tav>
                                      </p:tavLst>
                                    </p:anim>
                                    <p:animEffect transition="in" filter="fade">
                                      <p:cBhvr>
                                        <p:cTn id="41" dur="500"/>
                                        <p:tgtEl>
                                          <p:spTgt spid="48"/>
                                        </p:tgtEl>
                                      </p:cBhvr>
                                    </p:animEffect>
                                  </p:childTnLst>
                                </p:cTn>
                              </p:par>
                              <p:par>
                                <p:cTn id="42" presetID="53" presetClass="entr" presetSubtype="16" fill="hold" nodeType="withEffect">
                                  <p:stCondLst>
                                    <p:cond delay="0"/>
                                  </p:stCondLst>
                                  <p:childTnLst>
                                    <p:set>
                                      <p:cBhvr>
                                        <p:cTn id="43" dur="1" fill="hold">
                                          <p:stCondLst>
                                            <p:cond delay="0"/>
                                          </p:stCondLst>
                                        </p:cTn>
                                        <p:tgtEl>
                                          <p:spTgt spid="20"/>
                                        </p:tgtEl>
                                        <p:attrNameLst>
                                          <p:attrName>style.visibility</p:attrName>
                                        </p:attrNameLst>
                                      </p:cBhvr>
                                      <p:to>
                                        <p:strVal val="visible"/>
                                      </p:to>
                                    </p:set>
                                    <p:anim calcmode="lin" valueType="num">
                                      <p:cBhvr>
                                        <p:cTn id="44" dur="500" fill="hold"/>
                                        <p:tgtEl>
                                          <p:spTgt spid="20"/>
                                        </p:tgtEl>
                                        <p:attrNameLst>
                                          <p:attrName>ppt_w</p:attrName>
                                        </p:attrNameLst>
                                      </p:cBhvr>
                                      <p:tavLst>
                                        <p:tav tm="0">
                                          <p:val>
                                            <p:fltVal val="0"/>
                                          </p:val>
                                        </p:tav>
                                        <p:tav tm="100000">
                                          <p:val>
                                            <p:strVal val="#ppt_w"/>
                                          </p:val>
                                        </p:tav>
                                      </p:tavLst>
                                    </p:anim>
                                    <p:anim calcmode="lin" valueType="num">
                                      <p:cBhvr>
                                        <p:cTn id="45" dur="500" fill="hold"/>
                                        <p:tgtEl>
                                          <p:spTgt spid="20"/>
                                        </p:tgtEl>
                                        <p:attrNameLst>
                                          <p:attrName>ppt_h</p:attrName>
                                        </p:attrNameLst>
                                      </p:cBhvr>
                                      <p:tavLst>
                                        <p:tav tm="0">
                                          <p:val>
                                            <p:fltVal val="0"/>
                                          </p:val>
                                        </p:tav>
                                        <p:tav tm="100000">
                                          <p:val>
                                            <p:strVal val="#ppt_h"/>
                                          </p:val>
                                        </p:tav>
                                      </p:tavLst>
                                    </p:anim>
                                    <p:animEffect transition="in" filter="fade">
                                      <p:cBhvr>
                                        <p:cTn id="4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Freeform 539"/>
          <p:cNvSpPr>
            <a:spLocks noChangeAspect="1"/>
          </p:cNvSpPr>
          <p:nvPr/>
        </p:nvSpPr>
        <p:spPr bwMode="auto">
          <a:xfrm>
            <a:off x="4152233" y="1846443"/>
            <a:ext cx="7356673" cy="3755565"/>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0070C0"/>
          </a:solidFill>
          <a:ln>
            <a:solidFill>
              <a:schemeClr val="bg1"/>
            </a:solid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5" name="Title 1"/>
          <p:cNvSpPr>
            <a:spLocks noGrp="1"/>
          </p:cNvSpPr>
          <p:nvPr>
            <p:ph type="title"/>
          </p:nvPr>
        </p:nvSpPr>
        <p:spPr/>
        <p:txBody>
          <a:bodyPr/>
          <a:lstStyle/>
          <a:p>
            <a:r>
              <a:rPr lang="en-US" dirty="0"/>
              <a:t>Azure IoT Suite</a:t>
            </a:r>
            <a:endParaRPr lang="en-US" sz="3598" i="1" dirty="0"/>
          </a:p>
        </p:txBody>
      </p:sp>
      <p:grpSp>
        <p:nvGrpSpPr>
          <p:cNvPr id="88" name="Group 87"/>
          <p:cNvGrpSpPr/>
          <p:nvPr/>
        </p:nvGrpSpPr>
        <p:grpSpPr>
          <a:xfrm>
            <a:off x="2836497" y="5200797"/>
            <a:ext cx="539379" cy="1385385"/>
            <a:chOff x="4943850" y="3035753"/>
            <a:chExt cx="757741" cy="1946246"/>
          </a:xfrm>
          <a:noFill/>
        </p:grpSpPr>
        <p:sp>
          <p:nvSpPr>
            <p:cNvPr id="90" name="Oval 142"/>
            <p:cNvSpPr/>
            <p:nvPr/>
          </p:nvSpPr>
          <p:spPr>
            <a:xfrm>
              <a:off x="4953000" y="3035753"/>
              <a:ext cx="735289" cy="397094"/>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1" name="Rectangle 2048"/>
            <p:cNvSpPr>
              <a:spLocks noChangeAspect="1"/>
            </p:cNvSpPr>
            <p:nvPr/>
          </p:nvSpPr>
          <p:spPr bwMode="auto">
            <a:xfrm flipV="1">
              <a:off x="4943850" y="3465247"/>
              <a:ext cx="757741" cy="1516752"/>
            </a:xfrm>
            <a:custGeom>
              <a:avLst/>
              <a:gdLst/>
              <a:ahLst/>
              <a:cxnLst/>
              <a:rect l="l" t="t" r="r" b="b"/>
              <a:pathLst>
                <a:path w="1402492" h="2959444">
                  <a:moveTo>
                    <a:pt x="0" y="37870"/>
                  </a:moveTo>
                  <a:lnTo>
                    <a:pt x="1402492" y="37870"/>
                  </a:lnTo>
                  <a:lnTo>
                    <a:pt x="1402492" y="0"/>
                  </a:lnTo>
                  <a:lnTo>
                    <a:pt x="0" y="0"/>
                  </a:lnTo>
                  <a:close/>
                  <a:moveTo>
                    <a:pt x="1122231" y="170769"/>
                  </a:moveTo>
                  <a:cubicBezTo>
                    <a:pt x="1117181" y="170769"/>
                    <a:pt x="1113087" y="166675"/>
                    <a:pt x="1113087" y="161625"/>
                  </a:cubicBezTo>
                  <a:lnTo>
                    <a:pt x="1113087" y="88473"/>
                  </a:lnTo>
                  <a:cubicBezTo>
                    <a:pt x="1113087" y="83423"/>
                    <a:pt x="1117181" y="79329"/>
                    <a:pt x="1122231" y="79329"/>
                  </a:cubicBezTo>
                  <a:cubicBezTo>
                    <a:pt x="1127281" y="79329"/>
                    <a:pt x="1131375" y="83423"/>
                    <a:pt x="1131375" y="88473"/>
                  </a:cubicBezTo>
                  <a:lnTo>
                    <a:pt x="1131375" y="161625"/>
                  </a:lnTo>
                  <a:cubicBezTo>
                    <a:pt x="1131375" y="166675"/>
                    <a:pt x="1127281" y="170769"/>
                    <a:pt x="1122231" y="170769"/>
                  </a:cubicBezTo>
                  <a:close/>
                  <a:moveTo>
                    <a:pt x="1094233" y="170769"/>
                  </a:moveTo>
                  <a:cubicBezTo>
                    <a:pt x="1089183" y="170769"/>
                    <a:pt x="1085089" y="166675"/>
                    <a:pt x="1085089" y="161625"/>
                  </a:cubicBezTo>
                  <a:lnTo>
                    <a:pt x="1085089" y="88473"/>
                  </a:lnTo>
                  <a:cubicBezTo>
                    <a:pt x="1085089" y="83423"/>
                    <a:pt x="1089183" y="79329"/>
                    <a:pt x="1094233" y="79329"/>
                  </a:cubicBezTo>
                  <a:cubicBezTo>
                    <a:pt x="1099283" y="79329"/>
                    <a:pt x="1103377" y="83423"/>
                    <a:pt x="1103377" y="88473"/>
                  </a:cubicBezTo>
                  <a:lnTo>
                    <a:pt x="1103377" y="161625"/>
                  </a:lnTo>
                  <a:cubicBezTo>
                    <a:pt x="1103377" y="166675"/>
                    <a:pt x="1099283" y="170769"/>
                    <a:pt x="1094233" y="170769"/>
                  </a:cubicBezTo>
                  <a:close/>
                  <a:moveTo>
                    <a:pt x="1066239" y="170769"/>
                  </a:moveTo>
                  <a:cubicBezTo>
                    <a:pt x="1061189" y="170769"/>
                    <a:pt x="1057095" y="166675"/>
                    <a:pt x="1057095" y="161625"/>
                  </a:cubicBezTo>
                  <a:lnTo>
                    <a:pt x="1057095" y="88473"/>
                  </a:lnTo>
                  <a:cubicBezTo>
                    <a:pt x="1057095" y="83423"/>
                    <a:pt x="1061189" y="79329"/>
                    <a:pt x="1066239" y="79329"/>
                  </a:cubicBezTo>
                  <a:cubicBezTo>
                    <a:pt x="1071289" y="79329"/>
                    <a:pt x="1075383" y="83423"/>
                    <a:pt x="1075383" y="88473"/>
                  </a:cubicBezTo>
                  <a:lnTo>
                    <a:pt x="1075383" y="161625"/>
                  </a:lnTo>
                  <a:cubicBezTo>
                    <a:pt x="1075383" y="166675"/>
                    <a:pt x="1071289" y="170769"/>
                    <a:pt x="1066239" y="170769"/>
                  </a:cubicBezTo>
                  <a:close/>
                  <a:moveTo>
                    <a:pt x="1038245" y="170769"/>
                  </a:moveTo>
                  <a:cubicBezTo>
                    <a:pt x="1033195" y="170769"/>
                    <a:pt x="1029101" y="166675"/>
                    <a:pt x="1029101" y="161625"/>
                  </a:cubicBezTo>
                  <a:lnTo>
                    <a:pt x="1029101" y="88473"/>
                  </a:lnTo>
                  <a:cubicBezTo>
                    <a:pt x="1029101" y="83423"/>
                    <a:pt x="1033195" y="79329"/>
                    <a:pt x="1038245" y="79329"/>
                  </a:cubicBezTo>
                  <a:cubicBezTo>
                    <a:pt x="1043295" y="79329"/>
                    <a:pt x="1047389" y="83423"/>
                    <a:pt x="1047389" y="88473"/>
                  </a:cubicBezTo>
                  <a:lnTo>
                    <a:pt x="1047389" y="161625"/>
                  </a:lnTo>
                  <a:cubicBezTo>
                    <a:pt x="1047389" y="166675"/>
                    <a:pt x="1043295" y="170769"/>
                    <a:pt x="1038245" y="170769"/>
                  </a:cubicBezTo>
                  <a:close/>
                  <a:moveTo>
                    <a:pt x="1010251" y="170769"/>
                  </a:moveTo>
                  <a:cubicBezTo>
                    <a:pt x="1005201" y="170769"/>
                    <a:pt x="1001107" y="166675"/>
                    <a:pt x="1001107" y="161625"/>
                  </a:cubicBezTo>
                  <a:lnTo>
                    <a:pt x="1001107" y="88473"/>
                  </a:lnTo>
                  <a:cubicBezTo>
                    <a:pt x="1001107" y="83423"/>
                    <a:pt x="1005201" y="79329"/>
                    <a:pt x="1010251" y="79329"/>
                  </a:cubicBezTo>
                  <a:cubicBezTo>
                    <a:pt x="1015301" y="79329"/>
                    <a:pt x="1019395" y="83423"/>
                    <a:pt x="1019395" y="88473"/>
                  </a:cubicBezTo>
                  <a:lnTo>
                    <a:pt x="1019395" y="161625"/>
                  </a:lnTo>
                  <a:cubicBezTo>
                    <a:pt x="1019395" y="166675"/>
                    <a:pt x="1015301" y="170769"/>
                    <a:pt x="1010251" y="170769"/>
                  </a:cubicBezTo>
                  <a:close/>
                  <a:moveTo>
                    <a:pt x="982257" y="170769"/>
                  </a:moveTo>
                  <a:cubicBezTo>
                    <a:pt x="977207" y="170769"/>
                    <a:pt x="973113" y="166675"/>
                    <a:pt x="973113" y="161625"/>
                  </a:cubicBezTo>
                  <a:lnTo>
                    <a:pt x="973113" y="88473"/>
                  </a:lnTo>
                  <a:cubicBezTo>
                    <a:pt x="973113" y="83423"/>
                    <a:pt x="977207" y="79329"/>
                    <a:pt x="982257" y="79329"/>
                  </a:cubicBezTo>
                  <a:cubicBezTo>
                    <a:pt x="987307" y="79329"/>
                    <a:pt x="991401" y="83423"/>
                    <a:pt x="991401" y="88473"/>
                  </a:cubicBezTo>
                  <a:lnTo>
                    <a:pt x="991401" y="161625"/>
                  </a:lnTo>
                  <a:cubicBezTo>
                    <a:pt x="991401" y="166675"/>
                    <a:pt x="987307" y="170769"/>
                    <a:pt x="982257" y="170769"/>
                  </a:cubicBezTo>
                  <a:close/>
                  <a:moveTo>
                    <a:pt x="954263" y="170769"/>
                  </a:moveTo>
                  <a:cubicBezTo>
                    <a:pt x="949213" y="170769"/>
                    <a:pt x="945119" y="166675"/>
                    <a:pt x="945119" y="161625"/>
                  </a:cubicBezTo>
                  <a:lnTo>
                    <a:pt x="945119" y="88473"/>
                  </a:lnTo>
                  <a:cubicBezTo>
                    <a:pt x="945119" y="83423"/>
                    <a:pt x="949213" y="79329"/>
                    <a:pt x="954263" y="79329"/>
                  </a:cubicBezTo>
                  <a:cubicBezTo>
                    <a:pt x="959313" y="79329"/>
                    <a:pt x="963407" y="83423"/>
                    <a:pt x="963407" y="88473"/>
                  </a:cubicBezTo>
                  <a:lnTo>
                    <a:pt x="963407" y="161625"/>
                  </a:lnTo>
                  <a:cubicBezTo>
                    <a:pt x="963407" y="166675"/>
                    <a:pt x="959313" y="170769"/>
                    <a:pt x="954263" y="170769"/>
                  </a:cubicBezTo>
                  <a:close/>
                  <a:moveTo>
                    <a:pt x="926269" y="170769"/>
                  </a:moveTo>
                  <a:cubicBezTo>
                    <a:pt x="921219" y="170769"/>
                    <a:pt x="917125" y="166675"/>
                    <a:pt x="917125" y="161625"/>
                  </a:cubicBezTo>
                  <a:lnTo>
                    <a:pt x="917125" y="88473"/>
                  </a:lnTo>
                  <a:cubicBezTo>
                    <a:pt x="917125" y="83423"/>
                    <a:pt x="921219" y="79329"/>
                    <a:pt x="926269" y="79329"/>
                  </a:cubicBezTo>
                  <a:cubicBezTo>
                    <a:pt x="931319" y="79329"/>
                    <a:pt x="935413" y="83423"/>
                    <a:pt x="935413" y="88473"/>
                  </a:cubicBezTo>
                  <a:lnTo>
                    <a:pt x="935413" y="161625"/>
                  </a:lnTo>
                  <a:cubicBezTo>
                    <a:pt x="935413" y="166675"/>
                    <a:pt x="931319" y="170769"/>
                    <a:pt x="926269" y="170769"/>
                  </a:cubicBezTo>
                  <a:close/>
                  <a:moveTo>
                    <a:pt x="898275" y="170769"/>
                  </a:moveTo>
                  <a:cubicBezTo>
                    <a:pt x="893225" y="170769"/>
                    <a:pt x="889131" y="166675"/>
                    <a:pt x="889131" y="161625"/>
                  </a:cubicBezTo>
                  <a:lnTo>
                    <a:pt x="889131" y="88473"/>
                  </a:lnTo>
                  <a:cubicBezTo>
                    <a:pt x="889131" y="83423"/>
                    <a:pt x="893225" y="79329"/>
                    <a:pt x="898275" y="79329"/>
                  </a:cubicBezTo>
                  <a:cubicBezTo>
                    <a:pt x="903325" y="79329"/>
                    <a:pt x="907419" y="83423"/>
                    <a:pt x="907419" y="88473"/>
                  </a:cubicBezTo>
                  <a:lnTo>
                    <a:pt x="907419" y="161625"/>
                  </a:lnTo>
                  <a:cubicBezTo>
                    <a:pt x="907419" y="166675"/>
                    <a:pt x="903325" y="170769"/>
                    <a:pt x="898275" y="170769"/>
                  </a:cubicBezTo>
                  <a:close/>
                  <a:moveTo>
                    <a:pt x="870281" y="170769"/>
                  </a:moveTo>
                  <a:cubicBezTo>
                    <a:pt x="865231" y="170769"/>
                    <a:pt x="861137" y="166675"/>
                    <a:pt x="861137" y="161625"/>
                  </a:cubicBezTo>
                  <a:lnTo>
                    <a:pt x="861137" y="88473"/>
                  </a:lnTo>
                  <a:cubicBezTo>
                    <a:pt x="861137" y="83423"/>
                    <a:pt x="865231" y="79329"/>
                    <a:pt x="870281" y="79329"/>
                  </a:cubicBezTo>
                  <a:cubicBezTo>
                    <a:pt x="875331" y="79329"/>
                    <a:pt x="879425" y="83423"/>
                    <a:pt x="879425" y="88473"/>
                  </a:cubicBezTo>
                  <a:lnTo>
                    <a:pt x="879425" y="161625"/>
                  </a:lnTo>
                  <a:cubicBezTo>
                    <a:pt x="879425" y="166675"/>
                    <a:pt x="875331" y="170769"/>
                    <a:pt x="870281" y="170769"/>
                  </a:cubicBezTo>
                  <a:close/>
                  <a:moveTo>
                    <a:pt x="842287" y="170769"/>
                  </a:moveTo>
                  <a:cubicBezTo>
                    <a:pt x="837237" y="170769"/>
                    <a:pt x="833143" y="166675"/>
                    <a:pt x="833143" y="161625"/>
                  </a:cubicBezTo>
                  <a:lnTo>
                    <a:pt x="833143" y="88473"/>
                  </a:lnTo>
                  <a:cubicBezTo>
                    <a:pt x="833143" y="83423"/>
                    <a:pt x="837237" y="79329"/>
                    <a:pt x="842287" y="79329"/>
                  </a:cubicBezTo>
                  <a:cubicBezTo>
                    <a:pt x="847337" y="79329"/>
                    <a:pt x="851431" y="83423"/>
                    <a:pt x="851431" y="88473"/>
                  </a:cubicBezTo>
                  <a:lnTo>
                    <a:pt x="851431" y="161625"/>
                  </a:lnTo>
                  <a:cubicBezTo>
                    <a:pt x="851431" y="166675"/>
                    <a:pt x="847337" y="170769"/>
                    <a:pt x="842287" y="170769"/>
                  </a:cubicBezTo>
                  <a:close/>
                  <a:moveTo>
                    <a:pt x="814293" y="170769"/>
                  </a:moveTo>
                  <a:cubicBezTo>
                    <a:pt x="809243" y="170769"/>
                    <a:pt x="805149" y="166675"/>
                    <a:pt x="805149" y="161625"/>
                  </a:cubicBezTo>
                  <a:lnTo>
                    <a:pt x="805149" y="88473"/>
                  </a:lnTo>
                  <a:cubicBezTo>
                    <a:pt x="805149" y="83423"/>
                    <a:pt x="809243" y="79329"/>
                    <a:pt x="814293" y="79329"/>
                  </a:cubicBezTo>
                  <a:cubicBezTo>
                    <a:pt x="819343" y="79329"/>
                    <a:pt x="823437" y="83423"/>
                    <a:pt x="823437" y="88473"/>
                  </a:cubicBezTo>
                  <a:lnTo>
                    <a:pt x="823437" y="161625"/>
                  </a:lnTo>
                  <a:cubicBezTo>
                    <a:pt x="823437" y="166675"/>
                    <a:pt x="819343" y="170769"/>
                    <a:pt x="814293" y="170769"/>
                  </a:cubicBezTo>
                  <a:close/>
                  <a:moveTo>
                    <a:pt x="786299" y="170769"/>
                  </a:moveTo>
                  <a:cubicBezTo>
                    <a:pt x="781249" y="170769"/>
                    <a:pt x="777155" y="166675"/>
                    <a:pt x="777155" y="161625"/>
                  </a:cubicBezTo>
                  <a:lnTo>
                    <a:pt x="777155" y="88473"/>
                  </a:lnTo>
                  <a:cubicBezTo>
                    <a:pt x="777155" y="83423"/>
                    <a:pt x="781249" y="79329"/>
                    <a:pt x="786299" y="79329"/>
                  </a:cubicBezTo>
                  <a:cubicBezTo>
                    <a:pt x="791349" y="79329"/>
                    <a:pt x="795443" y="83423"/>
                    <a:pt x="795443" y="88473"/>
                  </a:cubicBezTo>
                  <a:lnTo>
                    <a:pt x="795443" y="161625"/>
                  </a:lnTo>
                  <a:cubicBezTo>
                    <a:pt x="795443" y="166675"/>
                    <a:pt x="791349" y="170769"/>
                    <a:pt x="786299" y="170769"/>
                  </a:cubicBezTo>
                  <a:close/>
                  <a:moveTo>
                    <a:pt x="758305" y="170769"/>
                  </a:moveTo>
                  <a:cubicBezTo>
                    <a:pt x="753255" y="170769"/>
                    <a:pt x="749161" y="166675"/>
                    <a:pt x="749161" y="161625"/>
                  </a:cubicBezTo>
                  <a:lnTo>
                    <a:pt x="749161" y="88473"/>
                  </a:lnTo>
                  <a:cubicBezTo>
                    <a:pt x="749161" y="83423"/>
                    <a:pt x="753255" y="79329"/>
                    <a:pt x="758305" y="79329"/>
                  </a:cubicBezTo>
                  <a:cubicBezTo>
                    <a:pt x="763355" y="79329"/>
                    <a:pt x="767449" y="83423"/>
                    <a:pt x="767449" y="88473"/>
                  </a:cubicBezTo>
                  <a:lnTo>
                    <a:pt x="767449" y="161625"/>
                  </a:lnTo>
                  <a:cubicBezTo>
                    <a:pt x="767449" y="166675"/>
                    <a:pt x="763355" y="170769"/>
                    <a:pt x="758305" y="170769"/>
                  </a:cubicBezTo>
                  <a:close/>
                  <a:moveTo>
                    <a:pt x="730311" y="170769"/>
                  </a:moveTo>
                  <a:cubicBezTo>
                    <a:pt x="725261" y="170769"/>
                    <a:pt x="721167" y="166675"/>
                    <a:pt x="721167" y="161625"/>
                  </a:cubicBezTo>
                  <a:lnTo>
                    <a:pt x="721167" y="88473"/>
                  </a:lnTo>
                  <a:cubicBezTo>
                    <a:pt x="721167" y="83423"/>
                    <a:pt x="725261" y="79329"/>
                    <a:pt x="730311" y="79329"/>
                  </a:cubicBezTo>
                  <a:cubicBezTo>
                    <a:pt x="735361" y="79329"/>
                    <a:pt x="739455" y="83423"/>
                    <a:pt x="739455" y="88473"/>
                  </a:cubicBezTo>
                  <a:lnTo>
                    <a:pt x="739455" y="161625"/>
                  </a:lnTo>
                  <a:cubicBezTo>
                    <a:pt x="739455" y="166675"/>
                    <a:pt x="735361" y="170769"/>
                    <a:pt x="730311" y="170769"/>
                  </a:cubicBezTo>
                  <a:close/>
                  <a:moveTo>
                    <a:pt x="702317" y="170769"/>
                  </a:moveTo>
                  <a:cubicBezTo>
                    <a:pt x="697267" y="170769"/>
                    <a:pt x="693173" y="166675"/>
                    <a:pt x="693173" y="161625"/>
                  </a:cubicBezTo>
                  <a:lnTo>
                    <a:pt x="693173" y="88473"/>
                  </a:lnTo>
                  <a:cubicBezTo>
                    <a:pt x="693173" y="83423"/>
                    <a:pt x="697267" y="79329"/>
                    <a:pt x="702317" y="79329"/>
                  </a:cubicBezTo>
                  <a:cubicBezTo>
                    <a:pt x="707367" y="79329"/>
                    <a:pt x="711461" y="83423"/>
                    <a:pt x="711461" y="88473"/>
                  </a:cubicBezTo>
                  <a:lnTo>
                    <a:pt x="711461" y="161625"/>
                  </a:lnTo>
                  <a:cubicBezTo>
                    <a:pt x="711461" y="166675"/>
                    <a:pt x="707367" y="170769"/>
                    <a:pt x="702317" y="170769"/>
                  </a:cubicBezTo>
                  <a:close/>
                  <a:moveTo>
                    <a:pt x="674323" y="170769"/>
                  </a:moveTo>
                  <a:cubicBezTo>
                    <a:pt x="669273" y="170769"/>
                    <a:pt x="665179" y="166675"/>
                    <a:pt x="665179" y="161625"/>
                  </a:cubicBezTo>
                  <a:lnTo>
                    <a:pt x="665179" y="88473"/>
                  </a:lnTo>
                  <a:cubicBezTo>
                    <a:pt x="665179" y="83423"/>
                    <a:pt x="669273" y="79329"/>
                    <a:pt x="674323" y="79329"/>
                  </a:cubicBezTo>
                  <a:cubicBezTo>
                    <a:pt x="679373" y="79329"/>
                    <a:pt x="683467" y="83423"/>
                    <a:pt x="683467" y="88473"/>
                  </a:cubicBezTo>
                  <a:lnTo>
                    <a:pt x="683467" y="161625"/>
                  </a:lnTo>
                  <a:cubicBezTo>
                    <a:pt x="683467" y="166675"/>
                    <a:pt x="679373" y="170769"/>
                    <a:pt x="674323" y="170769"/>
                  </a:cubicBezTo>
                  <a:close/>
                  <a:moveTo>
                    <a:pt x="646329" y="170769"/>
                  </a:moveTo>
                  <a:cubicBezTo>
                    <a:pt x="641279" y="170769"/>
                    <a:pt x="637185" y="166675"/>
                    <a:pt x="637185" y="161625"/>
                  </a:cubicBezTo>
                  <a:lnTo>
                    <a:pt x="637185" y="88473"/>
                  </a:lnTo>
                  <a:cubicBezTo>
                    <a:pt x="637185" y="83423"/>
                    <a:pt x="641279" y="79329"/>
                    <a:pt x="646329" y="79329"/>
                  </a:cubicBezTo>
                  <a:cubicBezTo>
                    <a:pt x="651379" y="79329"/>
                    <a:pt x="655473" y="83423"/>
                    <a:pt x="655473" y="88473"/>
                  </a:cubicBezTo>
                  <a:lnTo>
                    <a:pt x="655473" y="161625"/>
                  </a:lnTo>
                  <a:cubicBezTo>
                    <a:pt x="655473" y="166675"/>
                    <a:pt x="651379" y="170769"/>
                    <a:pt x="646329" y="170769"/>
                  </a:cubicBezTo>
                  <a:close/>
                  <a:moveTo>
                    <a:pt x="618335" y="170769"/>
                  </a:moveTo>
                  <a:cubicBezTo>
                    <a:pt x="613285" y="170769"/>
                    <a:pt x="609191" y="166675"/>
                    <a:pt x="609191" y="161625"/>
                  </a:cubicBezTo>
                  <a:lnTo>
                    <a:pt x="609191" y="88473"/>
                  </a:lnTo>
                  <a:cubicBezTo>
                    <a:pt x="609191" y="83423"/>
                    <a:pt x="613285" y="79329"/>
                    <a:pt x="618335" y="79329"/>
                  </a:cubicBezTo>
                  <a:cubicBezTo>
                    <a:pt x="623385" y="79329"/>
                    <a:pt x="627479" y="83423"/>
                    <a:pt x="627479" y="88473"/>
                  </a:cubicBezTo>
                  <a:lnTo>
                    <a:pt x="627479" y="161625"/>
                  </a:lnTo>
                  <a:cubicBezTo>
                    <a:pt x="627479" y="166675"/>
                    <a:pt x="623385" y="170769"/>
                    <a:pt x="618335" y="170769"/>
                  </a:cubicBezTo>
                  <a:close/>
                  <a:moveTo>
                    <a:pt x="590341" y="170769"/>
                  </a:moveTo>
                  <a:cubicBezTo>
                    <a:pt x="585291" y="170769"/>
                    <a:pt x="581197" y="166675"/>
                    <a:pt x="581197" y="161625"/>
                  </a:cubicBezTo>
                  <a:lnTo>
                    <a:pt x="581197" y="88473"/>
                  </a:lnTo>
                  <a:cubicBezTo>
                    <a:pt x="581197" y="83423"/>
                    <a:pt x="585291" y="79329"/>
                    <a:pt x="590341" y="79329"/>
                  </a:cubicBezTo>
                  <a:cubicBezTo>
                    <a:pt x="595391" y="79329"/>
                    <a:pt x="599485" y="83423"/>
                    <a:pt x="599485" y="88473"/>
                  </a:cubicBezTo>
                  <a:lnTo>
                    <a:pt x="599485" y="161625"/>
                  </a:lnTo>
                  <a:cubicBezTo>
                    <a:pt x="599485" y="166675"/>
                    <a:pt x="595391" y="170769"/>
                    <a:pt x="590341" y="170769"/>
                  </a:cubicBezTo>
                  <a:close/>
                  <a:moveTo>
                    <a:pt x="562347" y="170769"/>
                  </a:moveTo>
                  <a:cubicBezTo>
                    <a:pt x="557297" y="170769"/>
                    <a:pt x="553203" y="166675"/>
                    <a:pt x="553203" y="161625"/>
                  </a:cubicBezTo>
                  <a:lnTo>
                    <a:pt x="553203" y="88473"/>
                  </a:lnTo>
                  <a:cubicBezTo>
                    <a:pt x="553203" y="83423"/>
                    <a:pt x="557297" y="79329"/>
                    <a:pt x="562347" y="79329"/>
                  </a:cubicBezTo>
                  <a:cubicBezTo>
                    <a:pt x="567397" y="79329"/>
                    <a:pt x="571491" y="83423"/>
                    <a:pt x="571491" y="88473"/>
                  </a:cubicBezTo>
                  <a:lnTo>
                    <a:pt x="571491" y="161625"/>
                  </a:lnTo>
                  <a:cubicBezTo>
                    <a:pt x="571491" y="166675"/>
                    <a:pt x="567397" y="170769"/>
                    <a:pt x="562347" y="170769"/>
                  </a:cubicBezTo>
                  <a:close/>
                  <a:moveTo>
                    <a:pt x="534353" y="170769"/>
                  </a:moveTo>
                  <a:cubicBezTo>
                    <a:pt x="529303" y="170769"/>
                    <a:pt x="525209" y="166675"/>
                    <a:pt x="525209" y="161625"/>
                  </a:cubicBezTo>
                  <a:lnTo>
                    <a:pt x="525209" y="88473"/>
                  </a:lnTo>
                  <a:cubicBezTo>
                    <a:pt x="525209" y="83423"/>
                    <a:pt x="529303" y="79329"/>
                    <a:pt x="534353" y="79329"/>
                  </a:cubicBezTo>
                  <a:cubicBezTo>
                    <a:pt x="539403" y="79329"/>
                    <a:pt x="543497" y="83423"/>
                    <a:pt x="543497" y="88473"/>
                  </a:cubicBezTo>
                  <a:lnTo>
                    <a:pt x="543497" y="161625"/>
                  </a:lnTo>
                  <a:cubicBezTo>
                    <a:pt x="543497" y="166675"/>
                    <a:pt x="539403" y="170769"/>
                    <a:pt x="534353" y="170769"/>
                  </a:cubicBezTo>
                  <a:close/>
                  <a:moveTo>
                    <a:pt x="506359" y="170769"/>
                  </a:moveTo>
                  <a:cubicBezTo>
                    <a:pt x="501309" y="170769"/>
                    <a:pt x="497215" y="166675"/>
                    <a:pt x="497215" y="161625"/>
                  </a:cubicBezTo>
                  <a:lnTo>
                    <a:pt x="497215" y="88473"/>
                  </a:lnTo>
                  <a:cubicBezTo>
                    <a:pt x="497215" y="83423"/>
                    <a:pt x="501309" y="79329"/>
                    <a:pt x="506359" y="79329"/>
                  </a:cubicBezTo>
                  <a:cubicBezTo>
                    <a:pt x="511409" y="79329"/>
                    <a:pt x="515503" y="83423"/>
                    <a:pt x="515503" y="88473"/>
                  </a:cubicBezTo>
                  <a:lnTo>
                    <a:pt x="515503" y="161625"/>
                  </a:lnTo>
                  <a:cubicBezTo>
                    <a:pt x="515503" y="166675"/>
                    <a:pt x="511409" y="170769"/>
                    <a:pt x="506359" y="170769"/>
                  </a:cubicBezTo>
                  <a:close/>
                  <a:moveTo>
                    <a:pt x="478365" y="170769"/>
                  </a:moveTo>
                  <a:cubicBezTo>
                    <a:pt x="473315" y="170769"/>
                    <a:pt x="469221" y="166675"/>
                    <a:pt x="469221" y="161625"/>
                  </a:cubicBezTo>
                  <a:lnTo>
                    <a:pt x="469221" y="88473"/>
                  </a:lnTo>
                  <a:cubicBezTo>
                    <a:pt x="469221" y="83423"/>
                    <a:pt x="473315" y="79329"/>
                    <a:pt x="478365" y="79329"/>
                  </a:cubicBezTo>
                  <a:cubicBezTo>
                    <a:pt x="483415" y="79329"/>
                    <a:pt x="487509" y="83423"/>
                    <a:pt x="487509" y="88473"/>
                  </a:cubicBezTo>
                  <a:lnTo>
                    <a:pt x="487509" y="161625"/>
                  </a:lnTo>
                  <a:cubicBezTo>
                    <a:pt x="487509" y="166675"/>
                    <a:pt x="483415" y="170769"/>
                    <a:pt x="478365" y="170769"/>
                  </a:cubicBezTo>
                  <a:close/>
                  <a:moveTo>
                    <a:pt x="450371" y="170769"/>
                  </a:moveTo>
                  <a:cubicBezTo>
                    <a:pt x="445321" y="170769"/>
                    <a:pt x="441227" y="166675"/>
                    <a:pt x="441227" y="161625"/>
                  </a:cubicBezTo>
                  <a:lnTo>
                    <a:pt x="441227" y="88473"/>
                  </a:lnTo>
                  <a:cubicBezTo>
                    <a:pt x="441227" y="83423"/>
                    <a:pt x="445321" y="79329"/>
                    <a:pt x="450371" y="79329"/>
                  </a:cubicBezTo>
                  <a:cubicBezTo>
                    <a:pt x="455421" y="79329"/>
                    <a:pt x="459515" y="83423"/>
                    <a:pt x="459515" y="88473"/>
                  </a:cubicBezTo>
                  <a:lnTo>
                    <a:pt x="459515" y="161625"/>
                  </a:lnTo>
                  <a:cubicBezTo>
                    <a:pt x="459515" y="166675"/>
                    <a:pt x="455421" y="170769"/>
                    <a:pt x="450371" y="170769"/>
                  </a:cubicBezTo>
                  <a:close/>
                  <a:moveTo>
                    <a:pt x="422377" y="170769"/>
                  </a:moveTo>
                  <a:cubicBezTo>
                    <a:pt x="417327" y="170769"/>
                    <a:pt x="413233" y="166675"/>
                    <a:pt x="413233" y="161625"/>
                  </a:cubicBezTo>
                  <a:lnTo>
                    <a:pt x="413233" y="88473"/>
                  </a:lnTo>
                  <a:cubicBezTo>
                    <a:pt x="413233" y="83423"/>
                    <a:pt x="417327" y="79329"/>
                    <a:pt x="422377" y="79329"/>
                  </a:cubicBezTo>
                  <a:cubicBezTo>
                    <a:pt x="427427" y="79329"/>
                    <a:pt x="431521" y="83423"/>
                    <a:pt x="431521" y="88473"/>
                  </a:cubicBezTo>
                  <a:lnTo>
                    <a:pt x="431521" y="161625"/>
                  </a:lnTo>
                  <a:cubicBezTo>
                    <a:pt x="431521" y="166675"/>
                    <a:pt x="427427" y="170769"/>
                    <a:pt x="422377" y="170769"/>
                  </a:cubicBezTo>
                  <a:close/>
                  <a:moveTo>
                    <a:pt x="394383" y="170769"/>
                  </a:moveTo>
                  <a:cubicBezTo>
                    <a:pt x="389333" y="170769"/>
                    <a:pt x="385239" y="166675"/>
                    <a:pt x="385239" y="161625"/>
                  </a:cubicBezTo>
                  <a:lnTo>
                    <a:pt x="385239" y="88473"/>
                  </a:lnTo>
                  <a:cubicBezTo>
                    <a:pt x="385239" y="83423"/>
                    <a:pt x="389333" y="79329"/>
                    <a:pt x="394383" y="79329"/>
                  </a:cubicBezTo>
                  <a:cubicBezTo>
                    <a:pt x="399433" y="79329"/>
                    <a:pt x="403527" y="83423"/>
                    <a:pt x="403527" y="88473"/>
                  </a:cubicBezTo>
                  <a:lnTo>
                    <a:pt x="403527" y="161625"/>
                  </a:lnTo>
                  <a:cubicBezTo>
                    <a:pt x="403527" y="166675"/>
                    <a:pt x="399433" y="170769"/>
                    <a:pt x="394383" y="170769"/>
                  </a:cubicBezTo>
                  <a:close/>
                  <a:moveTo>
                    <a:pt x="366389" y="170769"/>
                  </a:moveTo>
                  <a:cubicBezTo>
                    <a:pt x="361339" y="170769"/>
                    <a:pt x="357245" y="166675"/>
                    <a:pt x="357245" y="161625"/>
                  </a:cubicBezTo>
                  <a:lnTo>
                    <a:pt x="357245" y="88473"/>
                  </a:lnTo>
                  <a:cubicBezTo>
                    <a:pt x="357245" y="83423"/>
                    <a:pt x="361339" y="79329"/>
                    <a:pt x="366389" y="79329"/>
                  </a:cubicBezTo>
                  <a:cubicBezTo>
                    <a:pt x="371439" y="79329"/>
                    <a:pt x="375533" y="83423"/>
                    <a:pt x="375533" y="88473"/>
                  </a:cubicBezTo>
                  <a:lnTo>
                    <a:pt x="375533" y="161625"/>
                  </a:lnTo>
                  <a:cubicBezTo>
                    <a:pt x="375533" y="166675"/>
                    <a:pt x="371439" y="170769"/>
                    <a:pt x="366389" y="170769"/>
                  </a:cubicBezTo>
                  <a:close/>
                  <a:moveTo>
                    <a:pt x="338395" y="170769"/>
                  </a:moveTo>
                  <a:cubicBezTo>
                    <a:pt x="333345" y="170769"/>
                    <a:pt x="329251" y="166675"/>
                    <a:pt x="329251" y="161625"/>
                  </a:cubicBezTo>
                  <a:lnTo>
                    <a:pt x="329251" y="88473"/>
                  </a:lnTo>
                  <a:cubicBezTo>
                    <a:pt x="329251" y="83423"/>
                    <a:pt x="333345" y="79329"/>
                    <a:pt x="338395" y="79329"/>
                  </a:cubicBezTo>
                  <a:cubicBezTo>
                    <a:pt x="343445" y="79329"/>
                    <a:pt x="347539" y="83423"/>
                    <a:pt x="347539" y="88473"/>
                  </a:cubicBezTo>
                  <a:lnTo>
                    <a:pt x="347539" y="161625"/>
                  </a:lnTo>
                  <a:cubicBezTo>
                    <a:pt x="347539" y="166675"/>
                    <a:pt x="343445" y="170769"/>
                    <a:pt x="338395" y="170769"/>
                  </a:cubicBezTo>
                  <a:close/>
                  <a:moveTo>
                    <a:pt x="310401" y="170769"/>
                  </a:moveTo>
                  <a:cubicBezTo>
                    <a:pt x="305351" y="170769"/>
                    <a:pt x="301257" y="166675"/>
                    <a:pt x="301257" y="161625"/>
                  </a:cubicBezTo>
                  <a:lnTo>
                    <a:pt x="301257" y="88473"/>
                  </a:lnTo>
                  <a:cubicBezTo>
                    <a:pt x="301257" y="83423"/>
                    <a:pt x="305351" y="79329"/>
                    <a:pt x="310401" y="79329"/>
                  </a:cubicBezTo>
                  <a:cubicBezTo>
                    <a:pt x="315451" y="79329"/>
                    <a:pt x="319545" y="83423"/>
                    <a:pt x="319545" y="88473"/>
                  </a:cubicBezTo>
                  <a:lnTo>
                    <a:pt x="319545" y="161625"/>
                  </a:lnTo>
                  <a:cubicBezTo>
                    <a:pt x="319545" y="166675"/>
                    <a:pt x="315451" y="170769"/>
                    <a:pt x="310401" y="170769"/>
                  </a:cubicBezTo>
                  <a:close/>
                  <a:moveTo>
                    <a:pt x="282407" y="170769"/>
                  </a:moveTo>
                  <a:cubicBezTo>
                    <a:pt x="277357" y="170769"/>
                    <a:pt x="273263" y="166675"/>
                    <a:pt x="273263" y="161625"/>
                  </a:cubicBezTo>
                  <a:lnTo>
                    <a:pt x="273263" y="88473"/>
                  </a:lnTo>
                  <a:cubicBezTo>
                    <a:pt x="273263" y="83423"/>
                    <a:pt x="277357" y="79329"/>
                    <a:pt x="282407" y="79329"/>
                  </a:cubicBezTo>
                  <a:cubicBezTo>
                    <a:pt x="287457" y="79329"/>
                    <a:pt x="291551" y="83423"/>
                    <a:pt x="291551" y="88473"/>
                  </a:cubicBezTo>
                  <a:lnTo>
                    <a:pt x="291551" y="161625"/>
                  </a:lnTo>
                  <a:cubicBezTo>
                    <a:pt x="291551" y="166675"/>
                    <a:pt x="287457" y="170769"/>
                    <a:pt x="282407" y="170769"/>
                  </a:cubicBezTo>
                  <a:close/>
                  <a:moveTo>
                    <a:pt x="0" y="187436"/>
                  </a:moveTo>
                  <a:lnTo>
                    <a:pt x="1402492" y="187436"/>
                  </a:lnTo>
                  <a:lnTo>
                    <a:pt x="1402492" y="56158"/>
                  </a:lnTo>
                  <a:lnTo>
                    <a:pt x="0" y="56158"/>
                  </a:lnTo>
                  <a:close/>
                  <a:moveTo>
                    <a:pt x="448311" y="646221"/>
                  </a:moveTo>
                  <a:cubicBezTo>
                    <a:pt x="435378" y="646221"/>
                    <a:pt x="424893" y="635736"/>
                    <a:pt x="424893" y="622803"/>
                  </a:cubicBezTo>
                  <a:lnTo>
                    <a:pt x="424893" y="400558"/>
                  </a:lnTo>
                  <a:cubicBezTo>
                    <a:pt x="424893" y="387625"/>
                    <a:pt x="435378" y="377140"/>
                    <a:pt x="448311" y="377140"/>
                  </a:cubicBezTo>
                  <a:lnTo>
                    <a:pt x="1211100" y="377140"/>
                  </a:lnTo>
                  <a:cubicBezTo>
                    <a:pt x="1224033" y="377140"/>
                    <a:pt x="1234518" y="387625"/>
                    <a:pt x="1234518" y="400558"/>
                  </a:cubicBezTo>
                  <a:lnTo>
                    <a:pt x="1234518" y="622803"/>
                  </a:lnTo>
                  <a:cubicBezTo>
                    <a:pt x="1234518" y="635736"/>
                    <a:pt x="1224033" y="646221"/>
                    <a:pt x="1211100" y="646221"/>
                  </a:cubicBezTo>
                  <a:close/>
                  <a:moveTo>
                    <a:pt x="1157297" y="896251"/>
                  </a:moveTo>
                  <a:cubicBezTo>
                    <a:pt x="1142981" y="896251"/>
                    <a:pt x="1131375" y="884645"/>
                    <a:pt x="1131375" y="870329"/>
                  </a:cubicBezTo>
                  <a:lnTo>
                    <a:pt x="1131375" y="765012"/>
                  </a:lnTo>
                  <a:cubicBezTo>
                    <a:pt x="1131375" y="750696"/>
                    <a:pt x="1142981" y="739090"/>
                    <a:pt x="1157297" y="739090"/>
                  </a:cubicBezTo>
                  <a:lnTo>
                    <a:pt x="1260983" y="739090"/>
                  </a:lnTo>
                  <a:cubicBezTo>
                    <a:pt x="1275299" y="739090"/>
                    <a:pt x="1286905" y="750696"/>
                    <a:pt x="1286905" y="765012"/>
                  </a:cubicBezTo>
                  <a:lnTo>
                    <a:pt x="1286905" y="870329"/>
                  </a:lnTo>
                  <a:cubicBezTo>
                    <a:pt x="1286905" y="884645"/>
                    <a:pt x="1275299" y="896251"/>
                    <a:pt x="1260983" y="896251"/>
                  </a:cubicBezTo>
                  <a:close/>
                  <a:moveTo>
                    <a:pt x="193380" y="1417901"/>
                  </a:moveTo>
                  <a:lnTo>
                    <a:pt x="236685" y="1417901"/>
                  </a:lnTo>
                  <a:lnTo>
                    <a:pt x="276969" y="1362511"/>
                  </a:lnTo>
                  <a:lnTo>
                    <a:pt x="276969" y="1190793"/>
                  </a:lnTo>
                  <a:lnTo>
                    <a:pt x="319776" y="1190793"/>
                  </a:lnTo>
                  <a:lnTo>
                    <a:pt x="319049" y="1364525"/>
                  </a:lnTo>
                  <a:lnTo>
                    <a:pt x="355305" y="1417901"/>
                  </a:lnTo>
                  <a:lnTo>
                    <a:pt x="398610" y="1417901"/>
                  </a:lnTo>
                  <a:lnTo>
                    <a:pt x="438894" y="1362511"/>
                  </a:lnTo>
                  <a:lnTo>
                    <a:pt x="438894" y="1190793"/>
                  </a:lnTo>
                  <a:lnTo>
                    <a:pt x="486464" y="1190793"/>
                  </a:lnTo>
                  <a:lnTo>
                    <a:pt x="485737" y="1364525"/>
                  </a:lnTo>
                  <a:lnTo>
                    <a:pt x="521993" y="1417901"/>
                  </a:lnTo>
                  <a:lnTo>
                    <a:pt x="565298" y="1417901"/>
                  </a:lnTo>
                  <a:lnTo>
                    <a:pt x="605582" y="1362511"/>
                  </a:lnTo>
                  <a:lnTo>
                    <a:pt x="605582" y="1190793"/>
                  </a:lnTo>
                  <a:lnTo>
                    <a:pt x="658202" y="1190793"/>
                  </a:lnTo>
                  <a:lnTo>
                    <a:pt x="657475" y="1364525"/>
                  </a:lnTo>
                  <a:lnTo>
                    <a:pt x="693731" y="1417901"/>
                  </a:lnTo>
                  <a:lnTo>
                    <a:pt x="737036" y="1417901"/>
                  </a:lnTo>
                  <a:lnTo>
                    <a:pt x="777320" y="1362511"/>
                  </a:lnTo>
                  <a:lnTo>
                    <a:pt x="777320" y="1190793"/>
                  </a:lnTo>
                  <a:lnTo>
                    <a:pt x="811843" y="1190793"/>
                  </a:lnTo>
                  <a:lnTo>
                    <a:pt x="811843" y="1092914"/>
                  </a:lnTo>
                  <a:lnTo>
                    <a:pt x="126043" y="1092914"/>
                  </a:lnTo>
                  <a:lnTo>
                    <a:pt x="126043" y="1190793"/>
                  </a:lnTo>
                  <a:lnTo>
                    <a:pt x="157851" y="1190793"/>
                  </a:lnTo>
                  <a:lnTo>
                    <a:pt x="157124" y="1364525"/>
                  </a:lnTo>
                  <a:close/>
                  <a:moveTo>
                    <a:pt x="715384" y="1461206"/>
                  </a:moveTo>
                  <a:lnTo>
                    <a:pt x="733542" y="1459289"/>
                  </a:lnTo>
                  <a:lnTo>
                    <a:pt x="739046" y="1457208"/>
                  </a:lnTo>
                  <a:lnTo>
                    <a:pt x="741065" y="1454659"/>
                  </a:lnTo>
                  <a:lnTo>
                    <a:pt x="741065" y="1428476"/>
                  </a:lnTo>
                  <a:lnTo>
                    <a:pt x="739046" y="1425927"/>
                  </a:lnTo>
                  <a:lnTo>
                    <a:pt x="733542" y="1423846"/>
                  </a:lnTo>
                  <a:cubicBezTo>
                    <a:pt x="728894" y="1422661"/>
                    <a:pt x="722474" y="1421929"/>
                    <a:pt x="715384" y="1421929"/>
                  </a:cubicBezTo>
                  <a:cubicBezTo>
                    <a:pt x="704748" y="1421929"/>
                    <a:pt x="695620" y="1423577"/>
                    <a:pt x="691721" y="1425927"/>
                  </a:cubicBezTo>
                  <a:cubicBezTo>
                    <a:pt x="690421" y="1426711"/>
                    <a:pt x="689703" y="1427572"/>
                    <a:pt x="689703" y="1428476"/>
                  </a:cubicBezTo>
                  <a:lnTo>
                    <a:pt x="689703" y="1454659"/>
                  </a:lnTo>
                  <a:cubicBezTo>
                    <a:pt x="689703" y="1456467"/>
                    <a:pt x="692578" y="1458104"/>
                    <a:pt x="697225" y="1459289"/>
                  </a:cubicBezTo>
                  <a:cubicBezTo>
                    <a:pt x="701873" y="1460473"/>
                    <a:pt x="708293" y="1461206"/>
                    <a:pt x="715384" y="1461206"/>
                  </a:cubicBezTo>
                  <a:close/>
                  <a:moveTo>
                    <a:pt x="543646" y="1461206"/>
                  </a:moveTo>
                  <a:lnTo>
                    <a:pt x="561804" y="1459289"/>
                  </a:lnTo>
                  <a:lnTo>
                    <a:pt x="567308" y="1457208"/>
                  </a:lnTo>
                  <a:lnTo>
                    <a:pt x="569327" y="1454659"/>
                  </a:lnTo>
                  <a:lnTo>
                    <a:pt x="569327" y="1428476"/>
                  </a:lnTo>
                  <a:lnTo>
                    <a:pt x="567308" y="1425927"/>
                  </a:lnTo>
                  <a:lnTo>
                    <a:pt x="561804" y="1423846"/>
                  </a:lnTo>
                  <a:cubicBezTo>
                    <a:pt x="557156" y="1422661"/>
                    <a:pt x="550736" y="1421929"/>
                    <a:pt x="543646" y="1421929"/>
                  </a:cubicBezTo>
                  <a:cubicBezTo>
                    <a:pt x="533010" y="1421929"/>
                    <a:pt x="523882" y="1423577"/>
                    <a:pt x="519983" y="1425927"/>
                  </a:cubicBezTo>
                  <a:cubicBezTo>
                    <a:pt x="518683" y="1426711"/>
                    <a:pt x="517965" y="1427572"/>
                    <a:pt x="517965" y="1428476"/>
                  </a:cubicBezTo>
                  <a:lnTo>
                    <a:pt x="517965" y="1454659"/>
                  </a:lnTo>
                  <a:cubicBezTo>
                    <a:pt x="517965" y="1456467"/>
                    <a:pt x="520840" y="1458104"/>
                    <a:pt x="525487" y="1459289"/>
                  </a:cubicBezTo>
                  <a:cubicBezTo>
                    <a:pt x="530135" y="1460473"/>
                    <a:pt x="536555" y="1461206"/>
                    <a:pt x="543646" y="1461206"/>
                  </a:cubicBezTo>
                  <a:close/>
                  <a:moveTo>
                    <a:pt x="376958" y="1461206"/>
                  </a:moveTo>
                  <a:lnTo>
                    <a:pt x="395116" y="1459289"/>
                  </a:lnTo>
                  <a:lnTo>
                    <a:pt x="400620" y="1457208"/>
                  </a:lnTo>
                  <a:lnTo>
                    <a:pt x="402639" y="1454659"/>
                  </a:lnTo>
                  <a:lnTo>
                    <a:pt x="402639" y="1428476"/>
                  </a:lnTo>
                  <a:lnTo>
                    <a:pt x="400620" y="1425927"/>
                  </a:lnTo>
                  <a:lnTo>
                    <a:pt x="395116" y="1423846"/>
                  </a:lnTo>
                  <a:cubicBezTo>
                    <a:pt x="390468" y="1422661"/>
                    <a:pt x="384048" y="1421929"/>
                    <a:pt x="376958" y="1421929"/>
                  </a:cubicBezTo>
                  <a:cubicBezTo>
                    <a:pt x="366322" y="1421929"/>
                    <a:pt x="357194" y="1423577"/>
                    <a:pt x="353295" y="1425927"/>
                  </a:cubicBezTo>
                  <a:cubicBezTo>
                    <a:pt x="351995" y="1426711"/>
                    <a:pt x="351277" y="1427572"/>
                    <a:pt x="351277" y="1428476"/>
                  </a:cubicBezTo>
                  <a:lnTo>
                    <a:pt x="351277" y="1454659"/>
                  </a:lnTo>
                  <a:cubicBezTo>
                    <a:pt x="351277" y="1456467"/>
                    <a:pt x="354152" y="1458104"/>
                    <a:pt x="358799" y="1459289"/>
                  </a:cubicBezTo>
                  <a:cubicBezTo>
                    <a:pt x="363447" y="1460473"/>
                    <a:pt x="369867" y="1461206"/>
                    <a:pt x="376958" y="1461206"/>
                  </a:cubicBezTo>
                  <a:close/>
                  <a:moveTo>
                    <a:pt x="215033" y="1461206"/>
                  </a:moveTo>
                  <a:lnTo>
                    <a:pt x="233191" y="1459289"/>
                  </a:lnTo>
                  <a:lnTo>
                    <a:pt x="238695" y="1457208"/>
                  </a:lnTo>
                  <a:lnTo>
                    <a:pt x="240714" y="1454659"/>
                  </a:lnTo>
                  <a:lnTo>
                    <a:pt x="240714" y="1428476"/>
                  </a:lnTo>
                  <a:lnTo>
                    <a:pt x="238695" y="1425927"/>
                  </a:lnTo>
                  <a:lnTo>
                    <a:pt x="233191" y="1423846"/>
                  </a:lnTo>
                  <a:cubicBezTo>
                    <a:pt x="228543" y="1422661"/>
                    <a:pt x="222123" y="1421929"/>
                    <a:pt x="215033" y="1421929"/>
                  </a:cubicBezTo>
                  <a:cubicBezTo>
                    <a:pt x="204397" y="1421929"/>
                    <a:pt x="195269" y="1423577"/>
                    <a:pt x="191370" y="1425927"/>
                  </a:cubicBezTo>
                  <a:cubicBezTo>
                    <a:pt x="190070" y="1426711"/>
                    <a:pt x="189352" y="1427572"/>
                    <a:pt x="189352" y="1428476"/>
                  </a:cubicBezTo>
                  <a:lnTo>
                    <a:pt x="189352" y="1454659"/>
                  </a:lnTo>
                  <a:cubicBezTo>
                    <a:pt x="189352" y="1456467"/>
                    <a:pt x="192227" y="1458104"/>
                    <a:pt x="196874" y="1459289"/>
                  </a:cubicBezTo>
                  <a:cubicBezTo>
                    <a:pt x="201522" y="1460473"/>
                    <a:pt x="207942" y="1461206"/>
                    <a:pt x="215033" y="1461206"/>
                  </a:cubicBezTo>
                  <a:close/>
                  <a:moveTo>
                    <a:pt x="486552" y="1531448"/>
                  </a:moveTo>
                  <a:cubicBezTo>
                    <a:pt x="486158" y="1531123"/>
                    <a:pt x="486146" y="1530770"/>
                    <a:pt x="486146" y="1530415"/>
                  </a:cubicBezTo>
                  <a:lnTo>
                    <a:pt x="486560" y="1529359"/>
                  </a:lnTo>
                  <a:close/>
                  <a:moveTo>
                    <a:pt x="319858" y="1532686"/>
                  </a:moveTo>
                  <a:cubicBezTo>
                    <a:pt x="319027" y="1532018"/>
                    <a:pt x="318967" y="1531224"/>
                    <a:pt x="318967" y="1530415"/>
                  </a:cubicBezTo>
                  <a:lnTo>
                    <a:pt x="319878" y="1528094"/>
                  </a:lnTo>
                  <a:close/>
                  <a:moveTo>
                    <a:pt x="157929" y="1533624"/>
                  </a:moveTo>
                  <a:cubicBezTo>
                    <a:pt x="156796" y="1532725"/>
                    <a:pt x="156670" y="1531585"/>
                    <a:pt x="156670" y="1530415"/>
                  </a:cubicBezTo>
                  <a:lnTo>
                    <a:pt x="157957" y="1527136"/>
                  </a:lnTo>
                  <a:close/>
                  <a:moveTo>
                    <a:pt x="658276" y="1534776"/>
                  </a:moveTo>
                  <a:cubicBezTo>
                    <a:pt x="656808" y="1533616"/>
                    <a:pt x="656564" y="1532045"/>
                    <a:pt x="656564" y="1530415"/>
                  </a:cubicBezTo>
                  <a:lnTo>
                    <a:pt x="658313" y="1525960"/>
                  </a:lnTo>
                  <a:close/>
                  <a:moveTo>
                    <a:pt x="1191766" y="1623750"/>
                  </a:moveTo>
                  <a:lnTo>
                    <a:pt x="1199790" y="1623750"/>
                  </a:lnTo>
                  <a:lnTo>
                    <a:pt x="1199790" y="1566817"/>
                  </a:lnTo>
                  <a:lnTo>
                    <a:pt x="1191766" y="1566817"/>
                  </a:lnTo>
                  <a:close/>
                  <a:moveTo>
                    <a:pt x="1197062" y="1639589"/>
                  </a:moveTo>
                  <a:cubicBezTo>
                    <a:pt x="1172200" y="1639589"/>
                    <a:pt x="1152046" y="1619435"/>
                    <a:pt x="1152046" y="1594573"/>
                  </a:cubicBezTo>
                  <a:cubicBezTo>
                    <a:pt x="1152046" y="1569711"/>
                    <a:pt x="1172200" y="1549557"/>
                    <a:pt x="1197062" y="1549557"/>
                  </a:cubicBezTo>
                  <a:cubicBezTo>
                    <a:pt x="1221924" y="1549557"/>
                    <a:pt x="1242079" y="1569711"/>
                    <a:pt x="1242079" y="1594573"/>
                  </a:cubicBezTo>
                  <a:cubicBezTo>
                    <a:pt x="1242079" y="1619435"/>
                    <a:pt x="1221924" y="1639589"/>
                    <a:pt x="1197062" y="1639589"/>
                  </a:cubicBezTo>
                  <a:close/>
                  <a:moveTo>
                    <a:pt x="193380" y="1779536"/>
                  </a:moveTo>
                  <a:lnTo>
                    <a:pt x="236685" y="1779536"/>
                  </a:lnTo>
                  <a:lnTo>
                    <a:pt x="276969" y="1724146"/>
                  </a:lnTo>
                  <a:lnTo>
                    <a:pt x="276969" y="1571626"/>
                  </a:lnTo>
                  <a:lnTo>
                    <a:pt x="319696" y="1571626"/>
                  </a:lnTo>
                  <a:lnTo>
                    <a:pt x="319049" y="1726160"/>
                  </a:lnTo>
                  <a:lnTo>
                    <a:pt x="355305" y="1779536"/>
                  </a:lnTo>
                  <a:lnTo>
                    <a:pt x="398610" y="1779536"/>
                  </a:lnTo>
                  <a:lnTo>
                    <a:pt x="438894" y="1724146"/>
                  </a:lnTo>
                  <a:lnTo>
                    <a:pt x="438894" y="1571626"/>
                  </a:lnTo>
                  <a:lnTo>
                    <a:pt x="486384" y="1571626"/>
                  </a:lnTo>
                  <a:lnTo>
                    <a:pt x="485737" y="1726160"/>
                  </a:lnTo>
                  <a:lnTo>
                    <a:pt x="521993" y="1779536"/>
                  </a:lnTo>
                  <a:lnTo>
                    <a:pt x="565298" y="1779536"/>
                  </a:lnTo>
                  <a:lnTo>
                    <a:pt x="605582" y="1724146"/>
                  </a:lnTo>
                  <a:lnTo>
                    <a:pt x="605582" y="1571626"/>
                  </a:lnTo>
                  <a:lnTo>
                    <a:pt x="658122" y="1571626"/>
                  </a:lnTo>
                  <a:lnTo>
                    <a:pt x="657475" y="1726160"/>
                  </a:lnTo>
                  <a:lnTo>
                    <a:pt x="693731" y="1779536"/>
                  </a:lnTo>
                  <a:lnTo>
                    <a:pt x="737036" y="1779536"/>
                  </a:lnTo>
                  <a:lnTo>
                    <a:pt x="777320" y="1724146"/>
                  </a:lnTo>
                  <a:lnTo>
                    <a:pt x="777320" y="1571626"/>
                  </a:lnTo>
                  <a:lnTo>
                    <a:pt x="807081" y="1571626"/>
                  </a:lnTo>
                  <a:lnTo>
                    <a:pt x="807081" y="1473747"/>
                  </a:lnTo>
                  <a:lnTo>
                    <a:pt x="121281" y="1473747"/>
                  </a:lnTo>
                  <a:lnTo>
                    <a:pt x="121281" y="1571626"/>
                  </a:lnTo>
                  <a:lnTo>
                    <a:pt x="157771" y="1571626"/>
                  </a:lnTo>
                  <a:lnTo>
                    <a:pt x="157124" y="1726160"/>
                  </a:lnTo>
                  <a:close/>
                  <a:moveTo>
                    <a:pt x="715384" y="1822841"/>
                  </a:moveTo>
                  <a:lnTo>
                    <a:pt x="733542" y="1820924"/>
                  </a:lnTo>
                  <a:lnTo>
                    <a:pt x="739046" y="1818843"/>
                  </a:lnTo>
                  <a:lnTo>
                    <a:pt x="741065" y="1816294"/>
                  </a:lnTo>
                  <a:lnTo>
                    <a:pt x="741065" y="1790112"/>
                  </a:lnTo>
                  <a:lnTo>
                    <a:pt x="739046" y="1787563"/>
                  </a:lnTo>
                  <a:lnTo>
                    <a:pt x="733542" y="1785481"/>
                  </a:lnTo>
                  <a:cubicBezTo>
                    <a:pt x="728894" y="1784297"/>
                    <a:pt x="722474" y="1783564"/>
                    <a:pt x="715384" y="1783564"/>
                  </a:cubicBezTo>
                  <a:cubicBezTo>
                    <a:pt x="704748" y="1783564"/>
                    <a:pt x="695620" y="1785212"/>
                    <a:pt x="691721" y="1787563"/>
                  </a:cubicBezTo>
                  <a:cubicBezTo>
                    <a:pt x="690421" y="1788346"/>
                    <a:pt x="689703" y="1789207"/>
                    <a:pt x="689703" y="1790112"/>
                  </a:cubicBezTo>
                  <a:lnTo>
                    <a:pt x="689703" y="1816294"/>
                  </a:lnTo>
                  <a:cubicBezTo>
                    <a:pt x="689703" y="1818102"/>
                    <a:pt x="692578" y="1819739"/>
                    <a:pt x="697225" y="1820924"/>
                  </a:cubicBezTo>
                  <a:cubicBezTo>
                    <a:pt x="701873" y="1822109"/>
                    <a:pt x="708293" y="1822841"/>
                    <a:pt x="715384" y="1822841"/>
                  </a:cubicBezTo>
                  <a:close/>
                  <a:moveTo>
                    <a:pt x="543646" y="1822841"/>
                  </a:moveTo>
                  <a:lnTo>
                    <a:pt x="561804" y="1820924"/>
                  </a:lnTo>
                  <a:lnTo>
                    <a:pt x="567308" y="1818843"/>
                  </a:lnTo>
                  <a:lnTo>
                    <a:pt x="569327" y="1816294"/>
                  </a:lnTo>
                  <a:lnTo>
                    <a:pt x="569327" y="1790112"/>
                  </a:lnTo>
                  <a:lnTo>
                    <a:pt x="567308" y="1787563"/>
                  </a:lnTo>
                  <a:lnTo>
                    <a:pt x="561804" y="1785481"/>
                  </a:lnTo>
                  <a:cubicBezTo>
                    <a:pt x="557156" y="1784297"/>
                    <a:pt x="550736" y="1783564"/>
                    <a:pt x="543646" y="1783564"/>
                  </a:cubicBezTo>
                  <a:cubicBezTo>
                    <a:pt x="533010" y="1783564"/>
                    <a:pt x="523882" y="1785212"/>
                    <a:pt x="519983" y="1787563"/>
                  </a:cubicBezTo>
                  <a:cubicBezTo>
                    <a:pt x="518683" y="1788346"/>
                    <a:pt x="517965" y="1789207"/>
                    <a:pt x="517965" y="1790112"/>
                  </a:cubicBezTo>
                  <a:lnTo>
                    <a:pt x="517965" y="1816294"/>
                  </a:lnTo>
                  <a:cubicBezTo>
                    <a:pt x="517965" y="1818102"/>
                    <a:pt x="520840" y="1819739"/>
                    <a:pt x="525487" y="1820924"/>
                  </a:cubicBezTo>
                  <a:cubicBezTo>
                    <a:pt x="530135" y="1822109"/>
                    <a:pt x="536555" y="1822841"/>
                    <a:pt x="543646" y="1822841"/>
                  </a:cubicBezTo>
                  <a:close/>
                  <a:moveTo>
                    <a:pt x="376958" y="1822841"/>
                  </a:moveTo>
                  <a:lnTo>
                    <a:pt x="395116" y="1820924"/>
                  </a:lnTo>
                  <a:lnTo>
                    <a:pt x="400620" y="1818843"/>
                  </a:lnTo>
                  <a:lnTo>
                    <a:pt x="402639" y="1816294"/>
                  </a:lnTo>
                  <a:lnTo>
                    <a:pt x="402639" y="1790112"/>
                  </a:lnTo>
                  <a:lnTo>
                    <a:pt x="400620" y="1787563"/>
                  </a:lnTo>
                  <a:lnTo>
                    <a:pt x="395116" y="1785481"/>
                  </a:lnTo>
                  <a:cubicBezTo>
                    <a:pt x="390468" y="1784297"/>
                    <a:pt x="384048" y="1783564"/>
                    <a:pt x="376958" y="1783564"/>
                  </a:cubicBezTo>
                  <a:cubicBezTo>
                    <a:pt x="366322" y="1783564"/>
                    <a:pt x="357194" y="1785212"/>
                    <a:pt x="353295" y="1787563"/>
                  </a:cubicBezTo>
                  <a:cubicBezTo>
                    <a:pt x="351995" y="1788346"/>
                    <a:pt x="351277" y="1789207"/>
                    <a:pt x="351277" y="1790112"/>
                  </a:cubicBezTo>
                  <a:lnTo>
                    <a:pt x="351277" y="1816294"/>
                  </a:lnTo>
                  <a:cubicBezTo>
                    <a:pt x="351277" y="1818102"/>
                    <a:pt x="354152" y="1819739"/>
                    <a:pt x="358799" y="1820924"/>
                  </a:cubicBezTo>
                  <a:cubicBezTo>
                    <a:pt x="363447" y="1822109"/>
                    <a:pt x="369867" y="1822841"/>
                    <a:pt x="376958" y="1822841"/>
                  </a:cubicBezTo>
                  <a:close/>
                  <a:moveTo>
                    <a:pt x="215033" y="1822841"/>
                  </a:moveTo>
                  <a:lnTo>
                    <a:pt x="233191" y="1820924"/>
                  </a:lnTo>
                  <a:lnTo>
                    <a:pt x="238695" y="1818843"/>
                  </a:lnTo>
                  <a:lnTo>
                    <a:pt x="240714" y="1816294"/>
                  </a:lnTo>
                  <a:lnTo>
                    <a:pt x="240714" y="1790112"/>
                  </a:lnTo>
                  <a:lnTo>
                    <a:pt x="238695" y="1787563"/>
                  </a:lnTo>
                  <a:lnTo>
                    <a:pt x="233191" y="1785481"/>
                  </a:lnTo>
                  <a:cubicBezTo>
                    <a:pt x="228543" y="1784297"/>
                    <a:pt x="222123" y="1783564"/>
                    <a:pt x="215033" y="1783564"/>
                  </a:cubicBezTo>
                  <a:cubicBezTo>
                    <a:pt x="204397" y="1783564"/>
                    <a:pt x="195269" y="1785212"/>
                    <a:pt x="191370" y="1787563"/>
                  </a:cubicBezTo>
                  <a:cubicBezTo>
                    <a:pt x="190070" y="1788346"/>
                    <a:pt x="189352" y="1789207"/>
                    <a:pt x="189352" y="1790112"/>
                  </a:cubicBezTo>
                  <a:lnTo>
                    <a:pt x="189352" y="1816294"/>
                  </a:lnTo>
                  <a:cubicBezTo>
                    <a:pt x="189352" y="1818102"/>
                    <a:pt x="192227" y="1819739"/>
                    <a:pt x="196874" y="1820924"/>
                  </a:cubicBezTo>
                  <a:cubicBezTo>
                    <a:pt x="201522" y="1822109"/>
                    <a:pt x="207942" y="1822841"/>
                    <a:pt x="215033" y="1822841"/>
                  </a:cubicBezTo>
                  <a:close/>
                  <a:moveTo>
                    <a:pt x="986109" y="1830956"/>
                  </a:moveTo>
                  <a:lnTo>
                    <a:pt x="986109" y="1782631"/>
                  </a:lnTo>
                  <a:lnTo>
                    <a:pt x="1102789" y="1782631"/>
                  </a:lnTo>
                  <a:lnTo>
                    <a:pt x="1102789" y="1830956"/>
                  </a:lnTo>
                  <a:close/>
                  <a:moveTo>
                    <a:pt x="486503" y="1896847"/>
                  </a:moveTo>
                  <a:cubicBezTo>
                    <a:pt x="486155" y="1896558"/>
                    <a:pt x="486146" y="1896249"/>
                    <a:pt x="486146" y="1895937"/>
                  </a:cubicBezTo>
                  <a:lnTo>
                    <a:pt x="486511" y="1895007"/>
                  </a:lnTo>
                  <a:close/>
                  <a:moveTo>
                    <a:pt x="319810" y="1898084"/>
                  </a:moveTo>
                  <a:cubicBezTo>
                    <a:pt x="319020" y="1897449"/>
                    <a:pt x="318967" y="1896699"/>
                    <a:pt x="318967" y="1895937"/>
                  </a:cubicBezTo>
                  <a:lnTo>
                    <a:pt x="319828" y="1893743"/>
                  </a:lnTo>
                  <a:close/>
                  <a:moveTo>
                    <a:pt x="157881" y="1899022"/>
                  </a:moveTo>
                  <a:cubicBezTo>
                    <a:pt x="156786" y="1898152"/>
                    <a:pt x="156670" y="1897059"/>
                    <a:pt x="156670" y="1895937"/>
                  </a:cubicBezTo>
                  <a:lnTo>
                    <a:pt x="157907" y="1892784"/>
                  </a:lnTo>
                  <a:close/>
                  <a:moveTo>
                    <a:pt x="658227" y="1900174"/>
                  </a:moveTo>
                  <a:cubicBezTo>
                    <a:pt x="656794" y="1899041"/>
                    <a:pt x="656564" y="1897517"/>
                    <a:pt x="656564" y="1895937"/>
                  </a:cubicBezTo>
                  <a:lnTo>
                    <a:pt x="658263" y="1891608"/>
                  </a:lnTo>
                  <a:close/>
                  <a:moveTo>
                    <a:pt x="967231" y="1907087"/>
                  </a:moveTo>
                  <a:lnTo>
                    <a:pt x="1121668" y="1907087"/>
                  </a:lnTo>
                  <a:cubicBezTo>
                    <a:pt x="1127283" y="1907087"/>
                    <a:pt x="1131834" y="1902535"/>
                    <a:pt x="1131834" y="1896920"/>
                  </a:cubicBezTo>
                  <a:lnTo>
                    <a:pt x="1131834" y="1764992"/>
                  </a:lnTo>
                  <a:cubicBezTo>
                    <a:pt x="1131834" y="1759378"/>
                    <a:pt x="1127283" y="1754826"/>
                    <a:pt x="1121668" y="1754826"/>
                  </a:cubicBezTo>
                  <a:lnTo>
                    <a:pt x="967231" y="1754826"/>
                  </a:lnTo>
                  <a:cubicBezTo>
                    <a:pt x="961616" y="1754826"/>
                    <a:pt x="957065" y="1759378"/>
                    <a:pt x="957065" y="1764992"/>
                  </a:cubicBezTo>
                  <a:lnTo>
                    <a:pt x="957065" y="1896920"/>
                  </a:lnTo>
                  <a:cubicBezTo>
                    <a:pt x="957065" y="1902535"/>
                    <a:pt x="961616" y="1907087"/>
                    <a:pt x="967231" y="1907087"/>
                  </a:cubicBezTo>
                  <a:close/>
                  <a:moveTo>
                    <a:pt x="970657" y="1920328"/>
                  </a:moveTo>
                  <a:cubicBezTo>
                    <a:pt x="954570" y="1920328"/>
                    <a:pt x="941528" y="1907287"/>
                    <a:pt x="941528" y="1891200"/>
                  </a:cubicBezTo>
                  <a:lnTo>
                    <a:pt x="941528" y="1774688"/>
                  </a:lnTo>
                  <a:cubicBezTo>
                    <a:pt x="941528" y="1758600"/>
                    <a:pt x="954570" y="1745559"/>
                    <a:pt x="970657" y="1745559"/>
                  </a:cubicBezTo>
                  <a:lnTo>
                    <a:pt x="1114973" y="1745559"/>
                  </a:lnTo>
                  <a:cubicBezTo>
                    <a:pt x="1131061" y="1745559"/>
                    <a:pt x="1144102" y="1758600"/>
                    <a:pt x="1144102" y="1774688"/>
                  </a:cubicBezTo>
                  <a:lnTo>
                    <a:pt x="1144102" y="1891200"/>
                  </a:lnTo>
                  <a:cubicBezTo>
                    <a:pt x="1144102" y="1907287"/>
                    <a:pt x="1131061" y="1920328"/>
                    <a:pt x="1114973" y="1920328"/>
                  </a:cubicBezTo>
                  <a:close/>
                  <a:moveTo>
                    <a:pt x="1109480" y="1998069"/>
                  </a:moveTo>
                  <a:cubicBezTo>
                    <a:pt x="1115019" y="1998069"/>
                    <a:pt x="1119510" y="1993578"/>
                    <a:pt x="1119510" y="1988039"/>
                  </a:cubicBezTo>
                  <a:cubicBezTo>
                    <a:pt x="1119510" y="1982500"/>
                    <a:pt x="1115019" y="1978010"/>
                    <a:pt x="1109480" y="1978010"/>
                  </a:cubicBezTo>
                  <a:cubicBezTo>
                    <a:pt x="1103941" y="1978010"/>
                    <a:pt x="1099451" y="1982500"/>
                    <a:pt x="1099451" y="1988039"/>
                  </a:cubicBezTo>
                  <a:cubicBezTo>
                    <a:pt x="1099451" y="1993578"/>
                    <a:pt x="1103941" y="1998069"/>
                    <a:pt x="1109480" y="1998069"/>
                  </a:cubicBezTo>
                  <a:close/>
                  <a:moveTo>
                    <a:pt x="1064099" y="1998069"/>
                  </a:moveTo>
                  <a:cubicBezTo>
                    <a:pt x="1069638" y="1998069"/>
                    <a:pt x="1074128" y="1993578"/>
                    <a:pt x="1074128" y="1988039"/>
                  </a:cubicBezTo>
                  <a:cubicBezTo>
                    <a:pt x="1074128" y="1982500"/>
                    <a:pt x="1069638" y="1978010"/>
                    <a:pt x="1064099" y="1978010"/>
                  </a:cubicBezTo>
                  <a:cubicBezTo>
                    <a:pt x="1058560" y="1978010"/>
                    <a:pt x="1054069" y="1982500"/>
                    <a:pt x="1054069" y="1988039"/>
                  </a:cubicBezTo>
                  <a:cubicBezTo>
                    <a:pt x="1054069" y="1993578"/>
                    <a:pt x="1058560" y="1998069"/>
                    <a:pt x="1064099" y="1998069"/>
                  </a:cubicBezTo>
                  <a:close/>
                  <a:moveTo>
                    <a:pt x="1015110" y="1998069"/>
                  </a:moveTo>
                  <a:cubicBezTo>
                    <a:pt x="1020649" y="1998069"/>
                    <a:pt x="1025139" y="1993578"/>
                    <a:pt x="1025139" y="1988039"/>
                  </a:cubicBezTo>
                  <a:cubicBezTo>
                    <a:pt x="1025139" y="1982500"/>
                    <a:pt x="1020649" y="1978010"/>
                    <a:pt x="1015110" y="1978010"/>
                  </a:cubicBezTo>
                  <a:cubicBezTo>
                    <a:pt x="1009571" y="1978010"/>
                    <a:pt x="1005081" y="1982500"/>
                    <a:pt x="1005081" y="1988039"/>
                  </a:cubicBezTo>
                  <a:cubicBezTo>
                    <a:pt x="1005081" y="1993578"/>
                    <a:pt x="1009571" y="1998069"/>
                    <a:pt x="1015110" y="1998069"/>
                  </a:cubicBezTo>
                  <a:close/>
                  <a:moveTo>
                    <a:pt x="972742" y="1998069"/>
                  </a:moveTo>
                  <a:cubicBezTo>
                    <a:pt x="978281" y="1998069"/>
                    <a:pt x="982771" y="1993578"/>
                    <a:pt x="982771" y="1988039"/>
                  </a:cubicBezTo>
                  <a:cubicBezTo>
                    <a:pt x="982771" y="1982500"/>
                    <a:pt x="978281" y="1978010"/>
                    <a:pt x="972742" y="1978010"/>
                  </a:cubicBezTo>
                  <a:cubicBezTo>
                    <a:pt x="967203" y="1978010"/>
                    <a:pt x="962712" y="1982500"/>
                    <a:pt x="962712" y="1988039"/>
                  </a:cubicBezTo>
                  <a:cubicBezTo>
                    <a:pt x="962712" y="1993578"/>
                    <a:pt x="967203" y="1998069"/>
                    <a:pt x="972742" y="1998069"/>
                  </a:cubicBezTo>
                  <a:close/>
                  <a:moveTo>
                    <a:pt x="954327" y="2039489"/>
                  </a:moveTo>
                  <a:cubicBezTo>
                    <a:pt x="947259" y="2039489"/>
                    <a:pt x="941528" y="2033759"/>
                    <a:pt x="941528" y="2026690"/>
                  </a:cubicBezTo>
                  <a:lnTo>
                    <a:pt x="941528" y="1975495"/>
                  </a:lnTo>
                  <a:cubicBezTo>
                    <a:pt x="941528" y="1968426"/>
                    <a:pt x="947259" y="1962696"/>
                    <a:pt x="954327" y="1962696"/>
                  </a:cubicBezTo>
                  <a:lnTo>
                    <a:pt x="1131303" y="1962696"/>
                  </a:lnTo>
                  <a:cubicBezTo>
                    <a:pt x="1138372" y="1962696"/>
                    <a:pt x="1144102" y="1968426"/>
                    <a:pt x="1144102" y="1975495"/>
                  </a:cubicBezTo>
                  <a:lnTo>
                    <a:pt x="1144102" y="2026690"/>
                  </a:lnTo>
                  <a:cubicBezTo>
                    <a:pt x="1144102" y="2033759"/>
                    <a:pt x="1138372" y="2039489"/>
                    <a:pt x="1131303" y="2039489"/>
                  </a:cubicBezTo>
                  <a:close/>
                  <a:moveTo>
                    <a:pt x="921012" y="2072589"/>
                  </a:moveTo>
                  <a:lnTo>
                    <a:pt x="1276369" y="2072589"/>
                  </a:lnTo>
                  <a:cubicBezTo>
                    <a:pt x="1285949" y="2072589"/>
                    <a:pt x="1293715" y="2064823"/>
                    <a:pt x="1293715" y="2055243"/>
                  </a:cubicBezTo>
                  <a:lnTo>
                    <a:pt x="1293715" y="1533850"/>
                  </a:lnTo>
                  <a:cubicBezTo>
                    <a:pt x="1293715" y="1524271"/>
                    <a:pt x="1285949" y="1516505"/>
                    <a:pt x="1276369" y="1516505"/>
                  </a:cubicBezTo>
                  <a:lnTo>
                    <a:pt x="921012" y="1516505"/>
                  </a:lnTo>
                  <a:cubicBezTo>
                    <a:pt x="911432" y="1516505"/>
                    <a:pt x="903666" y="1524271"/>
                    <a:pt x="903666" y="1533850"/>
                  </a:cubicBezTo>
                  <a:lnTo>
                    <a:pt x="903666" y="2055243"/>
                  </a:lnTo>
                  <a:cubicBezTo>
                    <a:pt x="903666" y="2064823"/>
                    <a:pt x="911432" y="2072589"/>
                    <a:pt x="921012" y="2072589"/>
                  </a:cubicBezTo>
                  <a:close/>
                  <a:moveTo>
                    <a:pt x="902336" y="2084495"/>
                  </a:moveTo>
                  <a:cubicBezTo>
                    <a:pt x="893786" y="2084495"/>
                    <a:pt x="886855" y="2077564"/>
                    <a:pt x="886855" y="2069014"/>
                  </a:cubicBezTo>
                  <a:lnTo>
                    <a:pt x="886855" y="1516570"/>
                  </a:lnTo>
                  <a:cubicBezTo>
                    <a:pt x="886855" y="1508020"/>
                    <a:pt x="893786" y="1501089"/>
                    <a:pt x="902336" y="1501089"/>
                  </a:cubicBezTo>
                  <a:lnTo>
                    <a:pt x="1292855" y="1501089"/>
                  </a:lnTo>
                  <a:cubicBezTo>
                    <a:pt x="1301405" y="1501089"/>
                    <a:pt x="1308336" y="1508020"/>
                    <a:pt x="1308336" y="1516570"/>
                  </a:cubicBezTo>
                  <a:lnTo>
                    <a:pt x="1308336" y="2069014"/>
                  </a:lnTo>
                  <a:cubicBezTo>
                    <a:pt x="1308336" y="2077564"/>
                    <a:pt x="1301405" y="2084495"/>
                    <a:pt x="1292855" y="2084495"/>
                  </a:cubicBezTo>
                  <a:close/>
                  <a:moveTo>
                    <a:pt x="193380" y="2133342"/>
                  </a:moveTo>
                  <a:lnTo>
                    <a:pt x="236685" y="2133342"/>
                  </a:lnTo>
                  <a:lnTo>
                    <a:pt x="276969" y="2077952"/>
                  </a:lnTo>
                  <a:lnTo>
                    <a:pt x="276969" y="1937148"/>
                  </a:lnTo>
                  <a:lnTo>
                    <a:pt x="319647" y="1937148"/>
                  </a:lnTo>
                  <a:lnTo>
                    <a:pt x="319049" y="2079966"/>
                  </a:lnTo>
                  <a:lnTo>
                    <a:pt x="355305" y="2133342"/>
                  </a:lnTo>
                  <a:lnTo>
                    <a:pt x="398610" y="2133342"/>
                  </a:lnTo>
                  <a:lnTo>
                    <a:pt x="438894" y="2077952"/>
                  </a:lnTo>
                  <a:lnTo>
                    <a:pt x="438894" y="1937148"/>
                  </a:lnTo>
                  <a:lnTo>
                    <a:pt x="486335" y="1937148"/>
                  </a:lnTo>
                  <a:lnTo>
                    <a:pt x="485737" y="2079966"/>
                  </a:lnTo>
                  <a:lnTo>
                    <a:pt x="521993" y="2133342"/>
                  </a:lnTo>
                  <a:lnTo>
                    <a:pt x="565298" y="2133342"/>
                  </a:lnTo>
                  <a:lnTo>
                    <a:pt x="605582" y="2077952"/>
                  </a:lnTo>
                  <a:lnTo>
                    <a:pt x="605582" y="1937148"/>
                  </a:lnTo>
                  <a:lnTo>
                    <a:pt x="658072" y="1937148"/>
                  </a:lnTo>
                  <a:lnTo>
                    <a:pt x="657475" y="2079966"/>
                  </a:lnTo>
                  <a:lnTo>
                    <a:pt x="693731" y="2133342"/>
                  </a:lnTo>
                  <a:lnTo>
                    <a:pt x="737036" y="2133342"/>
                  </a:lnTo>
                  <a:lnTo>
                    <a:pt x="777320" y="2077952"/>
                  </a:lnTo>
                  <a:lnTo>
                    <a:pt x="777320" y="1937148"/>
                  </a:lnTo>
                  <a:lnTo>
                    <a:pt x="807081" y="1937148"/>
                  </a:lnTo>
                  <a:lnTo>
                    <a:pt x="807081" y="1839269"/>
                  </a:lnTo>
                  <a:lnTo>
                    <a:pt x="777320" y="1839269"/>
                  </a:lnTo>
                  <a:lnTo>
                    <a:pt x="658482" y="1839269"/>
                  </a:lnTo>
                  <a:lnTo>
                    <a:pt x="605582" y="1839269"/>
                  </a:lnTo>
                  <a:lnTo>
                    <a:pt x="486744" y="1839269"/>
                  </a:lnTo>
                  <a:lnTo>
                    <a:pt x="438894" y="1839269"/>
                  </a:lnTo>
                  <a:lnTo>
                    <a:pt x="320056" y="1839269"/>
                  </a:lnTo>
                  <a:lnTo>
                    <a:pt x="276969" y="1839269"/>
                  </a:lnTo>
                  <a:lnTo>
                    <a:pt x="158131" y="1839269"/>
                  </a:lnTo>
                  <a:lnTo>
                    <a:pt x="121281" y="1839269"/>
                  </a:lnTo>
                  <a:lnTo>
                    <a:pt x="121281" y="1937148"/>
                  </a:lnTo>
                  <a:lnTo>
                    <a:pt x="157721" y="1937148"/>
                  </a:lnTo>
                  <a:lnTo>
                    <a:pt x="157124" y="2079966"/>
                  </a:lnTo>
                  <a:close/>
                  <a:moveTo>
                    <a:pt x="715384" y="2176647"/>
                  </a:moveTo>
                  <a:lnTo>
                    <a:pt x="733542" y="2174730"/>
                  </a:lnTo>
                  <a:lnTo>
                    <a:pt x="739046" y="2172649"/>
                  </a:lnTo>
                  <a:lnTo>
                    <a:pt x="741065" y="2170100"/>
                  </a:lnTo>
                  <a:lnTo>
                    <a:pt x="741065" y="2143918"/>
                  </a:lnTo>
                  <a:lnTo>
                    <a:pt x="739046" y="2141369"/>
                  </a:lnTo>
                  <a:lnTo>
                    <a:pt x="733542" y="2139287"/>
                  </a:lnTo>
                  <a:cubicBezTo>
                    <a:pt x="728894" y="2138103"/>
                    <a:pt x="722474" y="2137370"/>
                    <a:pt x="715384" y="2137370"/>
                  </a:cubicBezTo>
                  <a:cubicBezTo>
                    <a:pt x="704748" y="2137370"/>
                    <a:pt x="695620" y="2139018"/>
                    <a:pt x="691721" y="2141369"/>
                  </a:cubicBezTo>
                  <a:cubicBezTo>
                    <a:pt x="690421" y="2142152"/>
                    <a:pt x="689703" y="2143013"/>
                    <a:pt x="689703" y="2143918"/>
                  </a:cubicBezTo>
                  <a:lnTo>
                    <a:pt x="689703" y="2170100"/>
                  </a:lnTo>
                  <a:cubicBezTo>
                    <a:pt x="689703" y="2171908"/>
                    <a:pt x="692578" y="2173545"/>
                    <a:pt x="697225" y="2174730"/>
                  </a:cubicBezTo>
                  <a:cubicBezTo>
                    <a:pt x="701873" y="2175915"/>
                    <a:pt x="708293" y="2176647"/>
                    <a:pt x="715384" y="2176647"/>
                  </a:cubicBezTo>
                  <a:close/>
                  <a:moveTo>
                    <a:pt x="543646" y="2176647"/>
                  </a:moveTo>
                  <a:lnTo>
                    <a:pt x="561804" y="2174730"/>
                  </a:lnTo>
                  <a:lnTo>
                    <a:pt x="567308" y="2172649"/>
                  </a:lnTo>
                  <a:lnTo>
                    <a:pt x="569327" y="2170100"/>
                  </a:lnTo>
                  <a:lnTo>
                    <a:pt x="569327" y="2143918"/>
                  </a:lnTo>
                  <a:lnTo>
                    <a:pt x="567308" y="2141369"/>
                  </a:lnTo>
                  <a:lnTo>
                    <a:pt x="561804" y="2139287"/>
                  </a:lnTo>
                  <a:cubicBezTo>
                    <a:pt x="557156" y="2138103"/>
                    <a:pt x="550736" y="2137370"/>
                    <a:pt x="543646" y="2137370"/>
                  </a:cubicBezTo>
                  <a:cubicBezTo>
                    <a:pt x="533010" y="2137370"/>
                    <a:pt x="523882" y="2139018"/>
                    <a:pt x="519983" y="2141369"/>
                  </a:cubicBezTo>
                  <a:cubicBezTo>
                    <a:pt x="518683" y="2142152"/>
                    <a:pt x="517965" y="2143013"/>
                    <a:pt x="517965" y="2143918"/>
                  </a:cubicBezTo>
                  <a:lnTo>
                    <a:pt x="517965" y="2170100"/>
                  </a:lnTo>
                  <a:cubicBezTo>
                    <a:pt x="517965" y="2171908"/>
                    <a:pt x="520840" y="2173545"/>
                    <a:pt x="525487" y="2174730"/>
                  </a:cubicBezTo>
                  <a:cubicBezTo>
                    <a:pt x="530135" y="2175915"/>
                    <a:pt x="536555" y="2176647"/>
                    <a:pt x="543646" y="2176647"/>
                  </a:cubicBezTo>
                  <a:close/>
                  <a:moveTo>
                    <a:pt x="376958" y="2176647"/>
                  </a:moveTo>
                  <a:lnTo>
                    <a:pt x="395116" y="2174730"/>
                  </a:lnTo>
                  <a:lnTo>
                    <a:pt x="400620" y="2172649"/>
                  </a:lnTo>
                  <a:lnTo>
                    <a:pt x="402639" y="2170100"/>
                  </a:lnTo>
                  <a:lnTo>
                    <a:pt x="402639" y="2143918"/>
                  </a:lnTo>
                  <a:lnTo>
                    <a:pt x="400620" y="2141369"/>
                  </a:lnTo>
                  <a:lnTo>
                    <a:pt x="395116" y="2139287"/>
                  </a:lnTo>
                  <a:cubicBezTo>
                    <a:pt x="390468" y="2138103"/>
                    <a:pt x="384048" y="2137370"/>
                    <a:pt x="376958" y="2137370"/>
                  </a:cubicBezTo>
                  <a:cubicBezTo>
                    <a:pt x="366322" y="2137370"/>
                    <a:pt x="357194" y="2139018"/>
                    <a:pt x="353295" y="2141369"/>
                  </a:cubicBezTo>
                  <a:cubicBezTo>
                    <a:pt x="351995" y="2142152"/>
                    <a:pt x="351277" y="2143013"/>
                    <a:pt x="351277" y="2143918"/>
                  </a:cubicBezTo>
                  <a:lnTo>
                    <a:pt x="351277" y="2170100"/>
                  </a:lnTo>
                  <a:cubicBezTo>
                    <a:pt x="351277" y="2171908"/>
                    <a:pt x="354152" y="2173545"/>
                    <a:pt x="358799" y="2174730"/>
                  </a:cubicBezTo>
                  <a:cubicBezTo>
                    <a:pt x="363447" y="2175915"/>
                    <a:pt x="369867" y="2176647"/>
                    <a:pt x="376958" y="2176647"/>
                  </a:cubicBezTo>
                  <a:close/>
                  <a:moveTo>
                    <a:pt x="215033" y="2176647"/>
                  </a:moveTo>
                  <a:lnTo>
                    <a:pt x="233191" y="2174730"/>
                  </a:lnTo>
                  <a:lnTo>
                    <a:pt x="238695" y="2172649"/>
                  </a:lnTo>
                  <a:lnTo>
                    <a:pt x="240714" y="2170100"/>
                  </a:lnTo>
                  <a:lnTo>
                    <a:pt x="240714" y="2143918"/>
                  </a:lnTo>
                  <a:lnTo>
                    <a:pt x="238695" y="2141369"/>
                  </a:lnTo>
                  <a:lnTo>
                    <a:pt x="233191" y="2139287"/>
                  </a:lnTo>
                  <a:cubicBezTo>
                    <a:pt x="228543" y="2138103"/>
                    <a:pt x="222123" y="2137370"/>
                    <a:pt x="215033" y="2137370"/>
                  </a:cubicBezTo>
                  <a:cubicBezTo>
                    <a:pt x="204397" y="2137370"/>
                    <a:pt x="195269" y="2139018"/>
                    <a:pt x="191370" y="2141369"/>
                  </a:cubicBezTo>
                  <a:cubicBezTo>
                    <a:pt x="190070" y="2142152"/>
                    <a:pt x="189352" y="2143013"/>
                    <a:pt x="189352" y="2143918"/>
                  </a:cubicBezTo>
                  <a:lnTo>
                    <a:pt x="189352" y="2170100"/>
                  </a:lnTo>
                  <a:cubicBezTo>
                    <a:pt x="189352" y="2171908"/>
                    <a:pt x="192227" y="2173545"/>
                    <a:pt x="196874" y="2174730"/>
                  </a:cubicBezTo>
                  <a:cubicBezTo>
                    <a:pt x="201522" y="2175915"/>
                    <a:pt x="207942" y="2176647"/>
                    <a:pt x="215033" y="2176647"/>
                  </a:cubicBezTo>
                  <a:close/>
                  <a:moveTo>
                    <a:pt x="193380" y="2523867"/>
                  </a:moveTo>
                  <a:lnTo>
                    <a:pt x="236685" y="2523867"/>
                  </a:lnTo>
                  <a:lnTo>
                    <a:pt x="276969" y="2468477"/>
                  </a:lnTo>
                  <a:lnTo>
                    <a:pt x="276969" y="2311314"/>
                  </a:lnTo>
                  <a:lnTo>
                    <a:pt x="319938" y="2311314"/>
                  </a:lnTo>
                  <a:lnTo>
                    <a:pt x="319272" y="2470491"/>
                  </a:lnTo>
                  <a:lnTo>
                    <a:pt x="355528" y="2523867"/>
                  </a:lnTo>
                  <a:lnTo>
                    <a:pt x="398833" y="2523867"/>
                  </a:lnTo>
                  <a:lnTo>
                    <a:pt x="439117" y="2468477"/>
                  </a:lnTo>
                  <a:lnTo>
                    <a:pt x="439117" y="2311314"/>
                  </a:lnTo>
                  <a:lnTo>
                    <a:pt x="482085" y="2311314"/>
                  </a:lnTo>
                  <a:lnTo>
                    <a:pt x="481419" y="2470491"/>
                  </a:lnTo>
                  <a:lnTo>
                    <a:pt x="517675" y="2523867"/>
                  </a:lnTo>
                  <a:lnTo>
                    <a:pt x="560980" y="2523867"/>
                  </a:lnTo>
                  <a:lnTo>
                    <a:pt x="601264" y="2468477"/>
                  </a:lnTo>
                  <a:lnTo>
                    <a:pt x="601264" y="2311314"/>
                  </a:lnTo>
                  <a:lnTo>
                    <a:pt x="644232" y="2311314"/>
                  </a:lnTo>
                  <a:lnTo>
                    <a:pt x="643566" y="2470491"/>
                  </a:lnTo>
                  <a:lnTo>
                    <a:pt x="679822" y="2523867"/>
                  </a:lnTo>
                  <a:lnTo>
                    <a:pt x="723127" y="2523867"/>
                  </a:lnTo>
                  <a:lnTo>
                    <a:pt x="763411" y="2468477"/>
                  </a:lnTo>
                  <a:lnTo>
                    <a:pt x="763411" y="2311314"/>
                  </a:lnTo>
                  <a:lnTo>
                    <a:pt x="806379" y="2311314"/>
                  </a:lnTo>
                  <a:lnTo>
                    <a:pt x="805713" y="2470491"/>
                  </a:lnTo>
                  <a:lnTo>
                    <a:pt x="841969" y="2523867"/>
                  </a:lnTo>
                  <a:lnTo>
                    <a:pt x="885274" y="2523867"/>
                  </a:lnTo>
                  <a:lnTo>
                    <a:pt x="925558" y="2468477"/>
                  </a:lnTo>
                  <a:lnTo>
                    <a:pt x="925558" y="2311314"/>
                  </a:lnTo>
                  <a:lnTo>
                    <a:pt x="968527" y="2311314"/>
                  </a:lnTo>
                  <a:lnTo>
                    <a:pt x="967861" y="2470491"/>
                  </a:lnTo>
                  <a:lnTo>
                    <a:pt x="1004117" y="2523867"/>
                  </a:lnTo>
                  <a:lnTo>
                    <a:pt x="1047422" y="2523867"/>
                  </a:lnTo>
                  <a:lnTo>
                    <a:pt x="1087706" y="2468477"/>
                  </a:lnTo>
                  <a:lnTo>
                    <a:pt x="1087706" y="2311314"/>
                  </a:lnTo>
                  <a:lnTo>
                    <a:pt x="1130675" y="2311314"/>
                  </a:lnTo>
                  <a:lnTo>
                    <a:pt x="1130009" y="2470491"/>
                  </a:lnTo>
                  <a:lnTo>
                    <a:pt x="1166265" y="2523867"/>
                  </a:lnTo>
                  <a:lnTo>
                    <a:pt x="1209570" y="2523867"/>
                  </a:lnTo>
                  <a:lnTo>
                    <a:pt x="1249854" y="2468477"/>
                  </a:lnTo>
                  <a:lnTo>
                    <a:pt x="1249854" y="2311314"/>
                  </a:lnTo>
                  <a:lnTo>
                    <a:pt x="1273424" y="2311314"/>
                  </a:lnTo>
                  <a:lnTo>
                    <a:pt x="1273424" y="2229586"/>
                  </a:lnTo>
                  <a:lnTo>
                    <a:pt x="121280" y="2229586"/>
                  </a:lnTo>
                  <a:lnTo>
                    <a:pt x="121280" y="2311314"/>
                  </a:lnTo>
                  <a:lnTo>
                    <a:pt x="157790" y="2311314"/>
                  </a:lnTo>
                  <a:lnTo>
                    <a:pt x="157124" y="2470491"/>
                  </a:lnTo>
                  <a:close/>
                  <a:moveTo>
                    <a:pt x="1187918" y="2567172"/>
                  </a:moveTo>
                  <a:lnTo>
                    <a:pt x="1206076" y="2565255"/>
                  </a:lnTo>
                  <a:lnTo>
                    <a:pt x="1211580" y="2563174"/>
                  </a:lnTo>
                  <a:lnTo>
                    <a:pt x="1213599" y="2560625"/>
                  </a:lnTo>
                  <a:lnTo>
                    <a:pt x="1213599" y="2534442"/>
                  </a:lnTo>
                  <a:lnTo>
                    <a:pt x="1211580" y="2531893"/>
                  </a:lnTo>
                  <a:lnTo>
                    <a:pt x="1206076" y="2529812"/>
                  </a:lnTo>
                  <a:cubicBezTo>
                    <a:pt x="1201428" y="2528628"/>
                    <a:pt x="1195008" y="2527895"/>
                    <a:pt x="1187918" y="2527895"/>
                  </a:cubicBezTo>
                  <a:cubicBezTo>
                    <a:pt x="1177282" y="2527895"/>
                    <a:pt x="1168154" y="2529543"/>
                    <a:pt x="1164255" y="2531893"/>
                  </a:cubicBezTo>
                  <a:cubicBezTo>
                    <a:pt x="1162955" y="2532677"/>
                    <a:pt x="1162237" y="2533538"/>
                    <a:pt x="1162237" y="2534442"/>
                  </a:cubicBezTo>
                  <a:lnTo>
                    <a:pt x="1162237" y="2560625"/>
                  </a:lnTo>
                  <a:cubicBezTo>
                    <a:pt x="1162237" y="2562433"/>
                    <a:pt x="1165112" y="2564070"/>
                    <a:pt x="1169759" y="2565255"/>
                  </a:cubicBezTo>
                  <a:cubicBezTo>
                    <a:pt x="1174407" y="2566440"/>
                    <a:pt x="1180827" y="2567172"/>
                    <a:pt x="1187918" y="2567172"/>
                  </a:cubicBezTo>
                  <a:close/>
                  <a:moveTo>
                    <a:pt x="1025770" y="2567172"/>
                  </a:moveTo>
                  <a:lnTo>
                    <a:pt x="1043928" y="2565255"/>
                  </a:lnTo>
                  <a:lnTo>
                    <a:pt x="1049432" y="2563174"/>
                  </a:lnTo>
                  <a:lnTo>
                    <a:pt x="1051451" y="2560625"/>
                  </a:lnTo>
                  <a:lnTo>
                    <a:pt x="1051451" y="2534442"/>
                  </a:lnTo>
                  <a:lnTo>
                    <a:pt x="1049432" y="2531893"/>
                  </a:lnTo>
                  <a:lnTo>
                    <a:pt x="1043928" y="2529812"/>
                  </a:lnTo>
                  <a:cubicBezTo>
                    <a:pt x="1039280" y="2528628"/>
                    <a:pt x="1032860" y="2527895"/>
                    <a:pt x="1025770" y="2527895"/>
                  </a:cubicBezTo>
                  <a:cubicBezTo>
                    <a:pt x="1015134" y="2527895"/>
                    <a:pt x="1006006" y="2529543"/>
                    <a:pt x="1002107" y="2531893"/>
                  </a:cubicBezTo>
                  <a:cubicBezTo>
                    <a:pt x="1000807" y="2532677"/>
                    <a:pt x="1000089" y="2533538"/>
                    <a:pt x="1000089" y="2534442"/>
                  </a:cubicBezTo>
                  <a:lnTo>
                    <a:pt x="1000089" y="2560625"/>
                  </a:lnTo>
                  <a:cubicBezTo>
                    <a:pt x="1000089" y="2562433"/>
                    <a:pt x="1002964" y="2564070"/>
                    <a:pt x="1007611" y="2565255"/>
                  </a:cubicBezTo>
                  <a:cubicBezTo>
                    <a:pt x="1012259" y="2566440"/>
                    <a:pt x="1018679" y="2567172"/>
                    <a:pt x="1025770" y="2567172"/>
                  </a:cubicBezTo>
                  <a:close/>
                  <a:moveTo>
                    <a:pt x="863622" y="2567172"/>
                  </a:moveTo>
                  <a:lnTo>
                    <a:pt x="881780" y="2565255"/>
                  </a:lnTo>
                  <a:lnTo>
                    <a:pt x="887284" y="2563174"/>
                  </a:lnTo>
                  <a:lnTo>
                    <a:pt x="889303" y="2560625"/>
                  </a:lnTo>
                  <a:lnTo>
                    <a:pt x="889303" y="2534442"/>
                  </a:lnTo>
                  <a:lnTo>
                    <a:pt x="887284" y="2531893"/>
                  </a:lnTo>
                  <a:lnTo>
                    <a:pt x="881780" y="2529812"/>
                  </a:lnTo>
                  <a:cubicBezTo>
                    <a:pt x="877132" y="2528628"/>
                    <a:pt x="870712" y="2527895"/>
                    <a:pt x="863622" y="2527895"/>
                  </a:cubicBezTo>
                  <a:cubicBezTo>
                    <a:pt x="852986" y="2527895"/>
                    <a:pt x="843858" y="2529543"/>
                    <a:pt x="839959" y="2531893"/>
                  </a:cubicBezTo>
                  <a:cubicBezTo>
                    <a:pt x="838659" y="2532677"/>
                    <a:pt x="837941" y="2533538"/>
                    <a:pt x="837941" y="2534442"/>
                  </a:cubicBezTo>
                  <a:lnTo>
                    <a:pt x="837941" y="2560625"/>
                  </a:lnTo>
                  <a:cubicBezTo>
                    <a:pt x="837941" y="2562433"/>
                    <a:pt x="840816" y="2564070"/>
                    <a:pt x="845463" y="2565255"/>
                  </a:cubicBezTo>
                  <a:cubicBezTo>
                    <a:pt x="850111" y="2566440"/>
                    <a:pt x="856531" y="2567172"/>
                    <a:pt x="863622" y="2567172"/>
                  </a:cubicBezTo>
                  <a:close/>
                  <a:moveTo>
                    <a:pt x="701475" y="2567172"/>
                  </a:moveTo>
                  <a:lnTo>
                    <a:pt x="719633" y="2565255"/>
                  </a:lnTo>
                  <a:lnTo>
                    <a:pt x="725137" y="2563174"/>
                  </a:lnTo>
                  <a:lnTo>
                    <a:pt x="727156" y="2560625"/>
                  </a:lnTo>
                  <a:lnTo>
                    <a:pt x="727156" y="2534442"/>
                  </a:lnTo>
                  <a:lnTo>
                    <a:pt x="725137" y="2531893"/>
                  </a:lnTo>
                  <a:lnTo>
                    <a:pt x="719633" y="2529812"/>
                  </a:lnTo>
                  <a:cubicBezTo>
                    <a:pt x="714985" y="2528628"/>
                    <a:pt x="708565" y="2527895"/>
                    <a:pt x="701475" y="2527895"/>
                  </a:cubicBezTo>
                  <a:cubicBezTo>
                    <a:pt x="690839" y="2527895"/>
                    <a:pt x="681711" y="2529543"/>
                    <a:pt x="677812" y="2531893"/>
                  </a:cubicBezTo>
                  <a:cubicBezTo>
                    <a:pt x="676512" y="2532677"/>
                    <a:pt x="675794" y="2533538"/>
                    <a:pt x="675794" y="2534442"/>
                  </a:cubicBezTo>
                  <a:lnTo>
                    <a:pt x="675794" y="2560625"/>
                  </a:lnTo>
                  <a:cubicBezTo>
                    <a:pt x="675794" y="2562433"/>
                    <a:pt x="678669" y="2564070"/>
                    <a:pt x="683316" y="2565255"/>
                  </a:cubicBezTo>
                  <a:cubicBezTo>
                    <a:pt x="687964" y="2566440"/>
                    <a:pt x="694384" y="2567172"/>
                    <a:pt x="701475" y="2567172"/>
                  </a:cubicBezTo>
                  <a:close/>
                  <a:moveTo>
                    <a:pt x="539328" y="2567172"/>
                  </a:moveTo>
                  <a:lnTo>
                    <a:pt x="557486" y="2565255"/>
                  </a:lnTo>
                  <a:lnTo>
                    <a:pt x="562990" y="2563174"/>
                  </a:lnTo>
                  <a:lnTo>
                    <a:pt x="565009" y="2560625"/>
                  </a:lnTo>
                  <a:lnTo>
                    <a:pt x="565009" y="2534442"/>
                  </a:lnTo>
                  <a:lnTo>
                    <a:pt x="562990" y="2531893"/>
                  </a:lnTo>
                  <a:lnTo>
                    <a:pt x="557486" y="2529812"/>
                  </a:lnTo>
                  <a:cubicBezTo>
                    <a:pt x="552838" y="2528628"/>
                    <a:pt x="546418" y="2527895"/>
                    <a:pt x="539328" y="2527895"/>
                  </a:cubicBezTo>
                  <a:cubicBezTo>
                    <a:pt x="528692" y="2527895"/>
                    <a:pt x="519564" y="2529543"/>
                    <a:pt x="515665" y="2531893"/>
                  </a:cubicBezTo>
                  <a:cubicBezTo>
                    <a:pt x="514365" y="2532677"/>
                    <a:pt x="513647" y="2533538"/>
                    <a:pt x="513647" y="2534442"/>
                  </a:cubicBezTo>
                  <a:lnTo>
                    <a:pt x="513647" y="2560625"/>
                  </a:lnTo>
                  <a:cubicBezTo>
                    <a:pt x="513647" y="2562433"/>
                    <a:pt x="516522" y="2564070"/>
                    <a:pt x="521169" y="2565255"/>
                  </a:cubicBezTo>
                  <a:cubicBezTo>
                    <a:pt x="525817" y="2566440"/>
                    <a:pt x="532237" y="2567172"/>
                    <a:pt x="539328" y="2567172"/>
                  </a:cubicBezTo>
                  <a:close/>
                  <a:moveTo>
                    <a:pt x="377181" y="2567172"/>
                  </a:moveTo>
                  <a:lnTo>
                    <a:pt x="395339" y="2565255"/>
                  </a:lnTo>
                  <a:lnTo>
                    <a:pt x="400843" y="2563174"/>
                  </a:lnTo>
                  <a:lnTo>
                    <a:pt x="402862" y="2560625"/>
                  </a:lnTo>
                  <a:lnTo>
                    <a:pt x="402862" y="2534442"/>
                  </a:lnTo>
                  <a:lnTo>
                    <a:pt x="400843" y="2531893"/>
                  </a:lnTo>
                  <a:lnTo>
                    <a:pt x="395339" y="2529812"/>
                  </a:lnTo>
                  <a:cubicBezTo>
                    <a:pt x="390691" y="2528628"/>
                    <a:pt x="384271" y="2527895"/>
                    <a:pt x="377181" y="2527895"/>
                  </a:cubicBezTo>
                  <a:cubicBezTo>
                    <a:pt x="366545" y="2527895"/>
                    <a:pt x="357417" y="2529543"/>
                    <a:pt x="353518" y="2531893"/>
                  </a:cubicBezTo>
                  <a:cubicBezTo>
                    <a:pt x="352218" y="2532677"/>
                    <a:pt x="351500" y="2533538"/>
                    <a:pt x="351500" y="2534442"/>
                  </a:cubicBezTo>
                  <a:lnTo>
                    <a:pt x="351500" y="2560625"/>
                  </a:lnTo>
                  <a:cubicBezTo>
                    <a:pt x="351500" y="2562433"/>
                    <a:pt x="354375" y="2564070"/>
                    <a:pt x="359022" y="2565255"/>
                  </a:cubicBezTo>
                  <a:cubicBezTo>
                    <a:pt x="363670" y="2566440"/>
                    <a:pt x="370090" y="2567172"/>
                    <a:pt x="377181" y="2567172"/>
                  </a:cubicBezTo>
                  <a:close/>
                  <a:moveTo>
                    <a:pt x="215033" y="2567172"/>
                  </a:moveTo>
                  <a:lnTo>
                    <a:pt x="233191" y="2565255"/>
                  </a:lnTo>
                  <a:lnTo>
                    <a:pt x="238695" y="2563174"/>
                  </a:lnTo>
                  <a:lnTo>
                    <a:pt x="240714" y="2560625"/>
                  </a:lnTo>
                  <a:lnTo>
                    <a:pt x="240714" y="2534442"/>
                  </a:lnTo>
                  <a:lnTo>
                    <a:pt x="238695" y="2531893"/>
                  </a:lnTo>
                  <a:lnTo>
                    <a:pt x="233191" y="2529812"/>
                  </a:lnTo>
                  <a:cubicBezTo>
                    <a:pt x="228543" y="2528628"/>
                    <a:pt x="222123" y="2527895"/>
                    <a:pt x="215033" y="2527895"/>
                  </a:cubicBezTo>
                  <a:cubicBezTo>
                    <a:pt x="204397" y="2527895"/>
                    <a:pt x="195269" y="2529543"/>
                    <a:pt x="191370" y="2531893"/>
                  </a:cubicBezTo>
                  <a:cubicBezTo>
                    <a:pt x="190070" y="2532677"/>
                    <a:pt x="189352" y="2533538"/>
                    <a:pt x="189352" y="2534442"/>
                  </a:cubicBezTo>
                  <a:lnTo>
                    <a:pt x="189352" y="2560625"/>
                  </a:lnTo>
                  <a:cubicBezTo>
                    <a:pt x="189352" y="2562433"/>
                    <a:pt x="192227" y="2564070"/>
                    <a:pt x="196874" y="2565255"/>
                  </a:cubicBezTo>
                  <a:cubicBezTo>
                    <a:pt x="201522" y="2566440"/>
                    <a:pt x="207942" y="2567172"/>
                    <a:pt x="215033" y="2567172"/>
                  </a:cubicBezTo>
                  <a:close/>
                  <a:moveTo>
                    <a:pt x="146290" y="2789345"/>
                  </a:moveTo>
                  <a:cubicBezTo>
                    <a:pt x="123931" y="2789345"/>
                    <a:pt x="105805" y="2771219"/>
                    <a:pt x="105805" y="2748860"/>
                  </a:cubicBezTo>
                  <a:lnTo>
                    <a:pt x="105805" y="2201180"/>
                  </a:lnTo>
                  <a:lnTo>
                    <a:pt x="107588" y="2196877"/>
                  </a:lnTo>
                  <a:lnTo>
                    <a:pt x="105805" y="2188048"/>
                  </a:lnTo>
                  <a:lnTo>
                    <a:pt x="105805" y="1092736"/>
                  </a:lnTo>
                  <a:cubicBezTo>
                    <a:pt x="105805" y="1067074"/>
                    <a:pt x="126609" y="1046270"/>
                    <a:pt x="152271" y="1046270"/>
                  </a:cubicBezTo>
                  <a:lnTo>
                    <a:pt x="780858" y="1046270"/>
                  </a:lnTo>
                  <a:cubicBezTo>
                    <a:pt x="806520" y="1046270"/>
                    <a:pt x="827324" y="1067074"/>
                    <a:pt x="827324" y="1092736"/>
                  </a:cubicBezTo>
                  <a:lnTo>
                    <a:pt x="827324" y="2160695"/>
                  </a:lnTo>
                  <a:lnTo>
                    <a:pt x="1255945" y="2160695"/>
                  </a:lnTo>
                  <a:cubicBezTo>
                    <a:pt x="1278304" y="2160695"/>
                    <a:pt x="1296430" y="2178821"/>
                    <a:pt x="1296430" y="2201180"/>
                  </a:cubicBezTo>
                  <a:lnTo>
                    <a:pt x="1296430" y="2748860"/>
                  </a:lnTo>
                  <a:cubicBezTo>
                    <a:pt x="1296430" y="2771219"/>
                    <a:pt x="1278304" y="2789345"/>
                    <a:pt x="1255945" y="2789345"/>
                  </a:cubicBezTo>
                  <a:close/>
                  <a:moveTo>
                    <a:pt x="0" y="2959444"/>
                  </a:moveTo>
                  <a:lnTo>
                    <a:pt x="1402492" y="2959444"/>
                  </a:lnTo>
                  <a:lnTo>
                    <a:pt x="1402492" y="205724"/>
                  </a:lnTo>
                  <a:lnTo>
                    <a:pt x="0" y="205724"/>
                  </a:lnTo>
                  <a:close/>
                </a:path>
              </a:pathLst>
            </a:custGeom>
            <a:grpFill/>
            <a:ln w="9525" cap="flat" cmpd="sng" algn="ctr">
              <a:solidFill>
                <a:schemeClr val="bg1"/>
              </a:solidFill>
              <a:prstDash val="solid"/>
              <a:headEnd type="none" w="med" len="med"/>
              <a:tailEnd type="none" w="med" len="med"/>
            </a:ln>
            <a:effectLst/>
          </p:spPr>
          <p:txBody>
            <a:bodyPr rot="0" spcFirstLastPara="0" vert="horz" wrap="square" lIns="93247" tIns="46623" rIns="46623" bIns="93247"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1"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51"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2" name="Group 91"/>
            <p:cNvGrpSpPr/>
            <p:nvPr/>
          </p:nvGrpSpPr>
          <p:grpSpPr>
            <a:xfrm flipV="1">
              <a:off x="5154351" y="3126375"/>
              <a:ext cx="312238" cy="306471"/>
              <a:chOff x="-9407836" y="120612"/>
              <a:chExt cx="1474396" cy="1455780"/>
            </a:xfrm>
            <a:grpFill/>
          </p:grpSpPr>
          <p:sp>
            <p:nvSpPr>
              <p:cNvPr id="93" name="Oval 92"/>
              <p:cNvSpPr/>
              <p:nvPr/>
            </p:nvSpPr>
            <p:spPr>
              <a:xfrm>
                <a:off x="-8928872" y="595592"/>
                <a:ext cx="489390" cy="489390"/>
              </a:xfrm>
              <a:prstGeom prst="ellips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cxnSp>
            <p:nvCxnSpPr>
              <p:cNvPr id="94" name="Straight Connector 93"/>
              <p:cNvCxnSpPr/>
              <p:nvPr/>
            </p:nvCxnSpPr>
            <p:spPr>
              <a:xfrm>
                <a:off x="-8679053" y="120612"/>
                <a:ext cx="0" cy="330979"/>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8679053" y="1245413"/>
                <a:ext cx="0" cy="330979"/>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rot="16200000">
                <a:off x="-8103656" y="672726"/>
                <a:ext cx="2655" cy="33777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16200000">
                <a:off x="-9240275" y="672726"/>
                <a:ext cx="2655" cy="33777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9070059" y="451591"/>
                <a:ext cx="99256" cy="103778"/>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V="1">
                <a:off x="-9075516" y="1127860"/>
                <a:ext cx="99256" cy="103778"/>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H="1">
                <a:off x="-8380667" y="451591"/>
                <a:ext cx="99256" cy="103778"/>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flipV="1">
                <a:off x="-8386124" y="1127860"/>
                <a:ext cx="99256" cy="103778"/>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102" name="Group 101"/>
          <p:cNvGrpSpPr/>
          <p:nvPr/>
        </p:nvGrpSpPr>
        <p:grpSpPr>
          <a:xfrm>
            <a:off x="1427257" y="4721653"/>
            <a:ext cx="800050" cy="1035183"/>
            <a:chOff x="2855988" y="3807749"/>
            <a:chExt cx="1159942" cy="1500845"/>
          </a:xfrm>
          <a:noFill/>
        </p:grpSpPr>
        <p:grpSp>
          <p:nvGrpSpPr>
            <p:cNvPr id="103" name="Group 102"/>
            <p:cNvGrpSpPr/>
            <p:nvPr/>
          </p:nvGrpSpPr>
          <p:grpSpPr>
            <a:xfrm>
              <a:off x="3306798" y="3904313"/>
              <a:ext cx="258323" cy="268935"/>
              <a:chOff x="-11741312" y="2985477"/>
              <a:chExt cx="1201118" cy="1250461"/>
            </a:xfrm>
            <a:grpFill/>
          </p:grpSpPr>
          <p:grpSp>
            <p:nvGrpSpPr>
              <p:cNvPr id="106" name="Group 105"/>
              <p:cNvGrpSpPr/>
              <p:nvPr/>
            </p:nvGrpSpPr>
            <p:grpSpPr>
              <a:xfrm>
                <a:off x="-11741312" y="2985477"/>
                <a:ext cx="1201118" cy="1250461"/>
                <a:chOff x="-11741312" y="2985477"/>
                <a:chExt cx="1201118" cy="1250461"/>
              </a:xfrm>
              <a:grpFill/>
            </p:grpSpPr>
            <p:cxnSp>
              <p:nvCxnSpPr>
                <p:cNvPr id="108" name="Straight Connector 107"/>
                <p:cNvCxnSpPr/>
                <p:nvPr/>
              </p:nvCxnSpPr>
              <p:spPr>
                <a:xfrm>
                  <a:off x="-11145846" y="2985477"/>
                  <a:ext cx="0" cy="1250461"/>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1714017" y="3396428"/>
                  <a:ext cx="1173823" cy="459126"/>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11714017" y="3363367"/>
                  <a:ext cx="1124977" cy="492187"/>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1741312" y="3603721"/>
                  <a:ext cx="1201118" cy="0"/>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11397812" y="3045383"/>
                  <a:ext cx="487742" cy="1135848"/>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11381621" y="3025242"/>
                  <a:ext cx="491275" cy="1187507"/>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H="1">
                  <a:off x="-11569458" y="3149600"/>
                  <a:ext cx="895164" cy="923675"/>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flipH="1" flipV="1">
                  <a:off x="-11589182" y="3173046"/>
                  <a:ext cx="887865" cy="912924"/>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7" name="Oval 106"/>
              <p:cNvSpPr/>
              <p:nvPr/>
            </p:nvSpPr>
            <p:spPr>
              <a:xfrm>
                <a:off x="-11328806" y="3418776"/>
                <a:ext cx="365920" cy="365919"/>
              </a:xfrm>
              <a:prstGeom prst="ellipse">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4" name="Oval 142"/>
            <p:cNvSpPr/>
            <p:nvPr/>
          </p:nvSpPr>
          <p:spPr>
            <a:xfrm>
              <a:off x="2985784" y="3807749"/>
              <a:ext cx="900351" cy="450176"/>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71"/>
            <p:cNvSpPr>
              <a:spLocks noChangeAspect="1" noEditPoints="1"/>
            </p:cNvSpPr>
            <p:nvPr/>
          </p:nvSpPr>
          <p:spPr bwMode="auto">
            <a:xfrm>
              <a:off x="2855988" y="4178345"/>
              <a:ext cx="1159942" cy="1130249"/>
            </a:xfrm>
            <a:custGeom>
              <a:avLst/>
              <a:gdLst>
                <a:gd name="T0" fmla="*/ 212 w 586"/>
                <a:gd name="T1" fmla="*/ 329 h 571"/>
                <a:gd name="T2" fmla="*/ 250 w 586"/>
                <a:gd name="T3" fmla="*/ 302 h 571"/>
                <a:gd name="T4" fmla="*/ 536 w 586"/>
                <a:gd name="T5" fmla="*/ 302 h 571"/>
                <a:gd name="T6" fmla="*/ 498 w 586"/>
                <a:gd name="T7" fmla="*/ 259 h 571"/>
                <a:gd name="T8" fmla="*/ 212 w 586"/>
                <a:gd name="T9" fmla="*/ 269 h 571"/>
                <a:gd name="T10" fmla="*/ 227 w 586"/>
                <a:gd name="T11" fmla="*/ 290 h 571"/>
                <a:gd name="T12" fmla="*/ 250 w 586"/>
                <a:gd name="T13" fmla="*/ 242 h 571"/>
                <a:gd name="T14" fmla="*/ 104 w 586"/>
                <a:gd name="T15" fmla="*/ 244 h 571"/>
                <a:gd name="T16" fmla="*/ 158 w 586"/>
                <a:gd name="T17" fmla="*/ 269 h 571"/>
                <a:gd name="T18" fmla="*/ 192 w 586"/>
                <a:gd name="T19" fmla="*/ 471 h 571"/>
                <a:gd name="T20" fmla="*/ 162 w 586"/>
                <a:gd name="T21" fmla="*/ 213 h 571"/>
                <a:gd name="T22" fmla="*/ 498 w 586"/>
                <a:gd name="T23" fmla="*/ 244 h 571"/>
                <a:gd name="T24" fmla="*/ 536 w 586"/>
                <a:gd name="T25" fmla="*/ 259 h 571"/>
                <a:gd name="T26" fmla="*/ 503 w 586"/>
                <a:gd name="T27" fmla="*/ 202 h 571"/>
                <a:gd name="T28" fmla="*/ 225 w 586"/>
                <a:gd name="T29" fmla="*/ 183 h 571"/>
                <a:gd name="T30" fmla="*/ 210 w 586"/>
                <a:gd name="T31" fmla="*/ 242 h 571"/>
                <a:gd name="T32" fmla="*/ 248 w 586"/>
                <a:gd name="T33" fmla="*/ 227 h 571"/>
                <a:gd name="T34" fmla="*/ 498 w 586"/>
                <a:gd name="T35" fmla="*/ 184 h 571"/>
                <a:gd name="T36" fmla="*/ 528 w 586"/>
                <a:gd name="T37" fmla="*/ 194 h 571"/>
                <a:gd name="T38" fmla="*/ 521 w 586"/>
                <a:gd name="T39" fmla="*/ 142 h 571"/>
                <a:gd name="T40" fmla="*/ 417 w 586"/>
                <a:gd name="T41" fmla="*/ 123 h 571"/>
                <a:gd name="T42" fmla="*/ 382 w 586"/>
                <a:gd name="T43" fmla="*/ 161 h 571"/>
                <a:gd name="T44" fmla="*/ 382 w 586"/>
                <a:gd name="T45" fmla="*/ 404 h 571"/>
                <a:gd name="T46" fmla="*/ 369 w 586"/>
                <a:gd name="T47" fmla="*/ 430 h 571"/>
                <a:gd name="T48" fmla="*/ 356 w 586"/>
                <a:gd name="T49" fmla="*/ 440 h 571"/>
                <a:gd name="T50" fmla="*/ 333 w 586"/>
                <a:gd name="T51" fmla="*/ 471 h 571"/>
                <a:gd name="T52" fmla="*/ 417 w 586"/>
                <a:gd name="T53" fmla="*/ 123 h 571"/>
                <a:gd name="T54" fmla="*/ 494 w 586"/>
                <a:gd name="T55" fmla="*/ 19 h 571"/>
                <a:gd name="T56" fmla="*/ 498 w 586"/>
                <a:gd name="T57" fmla="*/ 56 h 571"/>
                <a:gd name="T58" fmla="*/ 536 w 586"/>
                <a:gd name="T59" fmla="*/ 133 h 571"/>
                <a:gd name="T60" fmla="*/ 565 w 586"/>
                <a:gd name="T61" fmla="*/ 371 h 571"/>
                <a:gd name="T62" fmla="*/ 0 w 586"/>
                <a:gd name="T63" fmla="*/ 571 h 571"/>
                <a:gd name="T64" fmla="*/ 31 w 586"/>
                <a:gd name="T65" fmla="*/ 292 h 571"/>
                <a:gd name="T66" fmla="*/ 89 w 586"/>
                <a:gd name="T67" fmla="*/ 244 h 571"/>
                <a:gd name="T68" fmla="*/ 139 w 586"/>
                <a:gd name="T69" fmla="*/ 196 h 571"/>
                <a:gd name="T70" fmla="*/ 187 w 586"/>
                <a:gd name="T71" fmla="*/ 204 h 571"/>
                <a:gd name="T72" fmla="*/ 213 w 586"/>
                <a:gd name="T73" fmla="*/ 171 h 571"/>
                <a:gd name="T74" fmla="*/ 250 w 586"/>
                <a:gd name="T75" fmla="*/ 92 h 571"/>
                <a:gd name="T76" fmla="*/ 311 w 586"/>
                <a:gd name="T77" fmla="*/ 56 h 571"/>
                <a:gd name="T78" fmla="*/ 333 w 586"/>
                <a:gd name="T79" fmla="*/ 432 h 571"/>
                <a:gd name="T80" fmla="*/ 367 w 586"/>
                <a:gd name="T81" fmla="*/ 394 h 571"/>
                <a:gd name="T82" fmla="*/ 367 w 586"/>
                <a:gd name="T83" fmla="*/ 154 h 571"/>
                <a:gd name="T84" fmla="*/ 369 w 586"/>
                <a:gd name="T85" fmla="*/ 142 h 571"/>
                <a:gd name="T86" fmla="*/ 375 w 586"/>
                <a:gd name="T87" fmla="*/ 133 h 571"/>
                <a:gd name="T88" fmla="*/ 379 w 586"/>
                <a:gd name="T89" fmla="*/ 127 h 571"/>
                <a:gd name="T90" fmla="*/ 384 w 586"/>
                <a:gd name="T91" fmla="*/ 119 h 571"/>
                <a:gd name="T92" fmla="*/ 417 w 586"/>
                <a:gd name="T93" fmla="*/ 108 h 571"/>
                <a:gd name="T94" fmla="*/ 421 w 586"/>
                <a:gd name="T95" fmla="*/ 38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86" h="571">
                  <a:moveTo>
                    <a:pt x="250" y="302"/>
                  </a:moveTo>
                  <a:lnTo>
                    <a:pt x="242" y="302"/>
                  </a:lnTo>
                  <a:lnTo>
                    <a:pt x="223" y="311"/>
                  </a:lnTo>
                  <a:lnTo>
                    <a:pt x="212" y="329"/>
                  </a:lnTo>
                  <a:lnTo>
                    <a:pt x="210" y="336"/>
                  </a:lnTo>
                  <a:lnTo>
                    <a:pt x="210" y="471"/>
                  </a:lnTo>
                  <a:lnTo>
                    <a:pt x="250" y="471"/>
                  </a:lnTo>
                  <a:lnTo>
                    <a:pt x="250" y="302"/>
                  </a:lnTo>
                  <a:close/>
                  <a:moveTo>
                    <a:pt x="498" y="259"/>
                  </a:moveTo>
                  <a:lnTo>
                    <a:pt x="498" y="371"/>
                  </a:lnTo>
                  <a:lnTo>
                    <a:pt x="536" y="371"/>
                  </a:lnTo>
                  <a:lnTo>
                    <a:pt x="536" y="302"/>
                  </a:lnTo>
                  <a:lnTo>
                    <a:pt x="532" y="283"/>
                  </a:lnTo>
                  <a:lnTo>
                    <a:pt x="521" y="269"/>
                  </a:lnTo>
                  <a:lnTo>
                    <a:pt x="503" y="261"/>
                  </a:lnTo>
                  <a:lnTo>
                    <a:pt x="498" y="259"/>
                  </a:lnTo>
                  <a:close/>
                  <a:moveTo>
                    <a:pt x="250" y="242"/>
                  </a:moveTo>
                  <a:lnTo>
                    <a:pt x="242" y="242"/>
                  </a:lnTo>
                  <a:lnTo>
                    <a:pt x="223" y="252"/>
                  </a:lnTo>
                  <a:lnTo>
                    <a:pt x="212" y="269"/>
                  </a:lnTo>
                  <a:lnTo>
                    <a:pt x="210" y="277"/>
                  </a:lnTo>
                  <a:lnTo>
                    <a:pt x="210" y="302"/>
                  </a:lnTo>
                  <a:lnTo>
                    <a:pt x="217" y="296"/>
                  </a:lnTo>
                  <a:lnTo>
                    <a:pt x="227" y="290"/>
                  </a:lnTo>
                  <a:lnTo>
                    <a:pt x="237" y="286"/>
                  </a:lnTo>
                  <a:lnTo>
                    <a:pt x="248" y="286"/>
                  </a:lnTo>
                  <a:lnTo>
                    <a:pt x="250" y="286"/>
                  </a:lnTo>
                  <a:lnTo>
                    <a:pt x="250" y="242"/>
                  </a:lnTo>
                  <a:close/>
                  <a:moveTo>
                    <a:pt x="135" y="213"/>
                  </a:moveTo>
                  <a:lnTo>
                    <a:pt x="119" y="217"/>
                  </a:lnTo>
                  <a:lnTo>
                    <a:pt x="108" y="229"/>
                  </a:lnTo>
                  <a:lnTo>
                    <a:pt x="104" y="244"/>
                  </a:lnTo>
                  <a:lnTo>
                    <a:pt x="104" y="244"/>
                  </a:lnTo>
                  <a:lnTo>
                    <a:pt x="112" y="244"/>
                  </a:lnTo>
                  <a:lnTo>
                    <a:pt x="137" y="252"/>
                  </a:lnTo>
                  <a:lnTo>
                    <a:pt x="158" y="269"/>
                  </a:lnTo>
                  <a:lnTo>
                    <a:pt x="173" y="290"/>
                  </a:lnTo>
                  <a:lnTo>
                    <a:pt x="177" y="319"/>
                  </a:lnTo>
                  <a:lnTo>
                    <a:pt x="177" y="471"/>
                  </a:lnTo>
                  <a:lnTo>
                    <a:pt x="192" y="471"/>
                  </a:lnTo>
                  <a:lnTo>
                    <a:pt x="192" y="244"/>
                  </a:lnTo>
                  <a:lnTo>
                    <a:pt x="189" y="229"/>
                  </a:lnTo>
                  <a:lnTo>
                    <a:pt x="177" y="217"/>
                  </a:lnTo>
                  <a:lnTo>
                    <a:pt x="162" y="213"/>
                  </a:lnTo>
                  <a:lnTo>
                    <a:pt x="135" y="213"/>
                  </a:lnTo>
                  <a:close/>
                  <a:moveTo>
                    <a:pt x="498" y="200"/>
                  </a:moveTo>
                  <a:lnTo>
                    <a:pt x="498" y="244"/>
                  </a:lnTo>
                  <a:lnTo>
                    <a:pt x="498" y="244"/>
                  </a:lnTo>
                  <a:lnTo>
                    <a:pt x="509" y="246"/>
                  </a:lnTo>
                  <a:lnTo>
                    <a:pt x="519" y="248"/>
                  </a:lnTo>
                  <a:lnTo>
                    <a:pt x="528" y="254"/>
                  </a:lnTo>
                  <a:lnTo>
                    <a:pt x="536" y="259"/>
                  </a:lnTo>
                  <a:lnTo>
                    <a:pt x="536" y="242"/>
                  </a:lnTo>
                  <a:lnTo>
                    <a:pt x="532" y="223"/>
                  </a:lnTo>
                  <a:lnTo>
                    <a:pt x="521" y="209"/>
                  </a:lnTo>
                  <a:lnTo>
                    <a:pt x="503" y="202"/>
                  </a:lnTo>
                  <a:lnTo>
                    <a:pt x="498" y="200"/>
                  </a:lnTo>
                  <a:close/>
                  <a:moveTo>
                    <a:pt x="250" y="175"/>
                  </a:moveTo>
                  <a:lnTo>
                    <a:pt x="242" y="175"/>
                  </a:lnTo>
                  <a:lnTo>
                    <a:pt x="225" y="183"/>
                  </a:lnTo>
                  <a:lnTo>
                    <a:pt x="213" y="198"/>
                  </a:lnTo>
                  <a:lnTo>
                    <a:pt x="210" y="217"/>
                  </a:lnTo>
                  <a:lnTo>
                    <a:pt x="210" y="238"/>
                  </a:lnTo>
                  <a:lnTo>
                    <a:pt x="210" y="242"/>
                  </a:lnTo>
                  <a:lnTo>
                    <a:pt x="217" y="236"/>
                  </a:lnTo>
                  <a:lnTo>
                    <a:pt x="227" y="231"/>
                  </a:lnTo>
                  <a:lnTo>
                    <a:pt x="237" y="227"/>
                  </a:lnTo>
                  <a:lnTo>
                    <a:pt x="248" y="227"/>
                  </a:lnTo>
                  <a:lnTo>
                    <a:pt x="250" y="227"/>
                  </a:lnTo>
                  <a:lnTo>
                    <a:pt x="250" y="175"/>
                  </a:lnTo>
                  <a:close/>
                  <a:moveTo>
                    <a:pt x="498" y="133"/>
                  </a:moveTo>
                  <a:lnTo>
                    <a:pt x="498" y="184"/>
                  </a:lnTo>
                  <a:lnTo>
                    <a:pt x="498" y="184"/>
                  </a:lnTo>
                  <a:lnTo>
                    <a:pt x="509" y="186"/>
                  </a:lnTo>
                  <a:lnTo>
                    <a:pt x="519" y="188"/>
                  </a:lnTo>
                  <a:lnTo>
                    <a:pt x="528" y="194"/>
                  </a:lnTo>
                  <a:lnTo>
                    <a:pt x="536" y="200"/>
                  </a:lnTo>
                  <a:lnTo>
                    <a:pt x="536" y="175"/>
                  </a:lnTo>
                  <a:lnTo>
                    <a:pt x="532" y="156"/>
                  </a:lnTo>
                  <a:lnTo>
                    <a:pt x="521" y="142"/>
                  </a:lnTo>
                  <a:lnTo>
                    <a:pt x="503" y="133"/>
                  </a:lnTo>
                  <a:lnTo>
                    <a:pt x="498" y="133"/>
                  </a:lnTo>
                  <a:close/>
                  <a:moveTo>
                    <a:pt x="417" y="123"/>
                  </a:moveTo>
                  <a:lnTo>
                    <a:pt x="417" y="123"/>
                  </a:lnTo>
                  <a:lnTo>
                    <a:pt x="402" y="129"/>
                  </a:lnTo>
                  <a:lnTo>
                    <a:pt x="390" y="142"/>
                  </a:lnTo>
                  <a:lnTo>
                    <a:pt x="382" y="158"/>
                  </a:lnTo>
                  <a:lnTo>
                    <a:pt x="382" y="161"/>
                  </a:lnTo>
                  <a:lnTo>
                    <a:pt x="382" y="394"/>
                  </a:lnTo>
                  <a:lnTo>
                    <a:pt x="382" y="396"/>
                  </a:lnTo>
                  <a:lnTo>
                    <a:pt x="382" y="404"/>
                  </a:lnTo>
                  <a:lnTo>
                    <a:pt x="382" y="404"/>
                  </a:lnTo>
                  <a:lnTo>
                    <a:pt x="381" y="409"/>
                  </a:lnTo>
                  <a:lnTo>
                    <a:pt x="379" y="417"/>
                  </a:lnTo>
                  <a:lnTo>
                    <a:pt x="375" y="425"/>
                  </a:lnTo>
                  <a:lnTo>
                    <a:pt x="369" y="430"/>
                  </a:lnTo>
                  <a:lnTo>
                    <a:pt x="367" y="432"/>
                  </a:lnTo>
                  <a:lnTo>
                    <a:pt x="367" y="432"/>
                  </a:lnTo>
                  <a:lnTo>
                    <a:pt x="363" y="436"/>
                  </a:lnTo>
                  <a:lnTo>
                    <a:pt x="356" y="440"/>
                  </a:lnTo>
                  <a:lnTo>
                    <a:pt x="348" y="446"/>
                  </a:lnTo>
                  <a:lnTo>
                    <a:pt x="338" y="448"/>
                  </a:lnTo>
                  <a:lnTo>
                    <a:pt x="333" y="448"/>
                  </a:lnTo>
                  <a:lnTo>
                    <a:pt x="333" y="471"/>
                  </a:lnTo>
                  <a:lnTo>
                    <a:pt x="396" y="471"/>
                  </a:lnTo>
                  <a:lnTo>
                    <a:pt x="396" y="371"/>
                  </a:lnTo>
                  <a:lnTo>
                    <a:pt x="417" y="371"/>
                  </a:lnTo>
                  <a:lnTo>
                    <a:pt x="417" y="123"/>
                  </a:lnTo>
                  <a:close/>
                  <a:moveTo>
                    <a:pt x="436" y="0"/>
                  </a:moveTo>
                  <a:lnTo>
                    <a:pt x="475" y="0"/>
                  </a:lnTo>
                  <a:lnTo>
                    <a:pt x="475" y="19"/>
                  </a:lnTo>
                  <a:lnTo>
                    <a:pt x="494" y="19"/>
                  </a:lnTo>
                  <a:lnTo>
                    <a:pt x="494" y="38"/>
                  </a:lnTo>
                  <a:lnTo>
                    <a:pt x="475" y="38"/>
                  </a:lnTo>
                  <a:lnTo>
                    <a:pt x="475" y="56"/>
                  </a:lnTo>
                  <a:lnTo>
                    <a:pt x="498" y="56"/>
                  </a:lnTo>
                  <a:lnTo>
                    <a:pt x="498" y="117"/>
                  </a:lnTo>
                  <a:lnTo>
                    <a:pt x="498" y="117"/>
                  </a:lnTo>
                  <a:lnTo>
                    <a:pt x="519" y="121"/>
                  </a:lnTo>
                  <a:lnTo>
                    <a:pt x="536" y="133"/>
                  </a:lnTo>
                  <a:lnTo>
                    <a:pt x="548" y="150"/>
                  </a:lnTo>
                  <a:lnTo>
                    <a:pt x="553" y="171"/>
                  </a:lnTo>
                  <a:lnTo>
                    <a:pt x="553" y="371"/>
                  </a:lnTo>
                  <a:lnTo>
                    <a:pt x="565" y="371"/>
                  </a:lnTo>
                  <a:lnTo>
                    <a:pt x="565" y="471"/>
                  </a:lnTo>
                  <a:lnTo>
                    <a:pt x="586" y="471"/>
                  </a:lnTo>
                  <a:lnTo>
                    <a:pt x="586" y="571"/>
                  </a:lnTo>
                  <a:lnTo>
                    <a:pt x="0" y="571"/>
                  </a:lnTo>
                  <a:lnTo>
                    <a:pt x="0" y="471"/>
                  </a:lnTo>
                  <a:lnTo>
                    <a:pt x="25" y="471"/>
                  </a:lnTo>
                  <a:lnTo>
                    <a:pt x="25" y="319"/>
                  </a:lnTo>
                  <a:lnTo>
                    <a:pt x="31" y="292"/>
                  </a:lnTo>
                  <a:lnTo>
                    <a:pt x="43" y="271"/>
                  </a:lnTo>
                  <a:lnTo>
                    <a:pt x="62" y="254"/>
                  </a:lnTo>
                  <a:lnTo>
                    <a:pt x="85" y="246"/>
                  </a:lnTo>
                  <a:lnTo>
                    <a:pt x="89" y="244"/>
                  </a:lnTo>
                  <a:lnTo>
                    <a:pt x="89" y="236"/>
                  </a:lnTo>
                  <a:lnTo>
                    <a:pt x="98" y="215"/>
                  </a:lnTo>
                  <a:lnTo>
                    <a:pt x="116" y="200"/>
                  </a:lnTo>
                  <a:lnTo>
                    <a:pt x="139" y="196"/>
                  </a:lnTo>
                  <a:lnTo>
                    <a:pt x="160" y="196"/>
                  </a:lnTo>
                  <a:lnTo>
                    <a:pt x="169" y="196"/>
                  </a:lnTo>
                  <a:lnTo>
                    <a:pt x="179" y="200"/>
                  </a:lnTo>
                  <a:lnTo>
                    <a:pt x="187" y="204"/>
                  </a:lnTo>
                  <a:lnTo>
                    <a:pt x="194" y="209"/>
                  </a:lnTo>
                  <a:lnTo>
                    <a:pt x="194" y="202"/>
                  </a:lnTo>
                  <a:lnTo>
                    <a:pt x="200" y="184"/>
                  </a:lnTo>
                  <a:lnTo>
                    <a:pt x="213" y="171"/>
                  </a:lnTo>
                  <a:lnTo>
                    <a:pt x="229" y="161"/>
                  </a:lnTo>
                  <a:lnTo>
                    <a:pt x="248" y="159"/>
                  </a:lnTo>
                  <a:lnTo>
                    <a:pt x="250" y="159"/>
                  </a:lnTo>
                  <a:lnTo>
                    <a:pt x="250" y="92"/>
                  </a:lnTo>
                  <a:lnTo>
                    <a:pt x="256" y="71"/>
                  </a:lnTo>
                  <a:lnTo>
                    <a:pt x="269" y="56"/>
                  </a:lnTo>
                  <a:lnTo>
                    <a:pt x="290" y="50"/>
                  </a:lnTo>
                  <a:lnTo>
                    <a:pt x="311" y="56"/>
                  </a:lnTo>
                  <a:lnTo>
                    <a:pt x="327" y="71"/>
                  </a:lnTo>
                  <a:lnTo>
                    <a:pt x="333" y="92"/>
                  </a:lnTo>
                  <a:lnTo>
                    <a:pt x="333" y="432"/>
                  </a:lnTo>
                  <a:lnTo>
                    <a:pt x="333" y="432"/>
                  </a:lnTo>
                  <a:lnTo>
                    <a:pt x="348" y="427"/>
                  </a:lnTo>
                  <a:lnTo>
                    <a:pt x="359" y="413"/>
                  </a:lnTo>
                  <a:lnTo>
                    <a:pt x="365" y="398"/>
                  </a:lnTo>
                  <a:lnTo>
                    <a:pt x="367" y="394"/>
                  </a:lnTo>
                  <a:lnTo>
                    <a:pt x="367" y="161"/>
                  </a:lnTo>
                  <a:lnTo>
                    <a:pt x="367" y="159"/>
                  </a:lnTo>
                  <a:lnTo>
                    <a:pt x="367" y="154"/>
                  </a:lnTo>
                  <a:lnTo>
                    <a:pt x="367" y="154"/>
                  </a:lnTo>
                  <a:lnTo>
                    <a:pt x="369" y="146"/>
                  </a:lnTo>
                  <a:lnTo>
                    <a:pt x="369" y="142"/>
                  </a:lnTo>
                  <a:lnTo>
                    <a:pt x="369" y="142"/>
                  </a:lnTo>
                  <a:lnTo>
                    <a:pt x="369" y="142"/>
                  </a:lnTo>
                  <a:lnTo>
                    <a:pt x="371" y="138"/>
                  </a:lnTo>
                  <a:lnTo>
                    <a:pt x="373" y="135"/>
                  </a:lnTo>
                  <a:lnTo>
                    <a:pt x="373" y="135"/>
                  </a:lnTo>
                  <a:lnTo>
                    <a:pt x="375" y="133"/>
                  </a:lnTo>
                  <a:lnTo>
                    <a:pt x="375" y="131"/>
                  </a:lnTo>
                  <a:lnTo>
                    <a:pt x="379" y="127"/>
                  </a:lnTo>
                  <a:lnTo>
                    <a:pt x="379" y="127"/>
                  </a:lnTo>
                  <a:lnTo>
                    <a:pt x="379" y="127"/>
                  </a:lnTo>
                  <a:lnTo>
                    <a:pt x="381" y="123"/>
                  </a:lnTo>
                  <a:lnTo>
                    <a:pt x="382" y="123"/>
                  </a:lnTo>
                  <a:lnTo>
                    <a:pt x="382" y="123"/>
                  </a:lnTo>
                  <a:lnTo>
                    <a:pt x="384" y="119"/>
                  </a:lnTo>
                  <a:lnTo>
                    <a:pt x="392" y="115"/>
                  </a:lnTo>
                  <a:lnTo>
                    <a:pt x="402" y="111"/>
                  </a:lnTo>
                  <a:lnTo>
                    <a:pt x="409" y="108"/>
                  </a:lnTo>
                  <a:lnTo>
                    <a:pt x="417" y="108"/>
                  </a:lnTo>
                  <a:lnTo>
                    <a:pt x="417" y="56"/>
                  </a:lnTo>
                  <a:lnTo>
                    <a:pt x="436" y="56"/>
                  </a:lnTo>
                  <a:lnTo>
                    <a:pt x="436" y="38"/>
                  </a:lnTo>
                  <a:lnTo>
                    <a:pt x="421" y="38"/>
                  </a:lnTo>
                  <a:lnTo>
                    <a:pt x="421" y="19"/>
                  </a:lnTo>
                  <a:lnTo>
                    <a:pt x="436" y="19"/>
                  </a:lnTo>
                  <a:lnTo>
                    <a:pt x="436" y="0"/>
                  </a:lnTo>
                  <a:close/>
                </a:path>
              </a:pathLst>
            </a:custGeom>
            <a:grpFill/>
            <a:ln w="0">
              <a:solidFill>
                <a:schemeClr val="bg1"/>
              </a:solidFill>
              <a:prstDash val="solid"/>
              <a:round/>
              <a:headEnd/>
              <a:tailEnd/>
            </a:ln>
          </p:spPr>
          <p:txBody>
            <a:bodyPr vert="horz" wrap="square" lIns="93247" tIns="46623" rIns="93247" bIns="4662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17" name="Group 116"/>
          <p:cNvGrpSpPr/>
          <p:nvPr/>
        </p:nvGrpSpPr>
        <p:grpSpPr>
          <a:xfrm>
            <a:off x="4201315" y="1952577"/>
            <a:ext cx="813321" cy="955786"/>
            <a:chOff x="970509" y="4093413"/>
            <a:chExt cx="1049828" cy="1233722"/>
          </a:xfrm>
          <a:noFill/>
        </p:grpSpPr>
        <p:sp>
          <p:nvSpPr>
            <p:cNvPr id="118" name="VEHICLE TRACKING"/>
            <p:cNvSpPr>
              <a:spLocks noChangeAspect="1"/>
            </p:cNvSpPr>
            <p:nvPr/>
          </p:nvSpPr>
          <p:spPr bwMode="auto">
            <a:xfrm>
              <a:off x="970509" y="4541752"/>
              <a:ext cx="1049828" cy="785383"/>
            </a:xfrm>
            <a:custGeom>
              <a:avLst/>
              <a:gdLst/>
              <a:ahLst/>
              <a:cxnLst/>
              <a:rect l="l" t="t" r="r" b="b"/>
              <a:pathLst>
                <a:path w="779174" h="582906">
                  <a:moveTo>
                    <a:pt x="640768" y="456982"/>
                  </a:moveTo>
                  <a:lnTo>
                    <a:pt x="711568" y="456982"/>
                  </a:lnTo>
                  <a:cubicBezTo>
                    <a:pt x="726718" y="456982"/>
                    <a:pt x="739000" y="469264"/>
                    <a:pt x="739000" y="484414"/>
                  </a:cubicBezTo>
                  <a:cubicBezTo>
                    <a:pt x="739000" y="499564"/>
                    <a:pt x="726718" y="511846"/>
                    <a:pt x="711568" y="511846"/>
                  </a:cubicBezTo>
                  <a:lnTo>
                    <a:pt x="640768" y="511846"/>
                  </a:lnTo>
                  <a:cubicBezTo>
                    <a:pt x="625618" y="511846"/>
                    <a:pt x="613336" y="499564"/>
                    <a:pt x="613336" y="484414"/>
                  </a:cubicBezTo>
                  <a:cubicBezTo>
                    <a:pt x="613336" y="469264"/>
                    <a:pt x="625618" y="456982"/>
                    <a:pt x="640768" y="456982"/>
                  </a:cubicBezTo>
                  <a:close/>
                  <a:moveTo>
                    <a:pt x="440533" y="392281"/>
                  </a:moveTo>
                  <a:cubicBezTo>
                    <a:pt x="423466" y="392281"/>
                    <a:pt x="409629" y="405409"/>
                    <a:pt x="409629" y="421602"/>
                  </a:cubicBezTo>
                  <a:cubicBezTo>
                    <a:pt x="409629" y="437795"/>
                    <a:pt x="423466" y="450923"/>
                    <a:pt x="440533" y="450923"/>
                  </a:cubicBezTo>
                  <a:cubicBezTo>
                    <a:pt x="457600" y="450923"/>
                    <a:pt x="471435" y="437795"/>
                    <a:pt x="471435" y="421602"/>
                  </a:cubicBezTo>
                  <a:cubicBezTo>
                    <a:pt x="471435" y="405409"/>
                    <a:pt x="457600" y="392281"/>
                    <a:pt x="440533" y="392281"/>
                  </a:cubicBezTo>
                  <a:close/>
                  <a:moveTo>
                    <a:pt x="74716" y="392281"/>
                  </a:moveTo>
                  <a:cubicBezTo>
                    <a:pt x="57649" y="392281"/>
                    <a:pt x="43813" y="405409"/>
                    <a:pt x="43813" y="421602"/>
                  </a:cubicBezTo>
                  <a:cubicBezTo>
                    <a:pt x="43813" y="437795"/>
                    <a:pt x="57649" y="450923"/>
                    <a:pt x="74716" y="450923"/>
                  </a:cubicBezTo>
                  <a:cubicBezTo>
                    <a:pt x="91783" y="450923"/>
                    <a:pt x="105619" y="437795"/>
                    <a:pt x="105619" y="421602"/>
                  </a:cubicBezTo>
                  <a:cubicBezTo>
                    <a:pt x="105619" y="405409"/>
                    <a:pt x="91783" y="392281"/>
                    <a:pt x="74716" y="392281"/>
                  </a:cubicBezTo>
                  <a:close/>
                  <a:moveTo>
                    <a:pt x="680516" y="320756"/>
                  </a:moveTo>
                  <a:cubicBezTo>
                    <a:pt x="655266" y="320756"/>
                    <a:pt x="634796" y="341226"/>
                    <a:pt x="634796" y="366476"/>
                  </a:cubicBezTo>
                  <a:cubicBezTo>
                    <a:pt x="634796" y="391726"/>
                    <a:pt x="655266" y="412196"/>
                    <a:pt x="680516" y="412196"/>
                  </a:cubicBezTo>
                  <a:cubicBezTo>
                    <a:pt x="705766" y="412196"/>
                    <a:pt x="726236" y="391726"/>
                    <a:pt x="726236" y="366476"/>
                  </a:cubicBezTo>
                  <a:cubicBezTo>
                    <a:pt x="726236" y="341226"/>
                    <a:pt x="705766" y="320756"/>
                    <a:pt x="680516" y="320756"/>
                  </a:cubicBezTo>
                  <a:close/>
                  <a:moveTo>
                    <a:pt x="133583" y="194372"/>
                  </a:moveTo>
                  <a:cubicBezTo>
                    <a:pt x="123760" y="195437"/>
                    <a:pt x="107202" y="197301"/>
                    <a:pt x="99063" y="219136"/>
                  </a:cubicBezTo>
                  <a:lnTo>
                    <a:pt x="60670" y="331331"/>
                  </a:lnTo>
                  <a:lnTo>
                    <a:pt x="454632" y="331331"/>
                  </a:lnTo>
                  <a:lnTo>
                    <a:pt x="458839" y="332137"/>
                  </a:lnTo>
                  <a:lnTo>
                    <a:pt x="418166" y="220734"/>
                  </a:lnTo>
                  <a:cubicBezTo>
                    <a:pt x="410307" y="203958"/>
                    <a:pt x="408343" y="195171"/>
                    <a:pt x="379436" y="194372"/>
                  </a:cubicBezTo>
                  <a:close/>
                  <a:moveTo>
                    <a:pt x="136109" y="172004"/>
                  </a:moveTo>
                  <a:lnTo>
                    <a:pt x="384488" y="172004"/>
                  </a:lnTo>
                  <a:cubicBezTo>
                    <a:pt x="419008" y="175200"/>
                    <a:pt x="423218" y="191975"/>
                    <a:pt x="432479" y="207952"/>
                  </a:cubicBezTo>
                  <a:lnTo>
                    <a:pt x="489525" y="343266"/>
                  </a:lnTo>
                  <a:cubicBezTo>
                    <a:pt x="504729" y="352772"/>
                    <a:pt x="514176" y="369253"/>
                    <a:pt x="514176" y="387826"/>
                  </a:cubicBezTo>
                  <a:lnTo>
                    <a:pt x="514176" y="450205"/>
                  </a:lnTo>
                  <a:cubicBezTo>
                    <a:pt x="514176" y="476177"/>
                    <a:pt x="495706" y="498055"/>
                    <a:pt x="470268" y="503705"/>
                  </a:cubicBezTo>
                  <a:lnTo>
                    <a:pt x="470268" y="559252"/>
                  </a:lnTo>
                  <a:cubicBezTo>
                    <a:pt x="470268" y="572315"/>
                    <a:pt x="459107" y="582906"/>
                    <a:pt x="445338" y="582906"/>
                  </a:cubicBezTo>
                  <a:lnTo>
                    <a:pt x="417811" y="582906"/>
                  </a:lnTo>
                  <a:cubicBezTo>
                    <a:pt x="404043" y="582906"/>
                    <a:pt x="392881" y="572315"/>
                    <a:pt x="392881" y="559252"/>
                  </a:cubicBezTo>
                  <a:lnTo>
                    <a:pt x="392881" y="506700"/>
                  </a:lnTo>
                  <a:lnTo>
                    <a:pt x="124415" y="506700"/>
                  </a:lnTo>
                  <a:lnTo>
                    <a:pt x="124415" y="559253"/>
                  </a:lnTo>
                  <a:cubicBezTo>
                    <a:pt x="124415" y="572316"/>
                    <a:pt x="113253" y="582906"/>
                    <a:pt x="99485" y="582906"/>
                  </a:cubicBezTo>
                  <a:lnTo>
                    <a:pt x="71958" y="582906"/>
                  </a:lnTo>
                  <a:cubicBezTo>
                    <a:pt x="58189" y="582906"/>
                    <a:pt x="47028" y="572316"/>
                    <a:pt x="47028" y="559253"/>
                  </a:cubicBezTo>
                  <a:lnTo>
                    <a:pt x="47028" y="504302"/>
                  </a:lnTo>
                  <a:cubicBezTo>
                    <a:pt x="20025" y="499853"/>
                    <a:pt x="0" y="477248"/>
                    <a:pt x="0" y="450205"/>
                  </a:cubicBezTo>
                  <a:lnTo>
                    <a:pt x="0" y="387826"/>
                  </a:lnTo>
                  <a:cubicBezTo>
                    <a:pt x="0" y="368466"/>
                    <a:pt x="10264" y="351380"/>
                    <a:pt x="26534" y="342061"/>
                  </a:cubicBezTo>
                  <a:lnTo>
                    <a:pt x="85592" y="202360"/>
                  </a:lnTo>
                  <a:cubicBezTo>
                    <a:pt x="97379" y="186650"/>
                    <a:pt x="106640" y="173335"/>
                    <a:pt x="136109" y="172004"/>
                  </a:cubicBezTo>
                  <a:close/>
                  <a:moveTo>
                    <a:pt x="344827" y="0"/>
                  </a:moveTo>
                  <a:lnTo>
                    <a:pt x="748300" y="0"/>
                  </a:lnTo>
                  <a:cubicBezTo>
                    <a:pt x="759814" y="0"/>
                    <a:pt x="769148" y="9334"/>
                    <a:pt x="769148" y="20848"/>
                  </a:cubicBezTo>
                  <a:lnTo>
                    <a:pt x="769148" y="268862"/>
                  </a:lnTo>
                  <a:cubicBezTo>
                    <a:pt x="774898" y="269223"/>
                    <a:pt x="779174" y="274149"/>
                    <a:pt x="779174" y="280073"/>
                  </a:cubicBezTo>
                  <a:lnTo>
                    <a:pt x="779174" y="443168"/>
                  </a:lnTo>
                  <a:cubicBezTo>
                    <a:pt x="779174" y="449823"/>
                    <a:pt x="773779" y="455218"/>
                    <a:pt x="767124" y="455218"/>
                  </a:cubicBezTo>
                  <a:lnTo>
                    <a:pt x="523551" y="455218"/>
                  </a:lnTo>
                  <a:cubicBezTo>
                    <a:pt x="522461" y="437854"/>
                    <a:pt x="521167" y="424811"/>
                    <a:pt x="521167" y="369749"/>
                  </a:cubicBezTo>
                  <a:cubicBezTo>
                    <a:pt x="518187" y="352715"/>
                    <a:pt x="510532" y="348310"/>
                    <a:pt x="497199" y="338488"/>
                  </a:cubicBezTo>
                  <a:cubicBezTo>
                    <a:pt x="484856" y="310893"/>
                    <a:pt x="474350" y="284477"/>
                    <a:pt x="464289" y="260833"/>
                  </a:cubicBezTo>
                  <a:lnTo>
                    <a:pt x="710995" y="260833"/>
                  </a:lnTo>
                  <a:lnTo>
                    <a:pt x="693825" y="115562"/>
                  </a:lnTo>
                  <a:lnTo>
                    <a:pt x="384033" y="115562"/>
                  </a:lnTo>
                  <a:lnTo>
                    <a:pt x="379179" y="156629"/>
                  </a:lnTo>
                  <a:lnTo>
                    <a:pt x="323979" y="156629"/>
                  </a:lnTo>
                  <a:lnTo>
                    <a:pt x="323979" y="20848"/>
                  </a:lnTo>
                  <a:cubicBezTo>
                    <a:pt x="323979" y="9334"/>
                    <a:pt x="333313" y="0"/>
                    <a:pt x="344827" y="0"/>
                  </a:cubicBezTo>
                  <a:close/>
                </a:path>
              </a:pathLst>
            </a:cu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marL="0" marR="0" lvl="0" indent="0" algn="ctr" defTabSz="932111"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51"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9" name="Group 118"/>
            <p:cNvGrpSpPr/>
            <p:nvPr/>
          </p:nvGrpSpPr>
          <p:grpSpPr>
            <a:xfrm>
              <a:off x="1375400" y="4219528"/>
              <a:ext cx="240047" cy="250622"/>
              <a:chOff x="6356211" y="-986246"/>
              <a:chExt cx="322176" cy="336369"/>
            </a:xfrm>
            <a:grpFill/>
          </p:grpSpPr>
          <p:sp>
            <p:nvSpPr>
              <p:cNvPr id="121" name="Oval 120"/>
              <p:cNvSpPr/>
              <p:nvPr/>
            </p:nvSpPr>
            <p:spPr>
              <a:xfrm>
                <a:off x="6459255" y="-868963"/>
                <a:ext cx="116089" cy="116089"/>
              </a:xfrm>
              <a:prstGeom prst="ellips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cxnSp>
            <p:nvCxnSpPr>
              <p:cNvPr id="122" name="Straight Connector 121"/>
              <p:cNvCxnSpPr/>
              <p:nvPr/>
            </p:nvCxnSpPr>
            <p:spPr>
              <a:xfrm>
                <a:off x="6517299" y="-986246"/>
                <a:ext cx="0" cy="336369"/>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H="1">
                <a:off x="6356211" y="-810919"/>
                <a:ext cx="322176" cy="0"/>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6425918" y="-905756"/>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H="1">
                <a:off x="6576503" y="-909443"/>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rot="16200000">
                <a:off x="6425918" y="-745560"/>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rot="16200000" flipH="1">
                <a:off x="6576503" y="-749247"/>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0" name="Oval 142"/>
            <p:cNvSpPr/>
            <p:nvPr/>
          </p:nvSpPr>
          <p:spPr>
            <a:xfrm>
              <a:off x="994466" y="4093413"/>
              <a:ext cx="1001915" cy="500958"/>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oup 127"/>
          <p:cNvGrpSpPr/>
          <p:nvPr/>
        </p:nvGrpSpPr>
        <p:grpSpPr>
          <a:xfrm>
            <a:off x="3635059" y="5567929"/>
            <a:ext cx="898890" cy="947804"/>
            <a:chOff x="5140517" y="1715298"/>
            <a:chExt cx="1330192" cy="1402576"/>
          </a:xfrm>
          <a:noFill/>
        </p:grpSpPr>
        <p:grpSp>
          <p:nvGrpSpPr>
            <p:cNvPr id="129" name="Group 128"/>
            <p:cNvGrpSpPr/>
            <p:nvPr/>
          </p:nvGrpSpPr>
          <p:grpSpPr>
            <a:xfrm>
              <a:off x="5685590" y="1841413"/>
              <a:ext cx="240047" cy="250622"/>
              <a:chOff x="6356211" y="-986246"/>
              <a:chExt cx="322176" cy="336369"/>
            </a:xfrm>
            <a:grpFill/>
          </p:grpSpPr>
          <p:sp>
            <p:nvSpPr>
              <p:cNvPr id="132" name="Oval 131"/>
              <p:cNvSpPr/>
              <p:nvPr/>
            </p:nvSpPr>
            <p:spPr>
              <a:xfrm>
                <a:off x="6459255" y="-868963"/>
                <a:ext cx="116089" cy="116089"/>
              </a:xfrm>
              <a:prstGeom prst="ellips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cxnSp>
            <p:nvCxnSpPr>
              <p:cNvPr id="133" name="Straight Connector 132"/>
              <p:cNvCxnSpPr/>
              <p:nvPr/>
            </p:nvCxnSpPr>
            <p:spPr>
              <a:xfrm>
                <a:off x="6517299" y="-986246"/>
                <a:ext cx="0" cy="336369"/>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H="1">
                <a:off x="6356211" y="-810919"/>
                <a:ext cx="322176" cy="0"/>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6425918" y="-905756"/>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H="1">
                <a:off x="6576503" y="-909443"/>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rot="16200000">
                <a:off x="6425918" y="-745560"/>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rot="16200000" flipH="1">
                <a:off x="6576503" y="-749247"/>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30" name="Oval 142"/>
            <p:cNvSpPr/>
            <p:nvPr/>
          </p:nvSpPr>
          <p:spPr>
            <a:xfrm>
              <a:off x="5304656" y="1715298"/>
              <a:ext cx="1001915" cy="500958"/>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31" name="Rectangle 35"/>
            <p:cNvSpPr>
              <a:spLocks noChangeAspect="1"/>
            </p:cNvSpPr>
            <p:nvPr/>
          </p:nvSpPr>
          <p:spPr bwMode="auto">
            <a:xfrm>
              <a:off x="5140517" y="2291943"/>
              <a:ext cx="1330192" cy="825931"/>
            </a:xfrm>
            <a:custGeom>
              <a:avLst/>
              <a:gdLst/>
              <a:ahLst/>
              <a:cxnLst/>
              <a:rect l="l" t="t" r="r" b="b"/>
              <a:pathLst>
                <a:path w="4203700" h="2610803">
                  <a:moveTo>
                    <a:pt x="2491581" y="932635"/>
                  </a:moveTo>
                  <a:lnTo>
                    <a:pt x="3355975" y="932635"/>
                  </a:lnTo>
                  <a:cubicBezTo>
                    <a:pt x="3634582" y="947716"/>
                    <a:pt x="3829843" y="1131866"/>
                    <a:pt x="3863181" y="1242197"/>
                  </a:cubicBezTo>
                  <a:lnTo>
                    <a:pt x="1996281" y="1242197"/>
                  </a:lnTo>
                  <a:cubicBezTo>
                    <a:pt x="1954212" y="1129485"/>
                    <a:pt x="2235993" y="921522"/>
                    <a:pt x="2491581" y="932635"/>
                  </a:cubicBezTo>
                  <a:close/>
                  <a:moveTo>
                    <a:pt x="1715294" y="801666"/>
                  </a:moveTo>
                  <a:cubicBezTo>
                    <a:pt x="1834971" y="801666"/>
                    <a:pt x="1931988" y="898683"/>
                    <a:pt x="1931988" y="1018360"/>
                  </a:cubicBezTo>
                  <a:cubicBezTo>
                    <a:pt x="1931988" y="1138037"/>
                    <a:pt x="1834971" y="1235054"/>
                    <a:pt x="1715294" y="1235054"/>
                  </a:cubicBezTo>
                  <a:cubicBezTo>
                    <a:pt x="1595617" y="1235054"/>
                    <a:pt x="1498600" y="1138037"/>
                    <a:pt x="1498600" y="1018360"/>
                  </a:cubicBezTo>
                  <a:cubicBezTo>
                    <a:pt x="1498600" y="898683"/>
                    <a:pt x="1595617" y="801666"/>
                    <a:pt x="1715294" y="801666"/>
                  </a:cubicBezTo>
                  <a:close/>
                  <a:moveTo>
                    <a:pt x="1919287" y="0"/>
                  </a:moveTo>
                  <a:cubicBezTo>
                    <a:pt x="2448028" y="0"/>
                    <a:pt x="2898259" y="336140"/>
                    <a:pt x="3066567" y="806877"/>
                  </a:cubicBezTo>
                  <a:lnTo>
                    <a:pt x="2520890" y="806877"/>
                  </a:lnTo>
                  <a:cubicBezTo>
                    <a:pt x="2388025" y="637288"/>
                    <a:pt x="2180846" y="530203"/>
                    <a:pt x="1948656" y="530203"/>
                  </a:cubicBezTo>
                  <a:cubicBezTo>
                    <a:pt x="1540528" y="530203"/>
                    <a:pt x="1209675" y="861056"/>
                    <a:pt x="1209675" y="1269184"/>
                  </a:cubicBezTo>
                  <a:cubicBezTo>
                    <a:pt x="1209675" y="1295733"/>
                    <a:pt x="1211075" y="1321956"/>
                    <a:pt x="1213952" y="1347766"/>
                  </a:cubicBezTo>
                  <a:lnTo>
                    <a:pt x="4203700" y="1347766"/>
                  </a:lnTo>
                  <a:lnTo>
                    <a:pt x="4203700" y="1622086"/>
                  </a:lnTo>
                  <a:lnTo>
                    <a:pt x="1303168" y="1622086"/>
                  </a:lnTo>
                  <a:cubicBezTo>
                    <a:pt x="1425647" y="1852836"/>
                    <a:pt x="1669012" y="2008165"/>
                    <a:pt x="1948656" y="2008165"/>
                  </a:cubicBezTo>
                  <a:cubicBezTo>
                    <a:pt x="2180846" y="2008165"/>
                    <a:pt x="2388025" y="1901080"/>
                    <a:pt x="2520889" y="1731492"/>
                  </a:cubicBezTo>
                  <a:lnTo>
                    <a:pt x="3140075" y="1731492"/>
                  </a:lnTo>
                  <a:cubicBezTo>
                    <a:pt x="3140075" y="2024596"/>
                    <a:pt x="3140074" y="2317700"/>
                    <a:pt x="3140074" y="2610803"/>
                  </a:cubicBezTo>
                  <a:lnTo>
                    <a:pt x="698499" y="2610803"/>
                  </a:lnTo>
                  <a:lnTo>
                    <a:pt x="698499" y="1622086"/>
                  </a:lnTo>
                  <a:lnTo>
                    <a:pt x="0" y="1622086"/>
                  </a:lnTo>
                  <a:lnTo>
                    <a:pt x="0" y="1347766"/>
                  </a:lnTo>
                  <a:lnTo>
                    <a:pt x="698499" y="1347766"/>
                  </a:lnTo>
                  <a:lnTo>
                    <a:pt x="698499" y="1220788"/>
                  </a:lnTo>
                  <a:cubicBezTo>
                    <a:pt x="698499" y="546565"/>
                    <a:pt x="1245064" y="0"/>
                    <a:pt x="1919287" y="0"/>
                  </a:cubicBezTo>
                  <a:close/>
                </a:path>
              </a:pathLst>
            </a:cu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5104" tIns="47551" rIns="47551" bIns="95104" numCol="1" spcCol="0" rtlCol="0" fromWordArt="0" anchor="b" anchorCtr="0" forceAA="0" compatLnSpc="1">
              <a:prstTxWarp prst="textNoShape">
                <a:avLst/>
              </a:prstTxWarp>
              <a:noAutofit/>
            </a:bodyPr>
            <a:lstStyle/>
            <a:p>
              <a:pPr marL="0" marR="0" lvl="0" indent="0" algn="ctr" defTabSz="950661" rtl="0" eaLnBrk="1" fontAlgn="base" latinLnBrk="0" hangingPunct="1">
                <a:lnSpc>
                  <a:spcPct val="100000"/>
                </a:lnSpc>
                <a:spcBef>
                  <a:spcPct val="0"/>
                </a:spcBef>
                <a:spcAft>
                  <a:spcPct val="0"/>
                </a:spcAft>
                <a:buClrTx/>
                <a:buSzTx/>
                <a:buFontTx/>
                <a:buNone/>
                <a:tabLst/>
                <a:defRPr/>
              </a:pPr>
              <a:endParaRPr kumimoji="0" lang="en-US" sz="1872" b="0" i="0" u="none" strike="noStrike" kern="1200" cap="none" spc="-52" normalizeH="0" baseline="0" noProof="0" dirty="0" err="1">
                <a:ln>
                  <a:noFill/>
                </a:ln>
                <a:solidFill>
                  <a:srgbClr val="FF8C00"/>
                </a:solidFill>
                <a:effectLst/>
                <a:uLnTx/>
                <a:uFillTx/>
                <a:latin typeface="Segoe UI"/>
                <a:ea typeface="Segoe UI" pitchFamily="34" charset="0"/>
                <a:cs typeface="Segoe UI" pitchFamily="34" charset="0"/>
              </a:endParaRPr>
            </a:p>
          </p:txBody>
        </p:sp>
      </p:grpSp>
      <p:grpSp>
        <p:nvGrpSpPr>
          <p:cNvPr id="139" name="Group 138"/>
          <p:cNvGrpSpPr/>
          <p:nvPr/>
        </p:nvGrpSpPr>
        <p:grpSpPr>
          <a:xfrm>
            <a:off x="3060004" y="1742126"/>
            <a:ext cx="794935" cy="1302459"/>
            <a:chOff x="2973255" y="1759913"/>
            <a:chExt cx="1001915" cy="1641586"/>
          </a:xfrm>
          <a:noFill/>
        </p:grpSpPr>
        <p:grpSp>
          <p:nvGrpSpPr>
            <p:cNvPr id="140" name="Group 139"/>
            <p:cNvGrpSpPr/>
            <p:nvPr/>
          </p:nvGrpSpPr>
          <p:grpSpPr>
            <a:xfrm>
              <a:off x="3347956" y="1941625"/>
              <a:ext cx="252513" cy="262887"/>
              <a:chOff x="920925" y="6909519"/>
              <a:chExt cx="1201118" cy="1250461"/>
            </a:xfrm>
            <a:grpFill/>
          </p:grpSpPr>
          <p:cxnSp>
            <p:nvCxnSpPr>
              <p:cNvPr id="143" name="Straight Connector 142"/>
              <p:cNvCxnSpPr/>
              <p:nvPr/>
            </p:nvCxnSpPr>
            <p:spPr>
              <a:xfrm>
                <a:off x="1516391" y="6909519"/>
                <a:ext cx="0" cy="1250461"/>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948220" y="7320470"/>
                <a:ext cx="1173823" cy="459126"/>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V="1">
                <a:off x="948220" y="7287409"/>
                <a:ext cx="1124977" cy="49218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920925" y="7527763"/>
                <a:ext cx="1201118" cy="0"/>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1264425" y="6969425"/>
                <a:ext cx="487742" cy="1135848"/>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flipV="1">
                <a:off x="1280616" y="6949284"/>
                <a:ext cx="491275" cy="118750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H="1">
                <a:off x="1092779" y="7073642"/>
                <a:ext cx="895164" cy="923675"/>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H="1" flipV="1">
                <a:off x="1073055" y="7097088"/>
                <a:ext cx="887865" cy="912924"/>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51" name="Oval 150"/>
              <p:cNvSpPr/>
              <p:nvPr/>
            </p:nvSpPr>
            <p:spPr>
              <a:xfrm>
                <a:off x="1044839" y="7054229"/>
                <a:ext cx="943104" cy="943098"/>
              </a:xfrm>
              <a:prstGeom prst="ellips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52" name="Oval 151"/>
              <p:cNvSpPr/>
              <p:nvPr/>
            </p:nvSpPr>
            <p:spPr>
              <a:xfrm>
                <a:off x="1333431" y="7342819"/>
                <a:ext cx="365920" cy="365919"/>
              </a:xfrm>
              <a:prstGeom prst="ellips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1" name="Oval 1233"/>
            <p:cNvSpPr>
              <a:spLocks noChangeAspect="1"/>
            </p:cNvSpPr>
            <p:nvPr/>
          </p:nvSpPr>
          <p:spPr bwMode="auto">
            <a:xfrm>
              <a:off x="3088516" y="2375635"/>
              <a:ext cx="771393" cy="1025864"/>
            </a:xfrm>
            <a:custGeom>
              <a:avLst/>
              <a:gdLst/>
              <a:ahLst/>
              <a:cxnLst/>
              <a:rect l="l" t="t" r="r" b="b"/>
              <a:pathLst>
                <a:path w="2680859" h="3566160">
                  <a:moveTo>
                    <a:pt x="1957649" y="860371"/>
                  </a:moveTo>
                  <a:lnTo>
                    <a:pt x="1957649" y="1895309"/>
                  </a:lnTo>
                  <a:lnTo>
                    <a:pt x="2581106" y="1895309"/>
                  </a:lnTo>
                  <a:lnTo>
                    <a:pt x="2581106" y="860371"/>
                  </a:lnTo>
                  <a:close/>
                  <a:moveTo>
                    <a:pt x="99753" y="860371"/>
                  </a:moveTo>
                  <a:lnTo>
                    <a:pt x="99753" y="1895309"/>
                  </a:lnTo>
                  <a:lnTo>
                    <a:pt x="685798" y="1895309"/>
                  </a:lnTo>
                  <a:lnTo>
                    <a:pt x="685798" y="860371"/>
                  </a:lnTo>
                  <a:close/>
                  <a:moveTo>
                    <a:pt x="810490" y="760618"/>
                  </a:moveTo>
                  <a:lnTo>
                    <a:pt x="810490" y="2057403"/>
                  </a:lnTo>
                  <a:lnTo>
                    <a:pt x="1832959" y="2057403"/>
                  </a:lnTo>
                  <a:lnTo>
                    <a:pt x="1832959" y="760618"/>
                  </a:lnTo>
                  <a:close/>
                  <a:moveTo>
                    <a:pt x="453879" y="381745"/>
                  </a:moveTo>
                  <a:lnTo>
                    <a:pt x="481311" y="381745"/>
                  </a:lnTo>
                  <a:lnTo>
                    <a:pt x="481311" y="519818"/>
                  </a:lnTo>
                  <a:lnTo>
                    <a:pt x="453879" y="519818"/>
                  </a:lnTo>
                  <a:close/>
                  <a:moveTo>
                    <a:pt x="2115864" y="366658"/>
                  </a:moveTo>
                  <a:lnTo>
                    <a:pt x="2148572" y="366658"/>
                  </a:lnTo>
                  <a:lnTo>
                    <a:pt x="2148572" y="512147"/>
                  </a:lnTo>
                  <a:lnTo>
                    <a:pt x="2115864" y="512147"/>
                  </a:lnTo>
                  <a:close/>
                  <a:moveTo>
                    <a:pt x="467594" y="328088"/>
                  </a:moveTo>
                  <a:cubicBezTo>
                    <a:pt x="475169" y="328088"/>
                    <a:pt x="481310" y="334229"/>
                    <a:pt x="481310" y="341804"/>
                  </a:cubicBezTo>
                  <a:cubicBezTo>
                    <a:pt x="481310" y="349379"/>
                    <a:pt x="475169" y="355520"/>
                    <a:pt x="467594" y="355520"/>
                  </a:cubicBezTo>
                  <a:cubicBezTo>
                    <a:pt x="460019" y="355520"/>
                    <a:pt x="453878" y="349379"/>
                    <a:pt x="453878" y="341804"/>
                  </a:cubicBezTo>
                  <a:cubicBezTo>
                    <a:pt x="453878" y="334229"/>
                    <a:pt x="460019" y="328088"/>
                    <a:pt x="467594" y="328088"/>
                  </a:cubicBezTo>
                  <a:close/>
                  <a:moveTo>
                    <a:pt x="2132217" y="302683"/>
                  </a:moveTo>
                  <a:cubicBezTo>
                    <a:pt x="2141249" y="302683"/>
                    <a:pt x="2148571" y="310005"/>
                    <a:pt x="2148571" y="319037"/>
                  </a:cubicBezTo>
                  <a:cubicBezTo>
                    <a:pt x="2148571" y="328068"/>
                    <a:pt x="2141249" y="335390"/>
                    <a:pt x="2132217" y="335390"/>
                  </a:cubicBezTo>
                  <a:cubicBezTo>
                    <a:pt x="2123185" y="335390"/>
                    <a:pt x="2115863" y="328068"/>
                    <a:pt x="2115863" y="319037"/>
                  </a:cubicBezTo>
                  <a:cubicBezTo>
                    <a:pt x="2115863" y="310005"/>
                    <a:pt x="2123185" y="302683"/>
                    <a:pt x="2132217" y="302683"/>
                  </a:cubicBezTo>
                  <a:close/>
                  <a:moveTo>
                    <a:pt x="2007526" y="267982"/>
                  </a:moveTo>
                  <a:lnTo>
                    <a:pt x="2007526" y="592178"/>
                  </a:lnTo>
                  <a:lnTo>
                    <a:pt x="2256909" y="592178"/>
                  </a:lnTo>
                  <a:lnTo>
                    <a:pt x="2256909" y="267982"/>
                  </a:lnTo>
                  <a:close/>
                  <a:moveTo>
                    <a:pt x="349136" y="261855"/>
                  </a:moveTo>
                  <a:lnTo>
                    <a:pt x="349136" y="586051"/>
                  </a:lnTo>
                  <a:lnTo>
                    <a:pt x="586053" y="586051"/>
                  </a:lnTo>
                  <a:lnTo>
                    <a:pt x="586053" y="261855"/>
                  </a:lnTo>
                  <a:close/>
                  <a:moveTo>
                    <a:pt x="1253132" y="178857"/>
                  </a:moveTo>
                  <a:lnTo>
                    <a:pt x="1303044" y="178857"/>
                  </a:lnTo>
                  <a:lnTo>
                    <a:pt x="1303044" y="349143"/>
                  </a:lnTo>
                  <a:lnTo>
                    <a:pt x="1253132" y="349143"/>
                  </a:lnTo>
                  <a:close/>
                  <a:moveTo>
                    <a:pt x="1278086" y="81229"/>
                  </a:moveTo>
                  <a:cubicBezTo>
                    <a:pt x="1291869" y="81229"/>
                    <a:pt x="1303042" y="92403"/>
                    <a:pt x="1303042" y="106185"/>
                  </a:cubicBezTo>
                  <a:cubicBezTo>
                    <a:pt x="1303042" y="119968"/>
                    <a:pt x="1291869" y="131141"/>
                    <a:pt x="1278086" y="131141"/>
                  </a:cubicBezTo>
                  <a:cubicBezTo>
                    <a:pt x="1264304" y="131141"/>
                    <a:pt x="1253130" y="119968"/>
                    <a:pt x="1253130" y="106185"/>
                  </a:cubicBezTo>
                  <a:cubicBezTo>
                    <a:pt x="1253130" y="92403"/>
                    <a:pt x="1264304" y="81229"/>
                    <a:pt x="1278086" y="81229"/>
                  </a:cubicBezTo>
                  <a:close/>
                  <a:moveTo>
                    <a:pt x="1134687" y="37411"/>
                  </a:moveTo>
                  <a:lnTo>
                    <a:pt x="1134687" y="436422"/>
                  </a:lnTo>
                  <a:lnTo>
                    <a:pt x="1421481" y="436422"/>
                  </a:lnTo>
                  <a:lnTo>
                    <a:pt x="1421481" y="37411"/>
                  </a:lnTo>
                  <a:close/>
                  <a:moveTo>
                    <a:pt x="1097283" y="0"/>
                  </a:moveTo>
                  <a:lnTo>
                    <a:pt x="1458892" y="0"/>
                  </a:lnTo>
                  <a:lnTo>
                    <a:pt x="1458892" y="473825"/>
                  </a:lnTo>
                  <a:lnTo>
                    <a:pt x="1346666" y="473825"/>
                  </a:lnTo>
                  <a:lnTo>
                    <a:pt x="1346666" y="610989"/>
                  </a:lnTo>
                  <a:lnTo>
                    <a:pt x="1957649" y="610989"/>
                  </a:lnTo>
                  <a:lnTo>
                    <a:pt x="1957649" y="723207"/>
                  </a:lnTo>
                  <a:lnTo>
                    <a:pt x="2057403" y="723207"/>
                  </a:lnTo>
                  <a:lnTo>
                    <a:pt x="2057403" y="617117"/>
                  </a:lnTo>
                  <a:lnTo>
                    <a:pt x="1982588" y="617117"/>
                  </a:lnTo>
                  <a:lnTo>
                    <a:pt x="1982588" y="243044"/>
                  </a:lnTo>
                  <a:lnTo>
                    <a:pt x="2281847" y="243044"/>
                  </a:lnTo>
                  <a:lnTo>
                    <a:pt x="2281847" y="617117"/>
                  </a:lnTo>
                  <a:lnTo>
                    <a:pt x="2207033" y="617117"/>
                  </a:lnTo>
                  <a:lnTo>
                    <a:pt x="2207033" y="723207"/>
                  </a:lnTo>
                  <a:lnTo>
                    <a:pt x="2680859" y="723207"/>
                  </a:lnTo>
                  <a:lnTo>
                    <a:pt x="2680859" y="2032465"/>
                  </a:lnTo>
                  <a:lnTo>
                    <a:pt x="2244444" y="2032465"/>
                  </a:lnTo>
                  <a:lnTo>
                    <a:pt x="2244444" y="3054931"/>
                  </a:lnTo>
                  <a:lnTo>
                    <a:pt x="2231975" y="3086104"/>
                  </a:lnTo>
                  <a:lnTo>
                    <a:pt x="2219506" y="3111043"/>
                  </a:lnTo>
                  <a:lnTo>
                    <a:pt x="2200802" y="3117277"/>
                  </a:lnTo>
                  <a:lnTo>
                    <a:pt x="2169629" y="3129746"/>
                  </a:lnTo>
                  <a:lnTo>
                    <a:pt x="2144691" y="3117277"/>
                  </a:lnTo>
                  <a:lnTo>
                    <a:pt x="2119752" y="3111043"/>
                  </a:lnTo>
                  <a:lnTo>
                    <a:pt x="2101049" y="3086104"/>
                  </a:lnTo>
                  <a:lnTo>
                    <a:pt x="2094814" y="3054931"/>
                  </a:lnTo>
                  <a:lnTo>
                    <a:pt x="2094814" y="2032465"/>
                  </a:lnTo>
                  <a:lnTo>
                    <a:pt x="1957649" y="2032465"/>
                  </a:lnTo>
                  <a:lnTo>
                    <a:pt x="1957649" y="2219506"/>
                  </a:lnTo>
                  <a:lnTo>
                    <a:pt x="1396542" y="2219506"/>
                  </a:lnTo>
                  <a:lnTo>
                    <a:pt x="1396542" y="3491346"/>
                  </a:lnTo>
                  <a:lnTo>
                    <a:pt x="1390578" y="3516284"/>
                  </a:lnTo>
                  <a:lnTo>
                    <a:pt x="1372688" y="3541222"/>
                  </a:lnTo>
                  <a:lnTo>
                    <a:pt x="1354797" y="3559926"/>
                  </a:lnTo>
                  <a:lnTo>
                    <a:pt x="1324978" y="3566160"/>
                  </a:lnTo>
                  <a:lnTo>
                    <a:pt x="1301124" y="3559926"/>
                  </a:lnTo>
                  <a:lnTo>
                    <a:pt x="1277269" y="3541222"/>
                  </a:lnTo>
                  <a:lnTo>
                    <a:pt x="1259378" y="3516284"/>
                  </a:lnTo>
                  <a:lnTo>
                    <a:pt x="1259378" y="3491346"/>
                  </a:lnTo>
                  <a:lnTo>
                    <a:pt x="1259378" y="2219506"/>
                  </a:lnTo>
                  <a:lnTo>
                    <a:pt x="685798" y="2219506"/>
                  </a:lnTo>
                  <a:lnTo>
                    <a:pt x="685798" y="2032465"/>
                  </a:lnTo>
                  <a:lnTo>
                    <a:pt x="573580" y="2032465"/>
                  </a:lnTo>
                  <a:lnTo>
                    <a:pt x="573580" y="3054931"/>
                  </a:lnTo>
                  <a:lnTo>
                    <a:pt x="567345" y="3086104"/>
                  </a:lnTo>
                  <a:lnTo>
                    <a:pt x="561111" y="3111043"/>
                  </a:lnTo>
                  <a:lnTo>
                    <a:pt x="536172" y="3117277"/>
                  </a:lnTo>
                  <a:lnTo>
                    <a:pt x="498763" y="3129746"/>
                  </a:lnTo>
                  <a:lnTo>
                    <a:pt x="473824" y="3117277"/>
                  </a:lnTo>
                  <a:lnTo>
                    <a:pt x="448886" y="3111043"/>
                  </a:lnTo>
                  <a:lnTo>
                    <a:pt x="436416" y="3086104"/>
                  </a:lnTo>
                  <a:lnTo>
                    <a:pt x="436416" y="3054931"/>
                  </a:lnTo>
                  <a:lnTo>
                    <a:pt x="436416" y="2032465"/>
                  </a:lnTo>
                  <a:lnTo>
                    <a:pt x="0" y="2032465"/>
                  </a:lnTo>
                  <a:lnTo>
                    <a:pt x="0" y="723207"/>
                  </a:lnTo>
                  <a:lnTo>
                    <a:pt x="399012" y="723207"/>
                  </a:lnTo>
                  <a:lnTo>
                    <a:pt x="399012" y="610990"/>
                  </a:lnTo>
                  <a:lnTo>
                    <a:pt x="324197" y="610990"/>
                  </a:lnTo>
                  <a:lnTo>
                    <a:pt x="324197" y="236917"/>
                  </a:lnTo>
                  <a:lnTo>
                    <a:pt x="610991" y="236917"/>
                  </a:lnTo>
                  <a:lnTo>
                    <a:pt x="610991" y="610990"/>
                  </a:lnTo>
                  <a:lnTo>
                    <a:pt x="536176" y="610990"/>
                  </a:lnTo>
                  <a:lnTo>
                    <a:pt x="536176" y="723207"/>
                  </a:lnTo>
                  <a:lnTo>
                    <a:pt x="685798" y="723207"/>
                  </a:lnTo>
                  <a:lnTo>
                    <a:pt x="685798" y="610989"/>
                  </a:lnTo>
                  <a:lnTo>
                    <a:pt x="1209502" y="610989"/>
                  </a:lnTo>
                  <a:lnTo>
                    <a:pt x="1209502" y="473825"/>
                  </a:lnTo>
                  <a:lnTo>
                    <a:pt x="1097283" y="473825"/>
                  </a:lnTo>
                  <a:close/>
                </a:path>
              </a:pathLst>
            </a:cu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5104" tIns="47551" rIns="47551" bIns="95104" numCol="1" spcCol="0" rtlCol="0" fromWordArt="0" anchor="b" anchorCtr="0" forceAA="0" compatLnSpc="1">
              <a:prstTxWarp prst="textNoShape">
                <a:avLst/>
              </a:prstTxWarp>
              <a:noAutofit/>
            </a:bodyPr>
            <a:lstStyle/>
            <a:p>
              <a:pPr marL="0" marR="0" lvl="0" indent="0" algn="ctr" defTabSz="950661" rtl="0" eaLnBrk="1" fontAlgn="base" latinLnBrk="0" hangingPunct="1">
                <a:lnSpc>
                  <a:spcPct val="100000"/>
                </a:lnSpc>
                <a:spcBef>
                  <a:spcPct val="0"/>
                </a:spcBef>
                <a:spcAft>
                  <a:spcPct val="0"/>
                </a:spcAft>
                <a:buClrTx/>
                <a:buSzTx/>
                <a:buFontTx/>
                <a:buNone/>
                <a:tabLst/>
                <a:defRPr/>
              </a:pPr>
              <a:endParaRPr kumimoji="0" lang="en-US" sz="1872" b="0" i="0" u="none" strike="noStrike" kern="1200" cap="none" spc="-52"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Oval 142"/>
            <p:cNvSpPr/>
            <p:nvPr/>
          </p:nvSpPr>
          <p:spPr>
            <a:xfrm>
              <a:off x="2973255" y="1759913"/>
              <a:ext cx="1001915" cy="500958"/>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53" name="Group 152"/>
          <p:cNvGrpSpPr/>
          <p:nvPr/>
        </p:nvGrpSpPr>
        <p:grpSpPr>
          <a:xfrm>
            <a:off x="1016134" y="3619294"/>
            <a:ext cx="687102" cy="885334"/>
            <a:chOff x="3386761" y="931380"/>
            <a:chExt cx="903867" cy="1164637"/>
          </a:xfrm>
          <a:noFill/>
        </p:grpSpPr>
        <p:grpSp>
          <p:nvGrpSpPr>
            <p:cNvPr id="154" name="Group 153"/>
            <p:cNvGrpSpPr/>
            <p:nvPr/>
          </p:nvGrpSpPr>
          <p:grpSpPr>
            <a:xfrm>
              <a:off x="3427203" y="1415129"/>
              <a:ext cx="822983" cy="680888"/>
              <a:chOff x="3427203" y="1415129"/>
              <a:chExt cx="822983" cy="680888"/>
            </a:xfrm>
            <a:grpFill/>
          </p:grpSpPr>
          <p:sp>
            <p:nvSpPr>
              <p:cNvPr id="164" name="Freeform 5"/>
              <p:cNvSpPr>
                <a:spLocks noEditPoints="1"/>
              </p:cNvSpPr>
              <p:nvPr/>
            </p:nvSpPr>
            <p:spPr bwMode="auto">
              <a:xfrm>
                <a:off x="3856088" y="1450494"/>
                <a:ext cx="147736" cy="153817"/>
              </a:xfrm>
              <a:custGeom>
                <a:avLst/>
                <a:gdLst>
                  <a:gd name="T0" fmla="*/ 75 w 152"/>
                  <a:gd name="T1" fmla="*/ 152 h 152"/>
                  <a:gd name="T2" fmla="*/ 152 w 152"/>
                  <a:gd name="T3" fmla="*/ 76 h 152"/>
                  <a:gd name="T4" fmla="*/ 75 w 152"/>
                  <a:gd name="T5" fmla="*/ 0 h 152"/>
                  <a:gd name="T6" fmla="*/ 0 w 152"/>
                  <a:gd name="T7" fmla="*/ 76 h 152"/>
                  <a:gd name="T8" fmla="*/ 75 w 152"/>
                  <a:gd name="T9" fmla="*/ 152 h 152"/>
                  <a:gd name="T10" fmla="*/ 75 w 152"/>
                  <a:gd name="T11" fmla="*/ 32 h 152"/>
                  <a:gd name="T12" fmla="*/ 119 w 152"/>
                  <a:gd name="T13" fmla="*/ 76 h 152"/>
                  <a:gd name="T14" fmla="*/ 75 w 152"/>
                  <a:gd name="T15" fmla="*/ 119 h 152"/>
                  <a:gd name="T16" fmla="*/ 32 w 152"/>
                  <a:gd name="T17" fmla="*/ 76 h 152"/>
                  <a:gd name="T18" fmla="*/ 75 w 152"/>
                  <a:gd name="T19" fmla="*/ 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52">
                    <a:moveTo>
                      <a:pt x="75" y="152"/>
                    </a:moveTo>
                    <a:cubicBezTo>
                      <a:pt x="118" y="152"/>
                      <a:pt x="152" y="118"/>
                      <a:pt x="152" y="76"/>
                    </a:cubicBezTo>
                    <a:cubicBezTo>
                      <a:pt x="152" y="34"/>
                      <a:pt x="118" y="0"/>
                      <a:pt x="75" y="0"/>
                    </a:cubicBezTo>
                    <a:cubicBezTo>
                      <a:pt x="34" y="0"/>
                      <a:pt x="0" y="34"/>
                      <a:pt x="0" y="76"/>
                    </a:cubicBezTo>
                    <a:cubicBezTo>
                      <a:pt x="0" y="118"/>
                      <a:pt x="34" y="152"/>
                      <a:pt x="75" y="152"/>
                    </a:cubicBezTo>
                    <a:close/>
                    <a:moveTo>
                      <a:pt x="75" y="32"/>
                    </a:moveTo>
                    <a:cubicBezTo>
                      <a:pt x="100" y="32"/>
                      <a:pt x="119" y="52"/>
                      <a:pt x="119" y="76"/>
                    </a:cubicBezTo>
                    <a:cubicBezTo>
                      <a:pt x="119" y="100"/>
                      <a:pt x="100" y="119"/>
                      <a:pt x="75" y="119"/>
                    </a:cubicBezTo>
                    <a:cubicBezTo>
                      <a:pt x="51" y="119"/>
                      <a:pt x="32" y="100"/>
                      <a:pt x="32" y="76"/>
                    </a:cubicBezTo>
                    <a:cubicBezTo>
                      <a:pt x="32" y="52"/>
                      <a:pt x="51" y="32"/>
                      <a:pt x="75" y="32"/>
                    </a:cubicBezTo>
                    <a:close/>
                  </a:path>
                </a:pathLst>
              </a:custGeom>
              <a:grpFill/>
              <a:ln w="9525">
                <a:solidFill>
                  <a:schemeClr val="bg1"/>
                </a:solidFill>
                <a:round/>
                <a:headEnd/>
                <a:tailEnd/>
              </a:ln>
              <a:extLst/>
            </p:spPr>
            <p:txBody>
              <a:bodyPr vert="horz" wrap="square" lIns="91401" tIns="45700" rIns="91401" bIns="45700" numCol="1" anchor="t" anchorCtr="0" compatLnSpc="1">
                <a:prstTxWarp prst="textNoShape">
                  <a:avLst/>
                </a:prstTxWarp>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dirty="0">
                  <a:ln>
                    <a:noFill/>
                  </a:ln>
                  <a:solidFill>
                    <a:prstClr val="black"/>
                  </a:solidFill>
                  <a:effectLst/>
                  <a:uLnTx/>
                  <a:uFillTx/>
                  <a:latin typeface="Segoe UI"/>
                  <a:ea typeface="+mn-ea"/>
                  <a:cs typeface="+mn-cs"/>
                </a:endParaRPr>
              </a:p>
            </p:txBody>
          </p:sp>
          <p:sp>
            <p:nvSpPr>
              <p:cNvPr id="165" name="Oval 6"/>
              <p:cNvSpPr>
                <a:spLocks noChangeArrowheads="1"/>
              </p:cNvSpPr>
              <p:nvPr/>
            </p:nvSpPr>
            <p:spPr bwMode="auto">
              <a:xfrm>
                <a:off x="3907652" y="1504181"/>
                <a:ext cx="43380" cy="45592"/>
              </a:xfrm>
              <a:prstGeom prst="ellipse">
                <a:avLst/>
              </a:prstGeom>
              <a:grpFill/>
              <a:ln w="9525">
                <a:solidFill>
                  <a:schemeClr val="bg1"/>
                </a:solidFill>
                <a:round/>
                <a:headEnd/>
                <a:tailEnd/>
              </a:ln>
              <a:extLst/>
            </p:spPr>
            <p:txBody>
              <a:bodyPr vert="horz" wrap="square" lIns="91401" tIns="45700" rIns="91401" bIns="45700" numCol="1" anchor="t" anchorCtr="0" compatLnSpc="1">
                <a:prstTxWarp prst="textNoShape">
                  <a:avLst/>
                </a:prstTxWarp>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dirty="0">
                  <a:ln>
                    <a:noFill/>
                  </a:ln>
                  <a:solidFill>
                    <a:prstClr val="black"/>
                  </a:solidFill>
                  <a:effectLst/>
                  <a:uLnTx/>
                  <a:uFillTx/>
                  <a:latin typeface="Segoe UI"/>
                  <a:ea typeface="+mn-ea"/>
                  <a:cs typeface="+mn-cs"/>
                </a:endParaRPr>
              </a:p>
            </p:txBody>
          </p:sp>
          <p:sp>
            <p:nvSpPr>
              <p:cNvPr id="166" name="Freeform 7"/>
              <p:cNvSpPr>
                <a:spLocks noEditPoints="1"/>
              </p:cNvSpPr>
              <p:nvPr/>
            </p:nvSpPr>
            <p:spPr bwMode="auto">
              <a:xfrm>
                <a:off x="3427203" y="1415129"/>
                <a:ext cx="201756" cy="210488"/>
              </a:xfrm>
              <a:custGeom>
                <a:avLst/>
                <a:gdLst>
                  <a:gd name="T0" fmla="*/ 208 w 208"/>
                  <a:gd name="T1" fmla="*/ 104 h 208"/>
                  <a:gd name="T2" fmla="*/ 104 w 208"/>
                  <a:gd name="T3" fmla="*/ 0 h 208"/>
                  <a:gd name="T4" fmla="*/ 0 w 208"/>
                  <a:gd name="T5" fmla="*/ 104 h 208"/>
                  <a:gd name="T6" fmla="*/ 104 w 208"/>
                  <a:gd name="T7" fmla="*/ 208 h 208"/>
                  <a:gd name="T8" fmla="*/ 208 w 208"/>
                  <a:gd name="T9" fmla="*/ 104 h 208"/>
                  <a:gd name="T10" fmla="*/ 49 w 208"/>
                  <a:gd name="T11" fmla="*/ 104 h 208"/>
                  <a:gd name="T12" fmla="*/ 104 w 208"/>
                  <a:gd name="T13" fmla="*/ 49 h 208"/>
                  <a:gd name="T14" fmla="*/ 159 w 208"/>
                  <a:gd name="T15" fmla="*/ 104 h 208"/>
                  <a:gd name="T16" fmla="*/ 104 w 208"/>
                  <a:gd name="T17" fmla="*/ 159 h 208"/>
                  <a:gd name="T18" fmla="*/ 49 w 208"/>
                  <a:gd name="T19" fmla="*/ 10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08">
                    <a:moveTo>
                      <a:pt x="208" y="104"/>
                    </a:moveTo>
                    <a:cubicBezTo>
                      <a:pt x="208" y="46"/>
                      <a:pt x="161" y="0"/>
                      <a:pt x="104" y="0"/>
                    </a:cubicBezTo>
                    <a:cubicBezTo>
                      <a:pt x="46" y="0"/>
                      <a:pt x="0" y="46"/>
                      <a:pt x="0" y="104"/>
                    </a:cubicBezTo>
                    <a:cubicBezTo>
                      <a:pt x="0" y="161"/>
                      <a:pt x="46" y="208"/>
                      <a:pt x="104" y="208"/>
                    </a:cubicBezTo>
                    <a:cubicBezTo>
                      <a:pt x="161" y="208"/>
                      <a:pt x="208" y="161"/>
                      <a:pt x="208" y="104"/>
                    </a:cubicBezTo>
                    <a:close/>
                    <a:moveTo>
                      <a:pt x="49" y="104"/>
                    </a:moveTo>
                    <a:cubicBezTo>
                      <a:pt x="49" y="73"/>
                      <a:pt x="73" y="49"/>
                      <a:pt x="104" y="49"/>
                    </a:cubicBezTo>
                    <a:cubicBezTo>
                      <a:pt x="134" y="49"/>
                      <a:pt x="159" y="73"/>
                      <a:pt x="159" y="104"/>
                    </a:cubicBezTo>
                    <a:cubicBezTo>
                      <a:pt x="159" y="134"/>
                      <a:pt x="134" y="159"/>
                      <a:pt x="104" y="159"/>
                    </a:cubicBezTo>
                    <a:cubicBezTo>
                      <a:pt x="73" y="159"/>
                      <a:pt x="49" y="134"/>
                      <a:pt x="49" y="104"/>
                    </a:cubicBezTo>
                    <a:close/>
                  </a:path>
                </a:pathLst>
              </a:custGeom>
              <a:grpFill/>
              <a:ln w="9525">
                <a:solidFill>
                  <a:schemeClr val="bg1"/>
                </a:solidFill>
                <a:round/>
                <a:headEnd/>
                <a:tailEnd/>
              </a:ln>
              <a:extLst/>
            </p:spPr>
            <p:txBody>
              <a:bodyPr vert="horz" wrap="square" lIns="91401" tIns="45700" rIns="91401" bIns="45700" numCol="1" anchor="t" anchorCtr="0" compatLnSpc="1">
                <a:prstTxWarp prst="textNoShape">
                  <a:avLst/>
                </a:prstTxWarp>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dirty="0">
                  <a:ln>
                    <a:noFill/>
                  </a:ln>
                  <a:solidFill>
                    <a:prstClr val="black"/>
                  </a:solidFill>
                  <a:effectLst/>
                  <a:uLnTx/>
                  <a:uFillTx/>
                  <a:latin typeface="Segoe UI"/>
                  <a:ea typeface="+mn-ea"/>
                  <a:cs typeface="+mn-cs"/>
                </a:endParaRPr>
              </a:p>
            </p:txBody>
          </p:sp>
          <p:sp>
            <p:nvSpPr>
              <p:cNvPr id="167" name="Oval 8"/>
              <p:cNvSpPr>
                <a:spLocks noChangeArrowheads="1"/>
              </p:cNvSpPr>
              <p:nvPr/>
            </p:nvSpPr>
            <p:spPr bwMode="auto">
              <a:xfrm>
                <a:off x="3498002" y="1489269"/>
                <a:ext cx="59339" cy="62635"/>
              </a:xfrm>
              <a:prstGeom prst="ellipse">
                <a:avLst/>
              </a:prstGeom>
              <a:grpFill/>
              <a:ln w="9525">
                <a:solidFill>
                  <a:schemeClr val="bg1"/>
                </a:solidFill>
                <a:round/>
                <a:headEnd/>
                <a:tailEnd/>
              </a:ln>
              <a:extLst/>
            </p:spPr>
            <p:txBody>
              <a:bodyPr vert="horz" wrap="square" lIns="91401" tIns="45700" rIns="91401" bIns="45700" numCol="1" anchor="t" anchorCtr="0" compatLnSpc="1">
                <a:prstTxWarp prst="textNoShape">
                  <a:avLst/>
                </a:prstTxWarp>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dirty="0">
                  <a:ln>
                    <a:noFill/>
                  </a:ln>
                  <a:solidFill>
                    <a:prstClr val="black"/>
                  </a:solidFill>
                  <a:effectLst/>
                  <a:uLnTx/>
                  <a:uFillTx/>
                  <a:latin typeface="Segoe UI"/>
                  <a:ea typeface="+mn-ea"/>
                  <a:cs typeface="+mn-cs"/>
                </a:endParaRPr>
              </a:p>
            </p:txBody>
          </p:sp>
          <p:sp>
            <p:nvSpPr>
              <p:cNvPr id="168" name="Freeform 9"/>
              <p:cNvSpPr>
                <a:spLocks/>
              </p:cNvSpPr>
              <p:nvPr/>
            </p:nvSpPr>
            <p:spPr bwMode="auto">
              <a:xfrm>
                <a:off x="4108588" y="1808834"/>
                <a:ext cx="118270" cy="196852"/>
              </a:xfrm>
              <a:custGeom>
                <a:avLst/>
                <a:gdLst>
                  <a:gd name="T0" fmla="*/ 0 w 122"/>
                  <a:gd name="T1" fmla="*/ 61 h 195"/>
                  <a:gd name="T2" fmla="*/ 33 w 122"/>
                  <a:gd name="T3" fmla="*/ 115 h 195"/>
                  <a:gd name="T4" fmla="*/ 33 w 122"/>
                  <a:gd name="T5" fmla="*/ 151 h 195"/>
                  <a:gd name="T6" fmla="*/ 47 w 122"/>
                  <a:gd name="T7" fmla="*/ 151 h 195"/>
                  <a:gd name="T8" fmla="*/ 47 w 122"/>
                  <a:gd name="T9" fmla="*/ 166 h 195"/>
                  <a:gd name="T10" fmla="*/ 56 w 122"/>
                  <a:gd name="T11" fmla="*/ 166 h 195"/>
                  <a:gd name="T12" fmla="*/ 56 w 122"/>
                  <a:gd name="T13" fmla="*/ 195 h 195"/>
                  <a:gd name="T14" fmla="*/ 71 w 122"/>
                  <a:gd name="T15" fmla="*/ 195 h 195"/>
                  <a:gd name="T16" fmla="*/ 71 w 122"/>
                  <a:gd name="T17" fmla="*/ 166 h 195"/>
                  <a:gd name="T18" fmla="*/ 79 w 122"/>
                  <a:gd name="T19" fmla="*/ 166 h 195"/>
                  <a:gd name="T20" fmla="*/ 79 w 122"/>
                  <a:gd name="T21" fmla="*/ 151 h 195"/>
                  <a:gd name="T22" fmla="*/ 91 w 122"/>
                  <a:gd name="T23" fmla="*/ 151 h 195"/>
                  <a:gd name="T24" fmla="*/ 91 w 122"/>
                  <a:gd name="T25" fmla="*/ 114 h 195"/>
                  <a:gd name="T26" fmla="*/ 122 w 122"/>
                  <a:gd name="T27" fmla="*/ 61 h 195"/>
                  <a:gd name="T28" fmla="*/ 61 w 122"/>
                  <a:gd name="T29" fmla="*/ 0 h 195"/>
                  <a:gd name="T30" fmla="*/ 0 w 122"/>
                  <a:gd name="T31" fmla="*/ 6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95">
                    <a:moveTo>
                      <a:pt x="0" y="61"/>
                    </a:moveTo>
                    <a:cubicBezTo>
                      <a:pt x="0" y="85"/>
                      <a:pt x="14" y="105"/>
                      <a:pt x="33" y="115"/>
                    </a:cubicBezTo>
                    <a:cubicBezTo>
                      <a:pt x="33" y="151"/>
                      <a:pt x="33" y="151"/>
                      <a:pt x="33" y="151"/>
                    </a:cubicBezTo>
                    <a:cubicBezTo>
                      <a:pt x="47" y="151"/>
                      <a:pt x="47" y="151"/>
                      <a:pt x="47" y="151"/>
                    </a:cubicBezTo>
                    <a:cubicBezTo>
                      <a:pt x="47" y="166"/>
                      <a:pt x="47" y="166"/>
                      <a:pt x="47" y="166"/>
                    </a:cubicBezTo>
                    <a:cubicBezTo>
                      <a:pt x="56" y="166"/>
                      <a:pt x="56" y="166"/>
                      <a:pt x="56" y="166"/>
                    </a:cubicBezTo>
                    <a:cubicBezTo>
                      <a:pt x="56" y="195"/>
                      <a:pt x="56" y="195"/>
                      <a:pt x="56" y="195"/>
                    </a:cubicBezTo>
                    <a:cubicBezTo>
                      <a:pt x="71" y="195"/>
                      <a:pt x="71" y="195"/>
                      <a:pt x="71" y="195"/>
                    </a:cubicBezTo>
                    <a:cubicBezTo>
                      <a:pt x="71" y="166"/>
                      <a:pt x="71" y="166"/>
                      <a:pt x="71" y="166"/>
                    </a:cubicBezTo>
                    <a:cubicBezTo>
                      <a:pt x="79" y="166"/>
                      <a:pt x="79" y="166"/>
                      <a:pt x="79" y="166"/>
                    </a:cubicBezTo>
                    <a:cubicBezTo>
                      <a:pt x="79" y="151"/>
                      <a:pt x="79" y="151"/>
                      <a:pt x="79" y="151"/>
                    </a:cubicBezTo>
                    <a:cubicBezTo>
                      <a:pt x="91" y="151"/>
                      <a:pt x="91" y="151"/>
                      <a:pt x="91" y="151"/>
                    </a:cubicBezTo>
                    <a:cubicBezTo>
                      <a:pt x="91" y="114"/>
                      <a:pt x="91" y="114"/>
                      <a:pt x="91" y="114"/>
                    </a:cubicBezTo>
                    <a:cubicBezTo>
                      <a:pt x="110" y="104"/>
                      <a:pt x="122" y="84"/>
                      <a:pt x="122" y="61"/>
                    </a:cubicBezTo>
                    <a:cubicBezTo>
                      <a:pt x="122" y="28"/>
                      <a:pt x="95" y="0"/>
                      <a:pt x="61" y="0"/>
                    </a:cubicBezTo>
                    <a:cubicBezTo>
                      <a:pt x="28" y="0"/>
                      <a:pt x="0" y="28"/>
                      <a:pt x="0" y="61"/>
                    </a:cubicBezTo>
                    <a:close/>
                  </a:path>
                </a:pathLst>
              </a:custGeom>
              <a:grpFill/>
              <a:ln w="9525">
                <a:solidFill>
                  <a:schemeClr val="bg1"/>
                </a:solidFill>
                <a:round/>
                <a:headEnd/>
                <a:tailEnd/>
              </a:ln>
              <a:extLst/>
            </p:spPr>
            <p:txBody>
              <a:bodyPr vert="horz" wrap="square" lIns="91401" tIns="45700" rIns="91401" bIns="45700" numCol="1" anchor="t" anchorCtr="0" compatLnSpc="1">
                <a:prstTxWarp prst="textNoShape">
                  <a:avLst/>
                </a:prstTxWarp>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dirty="0">
                  <a:ln>
                    <a:noFill/>
                  </a:ln>
                  <a:solidFill>
                    <a:prstClr val="black"/>
                  </a:solidFill>
                  <a:effectLst/>
                  <a:uLnTx/>
                  <a:uFillTx/>
                  <a:latin typeface="Segoe UI"/>
                  <a:ea typeface="+mn-ea"/>
                  <a:cs typeface="+mn-cs"/>
                </a:endParaRPr>
              </a:p>
            </p:txBody>
          </p:sp>
          <p:sp>
            <p:nvSpPr>
              <p:cNvPr id="169" name="Freeform 10"/>
              <p:cNvSpPr>
                <a:spLocks/>
              </p:cNvSpPr>
              <p:nvPr/>
            </p:nvSpPr>
            <p:spPr bwMode="auto">
              <a:xfrm>
                <a:off x="3478767" y="1915782"/>
                <a:ext cx="771419" cy="180235"/>
              </a:xfrm>
              <a:custGeom>
                <a:avLst/>
                <a:gdLst>
                  <a:gd name="T0" fmla="*/ 777 w 1885"/>
                  <a:gd name="T1" fmla="*/ 313 h 423"/>
                  <a:gd name="T2" fmla="*/ 777 w 1885"/>
                  <a:gd name="T3" fmla="*/ 143 h 423"/>
                  <a:gd name="T4" fmla="*/ 685 w 1885"/>
                  <a:gd name="T5" fmla="*/ 143 h 423"/>
                  <a:gd name="T6" fmla="*/ 685 w 1885"/>
                  <a:gd name="T7" fmla="*/ 0 h 423"/>
                  <a:gd name="T8" fmla="*/ 173 w 1885"/>
                  <a:gd name="T9" fmla="*/ 0 h 423"/>
                  <a:gd name="T10" fmla="*/ 173 w 1885"/>
                  <a:gd name="T11" fmla="*/ 143 h 423"/>
                  <a:gd name="T12" fmla="*/ 80 w 1885"/>
                  <a:gd name="T13" fmla="*/ 143 h 423"/>
                  <a:gd name="T14" fmla="*/ 80 w 1885"/>
                  <a:gd name="T15" fmla="*/ 313 h 423"/>
                  <a:gd name="T16" fmla="*/ 0 w 1885"/>
                  <a:gd name="T17" fmla="*/ 313 h 423"/>
                  <a:gd name="T18" fmla="*/ 0 w 1885"/>
                  <a:gd name="T19" fmla="*/ 423 h 423"/>
                  <a:gd name="T20" fmla="*/ 1885 w 1885"/>
                  <a:gd name="T21" fmla="*/ 423 h 423"/>
                  <a:gd name="T22" fmla="*/ 1885 w 1885"/>
                  <a:gd name="T23" fmla="*/ 313 h 423"/>
                  <a:gd name="T24" fmla="*/ 777 w 1885"/>
                  <a:gd name="T25" fmla="*/ 31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5" h="423">
                    <a:moveTo>
                      <a:pt x="777" y="313"/>
                    </a:moveTo>
                    <a:lnTo>
                      <a:pt x="777" y="143"/>
                    </a:lnTo>
                    <a:lnTo>
                      <a:pt x="685" y="143"/>
                    </a:lnTo>
                    <a:lnTo>
                      <a:pt x="685" y="0"/>
                    </a:lnTo>
                    <a:lnTo>
                      <a:pt x="173" y="0"/>
                    </a:lnTo>
                    <a:lnTo>
                      <a:pt x="173" y="143"/>
                    </a:lnTo>
                    <a:lnTo>
                      <a:pt x="80" y="143"/>
                    </a:lnTo>
                    <a:lnTo>
                      <a:pt x="80" y="313"/>
                    </a:lnTo>
                    <a:lnTo>
                      <a:pt x="0" y="313"/>
                    </a:lnTo>
                    <a:lnTo>
                      <a:pt x="0" y="423"/>
                    </a:lnTo>
                    <a:lnTo>
                      <a:pt x="1885" y="423"/>
                    </a:lnTo>
                    <a:lnTo>
                      <a:pt x="1885" y="313"/>
                    </a:lnTo>
                    <a:lnTo>
                      <a:pt x="777" y="313"/>
                    </a:lnTo>
                    <a:close/>
                  </a:path>
                </a:pathLst>
              </a:custGeom>
              <a:grpFill/>
              <a:ln w="9525">
                <a:solidFill>
                  <a:schemeClr val="bg1"/>
                </a:solidFill>
                <a:round/>
                <a:headEnd/>
                <a:tailEnd/>
              </a:ln>
              <a:extLst/>
            </p:spPr>
            <p:txBody>
              <a:bodyPr vert="horz" wrap="square" lIns="91401" tIns="45700" rIns="91401" bIns="45700" numCol="1" anchor="t" anchorCtr="0" compatLnSpc="1">
                <a:prstTxWarp prst="textNoShape">
                  <a:avLst/>
                </a:prstTxWarp>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dirty="0">
                  <a:ln>
                    <a:noFill/>
                  </a:ln>
                  <a:solidFill>
                    <a:prstClr val="black"/>
                  </a:solidFill>
                  <a:effectLst/>
                  <a:uLnTx/>
                  <a:uFillTx/>
                  <a:latin typeface="Segoe UI"/>
                  <a:ea typeface="+mn-ea"/>
                  <a:cs typeface="+mn-cs"/>
                </a:endParaRPr>
              </a:p>
            </p:txBody>
          </p:sp>
          <p:sp>
            <p:nvSpPr>
              <p:cNvPr id="170" name="Freeform 11"/>
              <p:cNvSpPr>
                <a:spLocks/>
              </p:cNvSpPr>
              <p:nvPr/>
            </p:nvSpPr>
            <p:spPr bwMode="auto">
              <a:xfrm>
                <a:off x="3513553" y="1613685"/>
                <a:ext cx="260277" cy="269714"/>
              </a:xfrm>
              <a:custGeom>
                <a:avLst/>
                <a:gdLst>
                  <a:gd name="T0" fmla="*/ 0 w 268"/>
                  <a:gd name="T1" fmla="*/ 55 h 267"/>
                  <a:gd name="T2" fmla="*/ 53 w 268"/>
                  <a:gd name="T3" fmla="*/ 203 h 267"/>
                  <a:gd name="T4" fmla="*/ 15 w 268"/>
                  <a:gd name="T5" fmla="*/ 203 h 267"/>
                  <a:gd name="T6" fmla="*/ 15 w 268"/>
                  <a:gd name="T7" fmla="*/ 267 h 267"/>
                  <a:gd name="T8" fmla="*/ 268 w 268"/>
                  <a:gd name="T9" fmla="*/ 267 h 267"/>
                  <a:gd name="T10" fmla="*/ 268 w 268"/>
                  <a:gd name="T11" fmla="*/ 203 h 267"/>
                  <a:gd name="T12" fmla="*/ 230 w 268"/>
                  <a:gd name="T13" fmla="*/ 203 h 267"/>
                  <a:gd name="T14" fmla="*/ 131 w 268"/>
                  <a:gd name="T15" fmla="*/ 0 h 267"/>
                  <a:gd name="T16" fmla="*/ 15 w 268"/>
                  <a:gd name="T17" fmla="*/ 56 h 267"/>
                  <a:gd name="T18" fmla="*/ 0 w 268"/>
                  <a:gd name="T19" fmla="*/ 5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55"/>
                    </a:moveTo>
                    <a:cubicBezTo>
                      <a:pt x="53" y="203"/>
                      <a:pt x="53" y="203"/>
                      <a:pt x="53" y="203"/>
                    </a:cubicBezTo>
                    <a:cubicBezTo>
                      <a:pt x="15" y="203"/>
                      <a:pt x="15" y="203"/>
                      <a:pt x="15" y="203"/>
                    </a:cubicBezTo>
                    <a:cubicBezTo>
                      <a:pt x="15" y="267"/>
                      <a:pt x="15" y="267"/>
                      <a:pt x="15" y="267"/>
                    </a:cubicBezTo>
                    <a:cubicBezTo>
                      <a:pt x="268" y="267"/>
                      <a:pt x="268" y="267"/>
                      <a:pt x="268" y="267"/>
                    </a:cubicBezTo>
                    <a:cubicBezTo>
                      <a:pt x="268" y="203"/>
                      <a:pt x="268" y="203"/>
                      <a:pt x="268" y="203"/>
                    </a:cubicBezTo>
                    <a:cubicBezTo>
                      <a:pt x="230" y="203"/>
                      <a:pt x="230" y="203"/>
                      <a:pt x="230" y="203"/>
                    </a:cubicBezTo>
                    <a:cubicBezTo>
                      <a:pt x="131" y="0"/>
                      <a:pt x="131" y="0"/>
                      <a:pt x="131" y="0"/>
                    </a:cubicBezTo>
                    <a:cubicBezTo>
                      <a:pt x="104" y="34"/>
                      <a:pt x="62" y="56"/>
                      <a:pt x="15" y="56"/>
                    </a:cubicBezTo>
                    <a:cubicBezTo>
                      <a:pt x="10" y="56"/>
                      <a:pt x="5" y="56"/>
                      <a:pt x="0" y="55"/>
                    </a:cubicBezTo>
                    <a:close/>
                  </a:path>
                </a:pathLst>
              </a:custGeom>
              <a:grpFill/>
              <a:ln w="9525">
                <a:solidFill>
                  <a:schemeClr val="bg1"/>
                </a:solidFill>
                <a:round/>
                <a:headEnd/>
                <a:tailEnd/>
              </a:ln>
              <a:extLst/>
            </p:spPr>
            <p:txBody>
              <a:bodyPr vert="horz" wrap="square" lIns="91401" tIns="45700" rIns="91401" bIns="45700" numCol="1" anchor="t" anchorCtr="0" compatLnSpc="1">
                <a:prstTxWarp prst="textNoShape">
                  <a:avLst/>
                </a:prstTxWarp>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dirty="0">
                  <a:ln>
                    <a:noFill/>
                  </a:ln>
                  <a:solidFill>
                    <a:prstClr val="black"/>
                  </a:solidFill>
                  <a:effectLst/>
                  <a:uLnTx/>
                  <a:uFillTx/>
                  <a:latin typeface="Segoe UI"/>
                  <a:ea typeface="+mn-ea"/>
                  <a:cs typeface="+mn-cs"/>
                </a:endParaRPr>
              </a:p>
            </p:txBody>
          </p:sp>
          <p:sp>
            <p:nvSpPr>
              <p:cNvPr id="171" name="Freeform 12"/>
              <p:cNvSpPr>
                <a:spLocks/>
              </p:cNvSpPr>
              <p:nvPr/>
            </p:nvSpPr>
            <p:spPr bwMode="auto">
              <a:xfrm>
                <a:off x="3652285" y="1462851"/>
                <a:ext cx="185386" cy="132514"/>
              </a:xfrm>
              <a:custGeom>
                <a:avLst/>
                <a:gdLst>
                  <a:gd name="T0" fmla="*/ 186 w 191"/>
                  <a:gd name="T1" fmla="*/ 114 h 131"/>
                  <a:gd name="T2" fmla="*/ 174 w 191"/>
                  <a:gd name="T3" fmla="*/ 64 h 131"/>
                  <a:gd name="T4" fmla="*/ 191 w 191"/>
                  <a:gd name="T5" fmla="*/ 5 h 131"/>
                  <a:gd name="T6" fmla="*/ 9 w 191"/>
                  <a:gd name="T7" fmla="*/ 0 h 131"/>
                  <a:gd name="T8" fmla="*/ 20 w 191"/>
                  <a:gd name="T9" fmla="*/ 57 h 131"/>
                  <a:gd name="T10" fmla="*/ 0 w 191"/>
                  <a:gd name="T11" fmla="*/ 131 h 131"/>
                  <a:gd name="T12" fmla="*/ 186 w 191"/>
                  <a:gd name="T13" fmla="*/ 114 h 131"/>
                </a:gdLst>
                <a:ahLst/>
                <a:cxnLst>
                  <a:cxn ang="0">
                    <a:pos x="T0" y="T1"/>
                  </a:cxn>
                  <a:cxn ang="0">
                    <a:pos x="T2" y="T3"/>
                  </a:cxn>
                  <a:cxn ang="0">
                    <a:pos x="T4" y="T5"/>
                  </a:cxn>
                  <a:cxn ang="0">
                    <a:pos x="T6" y="T7"/>
                  </a:cxn>
                  <a:cxn ang="0">
                    <a:pos x="T8" y="T9"/>
                  </a:cxn>
                  <a:cxn ang="0">
                    <a:pos x="T10" y="T11"/>
                  </a:cxn>
                  <a:cxn ang="0">
                    <a:pos x="T12" y="T13"/>
                  </a:cxn>
                </a:cxnLst>
                <a:rect l="0" t="0" r="r" b="b"/>
                <a:pathLst>
                  <a:path w="191" h="131">
                    <a:moveTo>
                      <a:pt x="186" y="114"/>
                    </a:moveTo>
                    <a:cubicBezTo>
                      <a:pt x="179" y="99"/>
                      <a:pt x="174" y="82"/>
                      <a:pt x="174" y="64"/>
                    </a:cubicBezTo>
                    <a:cubicBezTo>
                      <a:pt x="174" y="42"/>
                      <a:pt x="180" y="22"/>
                      <a:pt x="191" y="5"/>
                    </a:cubicBezTo>
                    <a:cubicBezTo>
                      <a:pt x="9" y="0"/>
                      <a:pt x="9" y="0"/>
                      <a:pt x="9" y="0"/>
                    </a:cubicBezTo>
                    <a:cubicBezTo>
                      <a:pt x="16" y="17"/>
                      <a:pt x="20" y="37"/>
                      <a:pt x="20" y="57"/>
                    </a:cubicBezTo>
                    <a:cubicBezTo>
                      <a:pt x="20" y="84"/>
                      <a:pt x="13" y="109"/>
                      <a:pt x="0" y="131"/>
                    </a:cubicBezTo>
                    <a:lnTo>
                      <a:pt x="186" y="114"/>
                    </a:lnTo>
                    <a:close/>
                  </a:path>
                </a:pathLst>
              </a:custGeom>
              <a:grpFill/>
              <a:ln w="9525">
                <a:solidFill>
                  <a:schemeClr val="bg1"/>
                </a:solidFill>
                <a:round/>
                <a:headEnd/>
                <a:tailEnd/>
              </a:ln>
              <a:extLst/>
            </p:spPr>
            <p:txBody>
              <a:bodyPr vert="horz" wrap="square" lIns="91401" tIns="45700" rIns="91401" bIns="45700" numCol="1" anchor="t" anchorCtr="0" compatLnSpc="1">
                <a:prstTxWarp prst="textNoShape">
                  <a:avLst/>
                </a:prstTxWarp>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dirty="0">
                  <a:ln>
                    <a:noFill/>
                  </a:ln>
                  <a:solidFill>
                    <a:prstClr val="black"/>
                  </a:solidFill>
                  <a:effectLst/>
                  <a:uLnTx/>
                  <a:uFillTx/>
                  <a:latin typeface="Segoe UI"/>
                  <a:ea typeface="+mn-ea"/>
                  <a:cs typeface="+mn-cs"/>
                </a:endParaRPr>
              </a:p>
            </p:txBody>
          </p:sp>
          <p:sp>
            <p:nvSpPr>
              <p:cNvPr id="172" name="Freeform 13"/>
              <p:cNvSpPr>
                <a:spLocks/>
              </p:cNvSpPr>
              <p:nvPr/>
            </p:nvSpPr>
            <p:spPr bwMode="auto">
              <a:xfrm>
                <a:off x="3939572" y="1583007"/>
                <a:ext cx="226309" cy="256931"/>
              </a:xfrm>
              <a:custGeom>
                <a:avLst/>
                <a:gdLst>
                  <a:gd name="T0" fmla="*/ 155 w 233"/>
                  <a:gd name="T1" fmla="*/ 254 h 254"/>
                  <a:gd name="T2" fmla="*/ 233 w 233"/>
                  <a:gd name="T3" fmla="*/ 197 h 254"/>
                  <a:gd name="T4" fmla="*/ 86 w 233"/>
                  <a:gd name="T5" fmla="*/ 0 h 254"/>
                  <a:gd name="T6" fmla="*/ 0 w 233"/>
                  <a:gd name="T7" fmla="*/ 55 h 254"/>
                  <a:gd name="T8" fmla="*/ 155 w 233"/>
                  <a:gd name="T9" fmla="*/ 254 h 254"/>
                </a:gdLst>
                <a:ahLst/>
                <a:cxnLst>
                  <a:cxn ang="0">
                    <a:pos x="T0" y="T1"/>
                  </a:cxn>
                  <a:cxn ang="0">
                    <a:pos x="T2" y="T3"/>
                  </a:cxn>
                  <a:cxn ang="0">
                    <a:pos x="T4" y="T5"/>
                  </a:cxn>
                  <a:cxn ang="0">
                    <a:pos x="T6" y="T7"/>
                  </a:cxn>
                  <a:cxn ang="0">
                    <a:pos x="T8" y="T9"/>
                  </a:cxn>
                </a:cxnLst>
                <a:rect l="0" t="0" r="r" b="b"/>
                <a:pathLst>
                  <a:path w="233" h="254">
                    <a:moveTo>
                      <a:pt x="155" y="254"/>
                    </a:moveTo>
                    <a:cubicBezTo>
                      <a:pt x="166" y="222"/>
                      <a:pt x="197" y="198"/>
                      <a:pt x="233" y="197"/>
                    </a:cubicBezTo>
                    <a:cubicBezTo>
                      <a:pt x="86" y="0"/>
                      <a:pt x="86" y="0"/>
                      <a:pt x="86" y="0"/>
                    </a:cubicBezTo>
                    <a:cubicBezTo>
                      <a:pt x="68" y="30"/>
                      <a:pt x="37" y="52"/>
                      <a:pt x="0" y="55"/>
                    </a:cubicBezTo>
                    <a:lnTo>
                      <a:pt x="155" y="254"/>
                    </a:lnTo>
                    <a:close/>
                  </a:path>
                </a:pathLst>
              </a:custGeom>
              <a:grpFill/>
              <a:ln w="9525">
                <a:solidFill>
                  <a:schemeClr val="bg1"/>
                </a:solidFill>
                <a:round/>
                <a:headEnd/>
                <a:tailEnd/>
              </a:ln>
              <a:extLst/>
            </p:spPr>
            <p:txBody>
              <a:bodyPr vert="horz" wrap="square" lIns="91401" tIns="45700" rIns="91401" bIns="45700" numCol="1" anchor="t" anchorCtr="0" compatLnSpc="1">
                <a:prstTxWarp prst="textNoShape">
                  <a:avLst/>
                </a:prstTxWarp>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155" name="Oval 142"/>
            <p:cNvSpPr/>
            <p:nvPr/>
          </p:nvSpPr>
          <p:spPr>
            <a:xfrm>
              <a:off x="3386761" y="931380"/>
              <a:ext cx="903867" cy="451934"/>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nvGrpSpPr>
            <p:cNvPr id="156" name="Group 155"/>
            <p:cNvGrpSpPr/>
            <p:nvPr/>
          </p:nvGrpSpPr>
          <p:grpSpPr>
            <a:xfrm>
              <a:off x="3718671" y="1100186"/>
              <a:ext cx="240047" cy="250622"/>
              <a:chOff x="6356211" y="-986246"/>
              <a:chExt cx="322176" cy="336369"/>
            </a:xfrm>
            <a:grpFill/>
          </p:grpSpPr>
          <p:sp>
            <p:nvSpPr>
              <p:cNvPr id="157" name="Oval 156"/>
              <p:cNvSpPr/>
              <p:nvPr/>
            </p:nvSpPr>
            <p:spPr>
              <a:xfrm>
                <a:off x="6459255" y="-868963"/>
                <a:ext cx="116089" cy="116089"/>
              </a:xfrm>
              <a:prstGeom prst="ellips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cxnSp>
            <p:nvCxnSpPr>
              <p:cNvPr id="158" name="Straight Connector 157"/>
              <p:cNvCxnSpPr/>
              <p:nvPr/>
            </p:nvCxnSpPr>
            <p:spPr>
              <a:xfrm>
                <a:off x="6517299" y="-986246"/>
                <a:ext cx="0" cy="336369"/>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flipH="1">
                <a:off x="6356211" y="-810919"/>
                <a:ext cx="322176" cy="0"/>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6425918" y="-905756"/>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H="1">
                <a:off x="6576503" y="-909443"/>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rot="16200000">
                <a:off x="6425918" y="-745560"/>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rot="16200000" flipH="1">
                <a:off x="6576503" y="-749247"/>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173" name="Group 172"/>
          <p:cNvGrpSpPr/>
          <p:nvPr/>
        </p:nvGrpSpPr>
        <p:grpSpPr>
          <a:xfrm>
            <a:off x="1800790" y="2223683"/>
            <a:ext cx="714353" cy="859033"/>
            <a:chOff x="1752860" y="1590681"/>
            <a:chExt cx="900351" cy="1082703"/>
          </a:xfrm>
          <a:noFill/>
        </p:grpSpPr>
        <p:grpSp>
          <p:nvGrpSpPr>
            <p:cNvPr id="174" name="Group 173"/>
            <p:cNvGrpSpPr/>
            <p:nvPr/>
          </p:nvGrpSpPr>
          <p:grpSpPr>
            <a:xfrm>
              <a:off x="2073874" y="1687245"/>
              <a:ext cx="258323" cy="268935"/>
              <a:chOff x="-11741312" y="2985477"/>
              <a:chExt cx="1201118" cy="1250461"/>
            </a:xfrm>
            <a:grpFill/>
          </p:grpSpPr>
          <p:grpSp>
            <p:nvGrpSpPr>
              <p:cNvPr id="177" name="Group 176"/>
              <p:cNvGrpSpPr/>
              <p:nvPr/>
            </p:nvGrpSpPr>
            <p:grpSpPr>
              <a:xfrm>
                <a:off x="-11741312" y="2985477"/>
                <a:ext cx="1201118" cy="1250461"/>
                <a:chOff x="-11741312" y="2985477"/>
                <a:chExt cx="1201118" cy="1250461"/>
              </a:xfrm>
              <a:grpFill/>
            </p:grpSpPr>
            <p:cxnSp>
              <p:nvCxnSpPr>
                <p:cNvPr id="179" name="Straight Connector 178"/>
                <p:cNvCxnSpPr/>
                <p:nvPr/>
              </p:nvCxnSpPr>
              <p:spPr>
                <a:xfrm>
                  <a:off x="-11145846" y="2985477"/>
                  <a:ext cx="0" cy="1250461"/>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1714017" y="3396428"/>
                  <a:ext cx="1173823" cy="459126"/>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flipV="1">
                  <a:off x="-11714017" y="3363367"/>
                  <a:ext cx="1124977" cy="492187"/>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1741312" y="3603721"/>
                  <a:ext cx="1201118" cy="0"/>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1397812" y="3045383"/>
                  <a:ext cx="487742" cy="1135848"/>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flipV="1">
                  <a:off x="-11381621" y="3025242"/>
                  <a:ext cx="491275" cy="1187507"/>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H="1">
                  <a:off x="-11569458" y="3149600"/>
                  <a:ext cx="895164" cy="923675"/>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H="1" flipV="1">
                  <a:off x="-11589182" y="3173046"/>
                  <a:ext cx="887865" cy="912924"/>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8" name="Oval 177"/>
              <p:cNvSpPr/>
              <p:nvPr/>
            </p:nvSpPr>
            <p:spPr>
              <a:xfrm>
                <a:off x="-11328806" y="3418776"/>
                <a:ext cx="365920" cy="365919"/>
              </a:xfrm>
              <a:prstGeom prst="ellipse">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sp>
          <p:nvSpPr>
            <p:cNvPr id="175" name="Oval 142"/>
            <p:cNvSpPr/>
            <p:nvPr/>
          </p:nvSpPr>
          <p:spPr>
            <a:xfrm>
              <a:off x="1752860" y="1590681"/>
              <a:ext cx="900351" cy="450176"/>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76" name="Rectangle 25"/>
            <p:cNvSpPr>
              <a:spLocks noChangeAspect="1"/>
            </p:cNvSpPr>
            <p:nvPr/>
          </p:nvSpPr>
          <p:spPr bwMode="auto">
            <a:xfrm>
              <a:off x="1852542" y="2132286"/>
              <a:ext cx="781291" cy="541098"/>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5104" tIns="190207" rIns="47551" bIns="95104" numCol="1" spcCol="0" rtlCol="0" fromWordArt="0" anchor="b" anchorCtr="0" forceAA="0" compatLnSpc="1">
              <a:prstTxWarp prst="textNoShape">
                <a:avLst/>
              </a:prstTxWarp>
              <a:noAutofit/>
            </a:bodyPr>
            <a:lstStyle/>
            <a:p>
              <a:pPr marL="0" marR="0" lvl="0" indent="0" algn="ctr" defTabSz="950661" rtl="0" eaLnBrk="1" fontAlgn="base" latinLnBrk="0" hangingPunct="1">
                <a:lnSpc>
                  <a:spcPct val="100000"/>
                </a:lnSpc>
                <a:spcBef>
                  <a:spcPct val="0"/>
                </a:spcBef>
                <a:spcAft>
                  <a:spcPct val="0"/>
                </a:spcAft>
                <a:buClrTx/>
                <a:buSzTx/>
                <a:buFontTx/>
                <a:buNone/>
                <a:tabLst/>
                <a:defRPr/>
              </a:pPr>
              <a:endParaRPr kumimoji="0" lang="en-US" sz="1560" b="0" i="0" u="none" strike="noStrike" kern="1200" cap="none" spc="-52" normalizeH="0" baseline="0" noProof="0" dirty="0" err="1">
                <a:ln>
                  <a:noFill/>
                </a:ln>
                <a:solidFill>
                  <a:srgbClr val="FF8C00"/>
                </a:solidFill>
                <a:effectLst/>
                <a:uLnTx/>
                <a:uFillTx/>
                <a:latin typeface="Segoe UI"/>
                <a:ea typeface="Segoe UI" pitchFamily="34" charset="0"/>
                <a:cs typeface="Segoe UI" pitchFamily="34" charset="0"/>
              </a:endParaRPr>
            </a:p>
          </p:txBody>
        </p:sp>
      </p:grpSp>
      <p:sp>
        <p:nvSpPr>
          <p:cNvPr id="188" name="TextBox 187"/>
          <p:cNvSpPr txBox="1"/>
          <p:nvPr/>
        </p:nvSpPr>
        <p:spPr>
          <a:xfrm>
            <a:off x="6466654" y="2752170"/>
            <a:ext cx="3483657" cy="2777042"/>
          </a:xfrm>
          <a:prstGeom prst="rect">
            <a:avLst/>
          </a:prstGeom>
          <a:noFill/>
        </p:spPr>
        <p:txBody>
          <a:bodyPr wrap="square" lIns="0" tIns="0" rIns="0" bIns="0" rtlCol="0" anchor="ctr" anchorCtr="0">
            <a:spAutoFit/>
          </a:bodyPr>
          <a:lstStyle/>
          <a:p>
            <a:pPr marL="0" marR="0" lvl="0" indent="0" algn="l" defTabSz="914016" rtl="0" eaLnBrk="1" fontAlgn="auto" latinLnBrk="0" hangingPunct="1">
              <a:lnSpc>
                <a:spcPct val="90000"/>
              </a:lnSpc>
              <a:spcBef>
                <a:spcPts val="2255"/>
              </a:spcBef>
              <a:spcAft>
                <a:spcPts val="0"/>
              </a:spcAft>
              <a:buClrTx/>
              <a:buSzTx/>
              <a:buFontTx/>
              <a:buNone/>
              <a:tabLst/>
              <a:defRPr/>
            </a:pPr>
            <a:r>
              <a:rPr kumimoji="0" lang="en-US" sz="1567" b="0" i="0" u="none" strike="noStrike" kern="1200" cap="none" spc="-29"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Device Connectivity &amp; Management</a:t>
            </a:r>
          </a:p>
          <a:p>
            <a:pPr marL="0" marR="0" lvl="0" indent="0" algn="l" defTabSz="914016" rtl="0" eaLnBrk="1" fontAlgn="auto" latinLnBrk="0" hangingPunct="1">
              <a:lnSpc>
                <a:spcPct val="90000"/>
              </a:lnSpc>
              <a:spcBef>
                <a:spcPts val="2255"/>
              </a:spcBef>
              <a:spcAft>
                <a:spcPts val="0"/>
              </a:spcAft>
              <a:buClrTx/>
              <a:buSzTx/>
              <a:buFontTx/>
              <a:buNone/>
              <a:tabLst/>
              <a:defRPr/>
            </a:pPr>
            <a:r>
              <a:rPr kumimoji="0" lang="en-US" sz="1567" b="0" i="0" u="none" strike="noStrike" kern="1200" cap="none" spc="-29"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Data Ingestion and Command &amp; Control</a:t>
            </a:r>
          </a:p>
          <a:p>
            <a:pPr marL="0" marR="0" lvl="0" indent="0" algn="l" defTabSz="914016" rtl="0" eaLnBrk="1" fontAlgn="auto" latinLnBrk="0" hangingPunct="1">
              <a:lnSpc>
                <a:spcPct val="90000"/>
              </a:lnSpc>
              <a:spcBef>
                <a:spcPts val="2255"/>
              </a:spcBef>
              <a:spcAft>
                <a:spcPts val="0"/>
              </a:spcAft>
              <a:buClrTx/>
              <a:buSzTx/>
              <a:buFontTx/>
              <a:buNone/>
              <a:tabLst/>
              <a:defRPr/>
            </a:pPr>
            <a:r>
              <a:rPr kumimoji="0" lang="en-US" sz="1567" b="0" i="0" u="none" strike="noStrike" kern="1200" cap="none" spc="-29"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Stream Processing &amp; Predictive Analytics</a:t>
            </a:r>
          </a:p>
          <a:p>
            <a:pPr marL="0" marR="0" lvl="0" indent="0" algn="l" defTabSz="914016" rtl="0" eaLnBrk="1" fontAlgn="auto" latinLnBrk="0" hangingPunct="1">
              <a:lnSpc>
                <a:spcPct val="90000"/>
              </a:lnSpc>
              <a:spcBef>
                <a:spcPts val="2255"/>
              </a:spcBef>
              <a:spcAft>
                <a:spcPts val="0"/>
              </a:spcAft>
              <a:buClrTx/>
              <a:buSzTx/>
              <a:buFontTx/>
              <a:buNone/>
              <a:tabLst/>
              <a:defRPr/>
            </a:pPr>
            <a:r>
              <a:rPr kumimoji="0" lang="en-US" sz="1567" b="0" i="0" u="none" strike="noStrike" kern="1200" cap="none" spc="-29"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Workflow Automation</a:t>
            </a:r>
          </a:p>
          <a:p>
            <a:pPr marL="0" marR="0" lvl="0" indent="0" algn="l" defTabSz="914016" rtl="0" eaLnBrk="1" fontAlgn="auto" latinLnBrk="0" hangingPunct="1">
              <a:lnSpc>
                <a:spcPct val="90000"/>
              </a:lnSpc>
              <a:spcBef>
                <a:spcPts val="2255"/>
              </a:spcBef>
              <a:spcAft>
                <a:spcPts val="0"/>
              </a:spcAft>
              <a:buClrTx/>
              <a:buSzTx/>
              <a:buFontTx/>
              <a:buNone/>
              <a:tabLst/>
              <a:defRPr/>
            </a:pPr>
            <a:r>
              <a:rPr kumimoji="0" lang="en-US" sz="1567" b="0" i="0" u="none" strike="noStrike" kern="1200" cap="none" spc="-29"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Dashboards and Visualization</a:t>
            </a:r>
          </a:p>
          <a:p>
            <a:pPr marL="0" marR="0" lvl="0" indent="0" algn="l" defTabSz="914016" rtl="0" eaLnBrk="1" fontAlgn="auto" latinLnBrk="0" hangingPunct="1">
              <a:lnSpc>
                <a:spcPct val="90000"/>
              </a:lnSpc>
              <a:spcBef>
                <a:spcPts val="2255"/>
              </a:spcBef>
              <a:spcAft>
                <a:spcPts val="0"/>
              </a:spcAft>
              <a:buClrTx/>
              <a:buSzTx/>
              <a:buFontTx/>
              <a:buNone/>
              <a:tabLst/>
              <a:defRPr/>
            </a:pPr>
            <a:r>
              <a:rPr kumimoji="0" lang="en-US" sz="1567" b="0" i="0" u="none" strike="noStrike" kern="1200" cap="none" spc="-29"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Preconfigured Solutions</a:t>
            </a:r>
          </a:p>
        </p:txBody>
      </p:sp>
      <p:grpSp>
        <p:nvGrpSpPr>
          <p:cNvPr id="189" name="Group 188"/>
          <p:cNvGrpSpPr/>
          <p:nvPr/>
        </p:nvGrpSpPr>
        <p:grpSpPr>
          <a:xfrm>
            <a:off x="4162900" y="3057260"/>
            <a:ext cx="7316151" cy="1994932"/>
            <a:chOff x="700986" y="2506981"/>
            <a:chExt cx="6219432" cy="2035512"/>
          </a:xfrm>
        </p:grpSpPr>
        <p:cxnSp>
          <p:nvCxnSpPr>
            <p:cNvPr id="190" name="Straight Connector 189"/>
            <p:cNvCxnSpPr/>
            <p:nvPr/>
          </p:nvCxnSpPr>
          <p:spPr>
            <a:xfrm>
              <a:off x="700986" y="3015859"/>
              <a:ext cx="6219432" cy="0"/>
            </a:xfrm>
            <a:prstGeom prst="line">
              <a:avLst/>
            </a:prstGeom>
            <a:ln w="19050">
              <a:solidFill>
                <a:srgbClr val="00205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a:off x="700986" y="2506981"/>
              <a:ext cx="6219432" cy="0"/>
            </a:xfrm>
            <a:prstGeom prst="line">
              <a:avLst/>
            </a:prstGeom>
            <a:ln w="19050">
              <a:solidFill>
                <a:srgbClr val="00205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a:off x="700986" y="4033615"/>
              <a:ext cx="6219432" cy="0"/>
            </a:xfrm>
            <a:prstGeom prst="line">
              <a:avLst/>
            </a:prstGeom>
            <a:ln w="19050">
              <a:solidFill>
                <a:srgbClr val="00205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a:off x="700986" y="3524737"/>
              <a:ext cx="6219432" cy="0"/>
            </a:xfrm>
            <a:prstGeom prst="line">
              <a:avLst/>
            </a:prstGeom>
            <a:ln w="19050">
              <a:solidFill>
                <a:srgbClr val="00205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a:off x="700986" y="4542493"/>
              <a:ext cx="6219432" cy="0"/>
            </a:xfrm>
            <a:prstGeom prst="line">
              <a:avLst/>
            </a:prstGeom>
            <a:ln w="19050">
              <a:solidFill>
                <a:srgbClr val="00205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195" name="Freeform 6"/>
          <p:cNvSpPr>
            <a:spLocks noEditPoints="1"/>
          </p:cNvSpPr>
          <p:nvPr/>
        </p:nvSpPr>
        <p:spPr bwMode="auto">
          <a:xfrm>
            <a:off x="5977126" y="3129627"/>
            <a:ext cx="482231" cy="305722"/>
          </a:xfrm>
          <a:custGeom>
            <a:avLst/>
            <a:gdLst>
              <a:gd name="T0" fmla="*/ 9590 w 15821"/>
              <a:gd name="T1" fmla="*/ 2934 h 10024"/>
              <a:gd name="T2" fmla="*/ 10601 w 15821"/>
              <a:gd name="T3" fmla="*/ 3946 h 10024"/>
              <a:gd name="T4" fmla="*/ 9590 w 15821"/>
              <a:gd name="T5" fmla="*/ 4957 h 10024"/>
              <a:gd name="T6" fmla="*/ 9078 w 15821"/>
              <a:gd name="T7" fmla="*/ 4817 h 10024"/>
              <a:gd name="T8" fmla="*/ 7329 w 15821"/>
              <a:gd name="T9" fmla="*/ 6782 h 10024"/>
              <a:gd name="T10" fmla="*/ 7372 w 15821"/>
              <a:gd name="T11" fmla="*/ 7072 h 10024"/>
              <a:gd name="T12" fmla="*/ 6361 w 15821"/>
              <a:gd name="T13" fmla="*/ 8083 h 10024"/>
              <a:gd name="T14" fmla="*/ 5349 w 15821"/>
              <a:gd name="T15" fmla="*/ 7072 h 10024"/>
              <a:gd name="T16" fmla="*/ 5370 w 15821"/>
              <a:gd name="T17" fmla="*/ 6869 h 10024"/>
              <a:gd name="T18" fmla="*/ 2767 w 15821"/>
              <a:gd name="T19" fmla="*/ 5302 h 10024"/>
              <a:gd name="T20" fmla="*/ 2166 w 15821"/>
              <a:gd name="T21" fmla="*/ 5607 h 10024"/>
              <a:gd name="T22" fmla="*/ 1529 w 15821"/>
              <a:gd name="T23" fmla="*/ 8144 h 10024"/>
              <a:gd name="T24" fmla="*/ 2023 w 15821"/>
              <a:gd name="T25" fmla="*/ 9012 h 10024"/>
              <a:gd name="T26" fmla="*/ 1012 w 15821"/>
              <a:gd name="T27" fmla="*/ 10024 h 10024"/>
              <a:gd name="T28" fmla="*/ 0 w 15821"/>
              <a:gd name="T29" fmla="*/ 9012 h 10024"/>
              <a:gd name="T30" fmla="*/ 940 w 15821"/>
              <a:gd name="T31" fmla="*/ 8005 h 10024"/>
              <a:gd name="T32" fmla="*/ 1569 w 15821"/>
              <a:gd name="T33" fmla="*/ 5500 h 10024"/>
              <a:gd name="T34" fmla="*/ 1026 w 15821"/>
              <a:gd name="T35" fmla="*/ 4605 h 10024"/>
              <a:gd name="T36" fmla="*/ 2037 w 15821"/>
              <a:gd name="T37" fmla="*/ 3594 h 10024"/>
              <a:gd name="T38" fmla="*/ 3049 w 15821"/>
              <a:gd name="T39" fmla="*/ 4605 h 10024"/>
              <a:gd name="T40" fmla="*/ 3036 w 15821"/>
              <a:gd name="T41" fmla="*/ 4758 h 10024"/>
              <a:gd name="T42" fmla="*/ 5666 w 15821"/>
              <a:gd name="T43" fmla="*/ 6340 h 10024"/>
              <a:gd name="T44" fmla="*/ 6361 w 15821"/>
              <a:gd name="T45" fmla="*/ 6061 h 10024"/>
              <a:gd name="T46" fmla="*/ 6973 w 15821"/>
              <a:gd name="T47" fmla="*/ 6272 h 10024"/>
              <a:gd name="T48" fmla="*/ 8670 w 15821"/>
              <a:gd name="T49" fmla="*/ 4364 h 10024"/>
              <a:gd name="T50" fmla="*/ 8578 w 15821"/>
              <a:gd name="T51" fmla="*/ 3946 h 10024"/>
              <a:gd name="T52" fmla="*/ 9590 w 15821"/>
              <a:gd name="T53" fmla="*/ 2934 h 10024"/>
              <a:gd name="T54" fmla="*/ 10634 w 15821"/>
              <a:gd name="T55" fmla="*/ 2877 h 10024"/>
              <a:gd name="T56" fmla="*/ 10922 w 15821"/>
              <a:gd name="T57" fmla="*/ 3409 h 10024"/>
              <a:gd name="T58" fmla="*/ 10687 w 15821"/>
              <a:gd name="T59" fmla="*/ 3536 h 10024"/>
              <a:gd name="T60" fmla="*/ 10399 w 15821"/>
              <a:gd name="T61" fmla="*/ 3004 h 10024"/>
              <a:gd name="T62" fmla="*/ 10634 w 15821"/>
              <a:gd name="T63" fmla="*/ 2877 h 10024"/>
              <a:gd name="T64" fmla="*/ 11443 w 15821"/>
              <a:gd name="T65" fmla="*/ 2468 h 10024"/>
              <a:gd name="T66" fmla="*/ 11731 w 15821"/>
              <a:gd name="T67" fmla="*/ 3000 h 10024"/>
              <a:gd name="T68" fmla="*/ 11317 w 15821"/>
              <a:gd name="T69" fmla="*/ 3224 h 10024"/>
              <a:gd name="T70" fmla="*/ 11029 w 15821"/>
              <a:gd name="T71" fmla="*/ 2692 h 10024"/>
              <a:gd name="T72" fmla="*/ 11443 w 15821"/>
              <a:gd name="T73" fmla="*/ 2468 h 10024"/>
              <a:gd name="T74" fmla="*/ 12332 w 15821"/>
              <a:gd name="T75" fmla="*/ 1974 h 10024"/>
              <a:gd name="T76" fmla="*/ 12620 w 15821"/>
              <a:gd name="T77" fmla="*/ 2506 h 10024"/>
              <a:gd name="T78" fmla="*/ 12145 w 15821"/>
              <a:gd name="T79" fmla="*/ 2763 h 10024"/>
              <a:gd name="T80" fmla="*/ 11857 w 15821"/>
              <a:gd name="T81" fmla="*/ 2231 h 10024"/>
              <a:gd name="T82" fmla="*/ 12332 w 15821"/>
              <a:gd name="T83" fmla="*/ 1974 h 10024"/>
              <a:gd name="T84" fmla="*/ 13168 w 15821"/>
              <a:gd name="T85" fmla="*/ 1562 h 10024"/>
              <a:gd name="T86" fmla="*/ 13456 w 15821"/>
              <a:gd name="T87" fmla="*/ 2095 h 10024"/>
              <a:gd name="T88" fmla="*/ 12928 w 15821"/>
              <a:gd name="T89" fmla="*/ 2380 h 10024"/>
              <a:gd name="T90" fmla="*/ 12640 w 15821"/>
              <a:gd name="T91" fmla="*/ 1848 h 10024"/>
              <a:gd name="T92" fmla="*/ 13168 w 15821"/>
              <a:gd name="T93" fmla="*/ 1562 h 10024"/>
              <a:gd name="T94" fmla="*/ 14607 w 15821"/>
              <a:gd name="T95" fmla="*/ 607 h 10024"/>
              <a:gd name="T96" fmla="*/ 14000 w 15821"/>
              <a:gd name="T97" fmla="*/ 1214 h 10024"/>
              <a:gd name="T98" fmla="*/ 14607 w 15821"/>
              <a:gd name="T99" fmla="*/ 1820 h 10024"/>
              <a:gd name="T100" fmla="*/ 15214 w 15821"/>
              <a:gd name="T101" fmla="*/ 1214 h 10024"/>
              <a:gd name="T102" fmla="*/ 14607 w 15821"/>
              <a:gd name="T103" fmla="*/ 607 h 10024"/>
              <a:gd name="T104" fmla="*/ 14607 w 15821"/>
              <a:gd name="T105" fmla="*/ 0 h 10024"/>
              <a:gd name="T106" fmla="*/ 15821 w 15821"/>
              <a:gd name="T107" fmla="*/ 1214 h 10024"/>
              <a:gd name="T108" fmla="*/ 14607 w 15821"/>
              <a:gd name="T109" fmla="*/ 2427 h 10024"/>
              <a:gd name="T110" fmla="*/ 13394 w 15821"/>
              <a:gd name="T111" fmla="*/ 1214 h 10024"/>
              <a:gd name="T112" fmla="*/ 14607 w 15821"/>
              <a:gd name="T113" fmla="*/ 0 h 10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821" h="10024">
                <a:moveTo>
                  <a:pt x="9590" y="2934"/>
                </a:moveTo>
                <a:cubicBezTo>
                  <a:pt x="10148" y="2934"/>
                  <a:pt x="10601" y="3387"/>
                  <a:pt x="10601" y="3946"/>
                </a:cubicBezTo>
                <a:cubicBezTo>
                  <a:pt x="10601" y="4504"/>
                  <a:pt x="10148" y="4957"/>
                  <a:pt x="9590" y="4957"/>
                </a:cubicBezTo>
                <a:cubicBezTo>
                  <a:pt x="9403" y="4957"/>
                  <a:pt x="9227" y="4906"/>
                  <a:pt x="9078" y="4817"/>
                </a:cubicBezTo>
                <a:lnTo>
                  <a:pt x="7329" y="6782"/>
                </a:lnTo>
                <a:cubicBezTo>
                  <a:pt x="7357" y="6874"/>
                  <a:pt x="7372" y="6971"/>
                  <a:pt x="7372" y="7072"/>
                </a:cubicBezTo>
                <a:cubicBezTo>
                  <a:pt x="7372" y="7631"/>
                  <a:pt x="6919" y="8083"/>
                  <a:pt x="6361" y="8083"/>
                </a:cubicBezTo>
                <a:cubicBezTo>
                  <a:pt x="5802" y="8083"/>
                  <a:pt x="5349" y="7631"/>
                  <a:pt x="5349" y="7072"/>
                </a:cubicBezTo>
                <a:cubicBezTo>
                  <a:pt x="5349" y="7002"/>
                  <a:pt x="5356" y="6934"/>
                  <a:pt x="5370" y="6869"/>
                </a:cubicBezTo>
                <a:lnTo>
                  <a:pt x="2767" y="5302"/>
                </a:lnTo>
                <a:cubicBezTo>
                  <a:pt x="2612" y="5467"/>
                  <a:pt x="2402" y="5578"/>
                  <a:pt x="2166" y="5607"/>
                </a:cubicBezTo>
                <a:lnTo>
                  <a:pt x="1529" y="8144"/>
                </a:lnTo>
                <a:cubicBezTo>
                  <a:pt x="1825" y="8320"/>
                  <a:pt x="2023" y="8643"/>
                  <a:pt x="2023" y="9012"/>
                </a:cubicBezTo>
                <a:cubicBezTo>
                  <a:pt x="2023" y="9571"/>
                  <a:pt x="1570" y="10024"/>
                  <a:pt x="1012" y="10024"/>
                </a:cubicBezTo>
                <a:cubicBezTo>
                  <a:pt x="453" y="10024"/>
                  <a:pt x="0" y="9571"/>
                  <a:pt x="0" y="9012"/>
                </a:cubicBezTo>
                <a:cubicBezTo>
                  <a:pt x="0" y="8478"/>
                  <a:pt x="415" y="8040"/>
                  <a:pt x="940" y="8005"/>
                </a:cubicBezTo>
                <a:lnTo>
                  <a:pt x="1569" y="5500"/>
                </a:lnTo>
                <a:cubicBezTo>
                  <a:pt x="1246" y="5332"/>
                  <a:pt x="1026" y="4994"/>
                  <a:pt x="1026" y="4605"/>
                </a:cubicBezTo>
                <a:cubicBezTo>
                  <a:pt x="1026" y="4046"/>
                  <a:pt x="1479" y="3594"/>
                  <a:pt x="2037" y="3594"/>
                </a:cubicBezTo>
                <a:cubicBezTo>
                  <a:pt x="2596" y="3594"/>
                  <a:pt x="3049" y="4046"/>
                  <a:pt x="3049" y="4605"/>
                </a:cubicBezTo>
                <a:cubicBezTo>
                  <a:pt x="3049" y="4657"/>
                  <a:pt x="3045" y="4708"/>
                  <a:pt x="3036" y="4758"/>
                </a:cubicBezTo>
                <a:lnTo>
                  <a:pt x="5666" y="6340"/>
                </a:lnTo>
                <a:cubicBezTo>
                  <a:pt x="5846" y="6167"/>
                  <a:pt x="6091" y="6061"/>
                  <a:pt x="6361" y="6061"/>
                </a:cubicBezTo>
                <a:cubicBezTo>
                  <a:pt x="6592" y="6061"/>
                  <a:pt x="6805" y="6138"/>
                  <a:pt x="6973" y="6272"/>
                </a:cubicBezTo>
                <a:lnTo>
                  <a:pt x="8670" y="4364"/>
                </a:lnTo>
                <a:cubicBezTo>
                  <a:pt x="8611" y="4237"/>
                  <a:pt x="8578" y="4095"/>
                  <a:pt x="8578" y="3946"/>
                </a:cubicBezTo>
                <a:cubicBezTo>
                  <a:pt x="8578" y="3387"/>
                  <a:pt x="9031" y="2934"/>
                  <a:pt x="9590" y="2934"/>
                </a:cubicBezTo>
                <a:close/>
                <a:moveTo>
                  <a:pt x="10634" y="2877"/>
                </a:moveTo>
                <a:lnTo>
                  <a:pt x="10922" y="3409"/>
                </a:lnTo>
                <a:lnTo>
                  <a:pt x="10687" y="3536"/>
                </a:lnTo>
                <a:lnTo>
                  <a:pt x="10399" y="3004"/>
                </a:lnTo>
                <a:lnTo>
                  <a:pt x="10634" y="2877"/>
                </a:lnTo>
                <a:close/>
                <a:moveTo>
                  <a:pt x="11443" y="2468"/>
                </a:moveTo>
                <a:lnTo>
                  <a:pt x="11731" y="3000"/>
                </a:lnTo>
                <a:lnTo>
                  <a:pt x="11317" y="3224"/>
                </a:lnTo>
                <a:lnTo>
                  <a:pt x="11029" y="2692"/>
                </a:lnTo>
                <a:lnTo>
                  <a:pt x="11443" y="2468"/>
                </a:lnTo>
                <a:close/>
                <a:moveTo>
                  <a:pt x="12332" y="1974"/>
                </a:moveTo>
                <a:lnTo>
                  <a:pt x="12620" y="2506"/>
                </a:lnTo>
                <a:lnTo>
                  <a:pt x="12145" y="2763"/>
                </a:lnTo>
                <a:lnTo>
                  <a:pt x="11857" y="2231"/>
                </a:lnTo>
                <a:lnTo>
                  <a:pt x="12332" y="1974"/>
                </a:lnTo>
                <a:close/>
                <a:moveTo>
                  <a:pt x="13168" y="1562"/>
                </a:moveTo>
                <a:lnTo>
                  <a:pt x="13456" y="2095"/>
                </a:lnTo>
                <a:lnTo>
                  <a:pt x="12928" y="2380"/>
                </a:lnTo>
                <a:lnTo>
                  <a:pt x="12640" y="1848"/>
                </a:lnTo>
                <a:lnTo>
                  <a:pt x="13168" y="1562"/>
                </a:lnTo>
                <a:close/>
                <a:moveTo>
                  <a:pt x="14607" y="607"/>
                </a:moveTo>
                <a:cubicBezTo>
                  <a:pt x="14272" y="607"/>
                  <a:pt x="14000" y="879"/>
                  <a:pt x="14000" y="1214"/>
                </a:cubicBezTo>
                <a:cubicBezTo>
                  <a:pt x="14000" y="1549"/>
                  <a:pt x="14272" y="1820"/>
                  <a:pt x="14607" y="1820"/>
                </a:cubicBezTo>
                <a:cubicBezTo>
                  <a:pt x="14942" y="1820"/>
                  <a:pt x="15214" y="1549"/>
                  <a:pt x="15214" y="1214"/>
                </a:cubicBezTo>
                <a:cubicBezTo>
                  <a:pt x="15214" y="879"/>
                  <a:pt x="14942" y="607"/>
                  <a:pt x="14607" y="607"/>
                </a:cubicBezTo>
                <a:close/>
                <a:moveTo>
                  <a:pt x="14607" y="0"/>
                </a:moveTo>
                <a:cubicBezTo>
                  <a:pt x="15277" y="0"/>
                  <a:pt x="15821" y="543"/>
                  <a:pt x="15821" y="1214"/>
                </a:cubicBezTo>
                <a:cubicBezTo>
                  <a:pt x="15821" y="1884"/>
                  <a:pt x="15277" y="2427"/>
                  <a:pt x="14607" y="2427"/>
                </a:cubicBezTo>
                <a:cubicBezTo>
                  <a:pt x="13937" y="2427"/>
                  <a:pt x="13394" y="1884"/>
                  <a:pt x="13394" y="1214"/>
                </a:cubicBezTo>
                <a:cubicBezTo>
                  <a:pt x="13394" y="543"/>
                  <a:pt x="13937" y="0"/>
                  <a:pt x="14607" y="0"/>
                </a:cubicBezTo>
                <a:close/>
              </a:path>
            </a:pathLst>
          </a:custGeom>
          <a:solidFill>
            <a:schemeClr val="bg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6" name="AutoShape 2"/>
          <p:cNvSpPr>
            <a:spLocks/>
          </p:cNvSpPr>
          <p:nvPr/>
        </p:nvSpPr>
        <p:spPr bwMode="auto">
          <a:xfrm>
            <a:off x="6058337" y="4166706"/>
            <a:ext cx="292397" cy="283976"/>
          </a:xfrm>
          <a:custGeom>
            <a:avLst/>
            <a:gdLst/>
            <a:ahLst/>
            <a:cxnLst/>
            <a:rect l="0" t="0" r="r" b="b"/>
            <a:pathLst>
              <a:path w="19837" h="19072">
                <a:moveTo>
                  <a:pt x="16824" y="1727"/>
                </a:moveTo>
                <a:cubicBezTo>
                  <a:pt x="13199" y="-1264"/>
                  <a:pt x="8645" y="-216"/>
                  <a:pt x="5479" y="3679"/>
                </a:cubicBezTo>
                <a:lnTo>
                  <a:pt x="4021" y="2476"/>
                </a:lnTo>
                <a:lnTo>
                  <a:pt x="4108" y="8088"/>
                </a:lnTo>
                <a:lnTo>
                  <a:pt x="9280" y="6816"/>
                </a:lnTo>
                <a:lnTo>
                  <a:pt x="7858" y="5643"/>
                </a:lnTo>
                <a:cubicBezTo>
                  <a:pt x="10275" y="2785"/>
                  <a:pt x="13657" y="2350"/>
                  <a:pt x="15815" y="4130"/>
                </a:cubicBezTo>
                <a:cubicBezTo>
                  <a:pt x="19382" y="7074"/>
                  <a:pt x="19366" y="12363"/>
                  <a:pt x="17724" y="14587"/>
                </a:cubicBezTo>
                <a:lnTo>
                  <a:pt x="17911" y="14740"/>
                </a:lnTo>
                <a:cubicBezTo>
                  <a:pt x="20567" y="11143"/>
                  <a:pt x="20718" y="4941"/>
                  <a:pt x="16824" y="1727"/>
                </a:cubicBezTo>
                <a:close/>
                <a:moveTo>
                  <a:pt x="10556" y="12256"/>
                </a:moveTo>
                <a:lnTo>
                  <a:pt x="11978" y="13429"/>
                </a:lnTo>
                <a:cubicBezTo>
                  <a:pt x="9561" y="16286"/>
                  <a:pt x="6179" y="16722"/>
                  <a:pt x="4022" y="14941"/>
                </a:cubicBezTo>
                <a:cubicBezTo>
                  <a:pt x="454" y="11998"/>
                  <a:pt x="470" y="6708"/>
                  <a:pt x="2112" y="4485"/>
                </a:cubicBezTo>
                <a:lnTo>
                  <a:pt x="1925" y="4331"/>
                </a:lnTo>
                <a:cubicBezTo>
                  <a:pt x="-731" y="7928"/>
                  <a:pt x="-882" y="14131"/>
                  <a:pt x="3012" y="17345"/>
                </a:cubicBezTo>
                <a:cubicBezTo>
                  <a:pt x="6637" y="20336"/>
                  <a:pt x="11191" y="19288"/>
                  <a:pt x="14357" y="15392"/>
                </a:cubicBezTo>
                <a:lnTo>
                  <a:pt x="15815" y="16596"/>
                </a:lnTo>
                <a:lnTo>
                  <a:pt x="15728" y="10983"/>
                </a:lnTo>
                <a:cubicBezTo>
                  <a:pt x="15728" y="10983"/>
                  <a:pt x="10556" y="12256"/>
                  <a:pt x="10556" y="12256"/>
                </a:cubicBezTo>
                <a:close/>
                <a:moveTo>
                  <a:pt x="10556" y="12256"/>
                </a:moveTo>
              </a:path>
            </a:pathLst>
          </a:custGeom>
          <a:solidFill>
            <a:schemeClr val="bg1"/>
          </a:solidFill>
          <a:ln>
            <a:noFill/>
          </a:ln>
          <a:extLst/>
        </p:spPr>
        <p:txBody>
          <a:bodyPr lIns="0" tIns="0" rIns="0" bIns="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pic>
        <p:nvPicPr>
          <p:cNvPr id="197" name="Picture 41" descr="K:\ForChad\infographics\images\icon_white_arrow_over_computers.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05943" y="2618811"/>
            <a:ext cx="342953" cy="342815"/>
          </a:xfrm>
          <a:prstGeom prst="rect">
            <a:avLst/>
          </a:prstGeom>
          <a:noFill/>
          <a:extLst>
            <a:ext uri="{909E8E84-426E-40DD-AFC4-6F175D3DCCD1}">
              <a14:hiddenFill xmlns:a14="http://schemas.microsoft.com/office/drawing/2010/main">
                <a:solidFill>
                  <a:srgbClr val="FFFFFF"/>
                </a:solidFill>
              </a14:hiddenFill>
            </a:ext>
          </a:extLst>
        </p:spPr>
      </p:pic>
      <p:grpSp>
        <p:nvGrpSpPr>
          <p:cNvPr id="198" name="Group 197"/>
          <p:cNvGrpSpPr/>
          <p:nvPr/>
        </p:nvGrpSpPr>
        <p:grpSpPr>
          <a:xfrm>
            <a:off x="6072778" y="4689792"/>
            <a:ext cx="272368" cy="221758"/>
            <a:chOff x="-2530484" y="585787"/>
            <a:chExt cx="1119191" cy="911228"/>
          </a:xfrm>
          <a:solidFill>
            <a:schemeClr val="bg2"/>
          </a:solidFill>
        </p:grpSpPr>
        <p:sp>
          <p:nvSpPr>
            <p:cNvPr id="199" name="Freeform 31"/>
            <p:cNvSpPr>
              <a:spLocks noEditPoints="1"/>
            </p:cNvSpPr>
            <p:nvPr/>
          </p:nvSpPr>
          <p:spPr bwMode="auto">
            <a:xfrm>
              <a:off x="-2530484" y="585787"/>
              <a:ext cx="1119191"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grpFill/>
            <a:ln w="9525">
              <a:noFill/>
              <a:round/>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370" b="0" i="0" u="none" strike="noStrike" kern="1200" cap="none" spc="0" normalizeH="0" baseline="0" noProof="0">
                <a:ln>
                  <a:noFill/>
                </a:ln>
                <a:solidFill>
                  <a:srgbClr val="FFFFFF"/>
                </a:solidFill>
                <a:effectLst/>
                <a:uLnTx/>
                <a:uFillTx/>
                <a:latin typeface="Segoe UI"/>
                <a:ea typeface="+mn-ea"/>
                <a:cs typeface="+mn-cs"/>
              </a:endParaRPr>
            </a:p>
          </p:txBody>
        </p:sp>
        <p:sp>
          <p:nvSpPr>
            <p:cNvPr id="200" name="Freeform 32"/>
            <p:cNvSpPr>
              <a:spLocks/>
            </p:cNvSpPr>
            <p:nvPr/>
          </p:nvSpPr>
          <p:spPr bwMode="auto">
            <a:xfrm>
              <a:off x="-2212985" y="1241428"/>
              <a:ext cx="514350" cy="255587"/>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grpFill/>
            <a:ln w="9525">
              <a:noFill/>
              <a:round/>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370" b="0" i="0" u="none" strike="noStrike" kern="1200" cap="none" spc="0" normalizeH="0" baseline="0" noProof="0">
                <a:ln>
                  <a:noFill/>
                </a:ln>
                <a:solidFill>
                  <a:srgbClr val="FFFFFF"/>
                </a:solidFill>
                <a:effectLst/>
                <a:uLnTx/>
                <a:uFillTx/>
                <a:latin typeface="Segoe UI"/>
                <a:ea typeface="+mn-ea"/>
                <a:cs typeface="+mn-cs"/>
              </a:endParaRPr>
            </a:p>
          </p:txBody>
        </p:sp>
        <p:sp>
          <p:nvSpPr>
            <p:cNvPr id="201" name="Freeform 34"/>
            <p:cNvSpPr>
              <a:spLocks/>
            </p:cNvSpPr>
            <p:nvPr/>
          </p:nvSpPr>
          <p:spPr bwMode="auto">
            <a:xfrm>
              <a:off x="-1876433" y="752475"/>
              <a:ext cx="268289" cy="269876"/>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grpFill/>
            <a:ln w="9525">
              <a:noFill/>
              <a:round/>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370" b="0" i="0" u="none" strike="noStrike" kern="1200" cap="none" spc="0" normalizeH="0" baseline="0" noProof="0">
                <a:ln>
                  <a:noFill/>
                </a:ln>
                <a:solidFill>
                  <a:srgbClr val="FFFFFF"/>
                </a:solidFill>
                <a:effectLst/>
                <a:uLnTx/>
                <a:uFillTx/>
                <a:latin typeface="Segoe UI"/>
                <a:ea typeface="+mn-ea"/>
                <a:cs typeface="+mn-cs"/>
              </a:endParaRPr>
            </a:p>
          </p:txBody>
        </p:sp>
        <p:sp>
          <p:nvSpPr>
            <p:cNvPr id="202" name="Freeform 35"/>
            <p:cNvSpPr>
              <a:spLocks/>
            </p:cNvSpPr>
            <p:nvPr/>
          </p:nvSpPr>
          <p:spPr bwMode="auto">
            <a:xfrm>
              <a:off x="-2349507" y="752475"/>
              <a:ext cx="393701" cy="314327"/>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grpFill/>
            <a:ln w="9525">
              <a:noFill/>
              <a:round/>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370" b="0" i="0" u="none" strike="noStrike" kern="1200" cap="none" spc="0" normalizeH="0" baseline="0" noProof="0">
                <a:ln>
                  <a:noFill/>
                </a:ln>
                <a:solidFill>
                  <a:srgbClr val="FFFFFF"/>
                </a:solidFill>
                <a:effectLst/>
                <a:uLnTx/>
                <a:uFillTx/>
                <a:latin typeface="Segoe UI"/>
                <a:ea typeface="+mn-ea"/>
                <a:cs typeface="+mn-cs"/>
              </a:endParaRPr>
            </a:p>
          </p:txBody>
        </p:sp>
        <p:sp>
          <p:nvSpPr>
            <p:cNvPr id="203" name="Freeform 36"/>
            <p:cNvSpPr>
              <a:spLocks/>
            </p:cNvSpPr>
            <p:nvPr/>
          </p:nvSpPr>
          <p:spPr bwMode="auto">
            <a:xfrm>
              <a:off x="-2027251" y="736602"/>
              <a:ext cx="22224"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grpFill/>
            <a:ln w="9525">
              <a:noFill/>
              <a:round/>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370" b="0" i="0" u="none" strike="noStrike" kern="1200" cap="none" spc="0" normalizeH="0" baseline="0" noProof="0">
                <a:ln>
                  <a:noFill/>
                </a:ln>
                <a:solidFill>
                  <a:srgbClr val="FFFFFF"/>
                </a:solidFill>
                <a:effectLst/>
                <a:uLnTx/>
                <a:uFillTx/>
                <a:latin typeface="Segoe UI"/>
                <a:ea typeface="+mn-ea"/>
                <a:cs typeface="+mn-cs"/>
              </a:endParaRPr>
            </a:p>
          </p:txBody>
        </p:sp>
        <p:sp>
          <p:nvSpPr>
            <p:cNvPr id="204" name="Freeform 37"/>
            <p:cNvSpPr>
              <a:spLocks/>
            </p:cNvSpPr>
            <p:nvPr/>
          </p:nvSpPr>
          <p:spPr bwMode="auto">
            <a:xfrm>
              <a:off x="-2087565" y="798514"/>
              <a:ext cx="22224"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grpFill/>
            <a:ln w="9525">
              <a:noFill/>
              <a:round/>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37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05" name="Group 204"/>
          <p:cNvGrpSpPr/>
          <p:nvPr/>
        </p:nvGrpSpPr>
        <p:grpSpPr>
          <a:xfrm>
            <a:off x="6064193" y="3677165"/>
            <a:ext cx="259944" cy="217488"/>
            <a:chOff x="-1220314" y="1416672"/>
            <a:chExt cx="1108076" cy="927101"/>
          </a:xfrm>
          <a:solidFill>
            <a:schemeClr val="bg2"/>
          </a:solidFill>
        </p:grpSpPr>
        <p:sp>
          <p:nvSpPr>
            <p:cNvPr id="206" name="Freeform 18"/>
            <p:cNvSpPr>
              <a:spLocks/>
            </p:cNvSpPr>
            <p:nvPr/>
          </p:nvSpPr>
          <p:spPr bwMode="auto">
            <a:xfrm>
              <a:off x="-1096484" y="1416672"/>
              <a:ext cx="860424" cy="927101"/>
            </a:xfrm>
            <a:custGeom>
              <a:avLst/>
              <a:gdLst>
                <a:gd name="T0" fmla="*/ 80 w 227"/>
                <a:gd name="T1" fmla="*/ 0 h 244"/>
                <a:gd name="T2" fmla="*/ 101 w 227"/>
                <a:gd name="T3" fmla="*/ 49 h 244"/>
                <a:gd name="T4" fmla="*/ 101 w 227"/>
                <a:gd name="T5" fmla="*/ 191 h 244"/>
                <a:gd name="T6" fmla="*/ 111 w 227"/>
                <a:gd name="T7" fmla="*/ 214 h 244"/>
                <a:gd name="T8" fmla="*/ 123 w 227"/>
                <a:gd name="T9" fmla="*/ 192 h 244"/>
                <a:gd name="T10" fmla="*/ 124 w 227"/>
                <a:gd name="T11" fmla="*/ 90 h 244"/>
                <a:gd name="T12" fmla="*/ 148 w 227"/>
                <a:gd name="T13" fmla="*/ 57 h 244"/>
                <a:gd name="T14" fmla="*/ 189 w 227"/>
                <a:gd name="T15" fmla="*/ 69 h 244"/>
                <a:gd name="T16" fmla="*/ 196 w 227"/>
                <a:gd name="T17" fmla="*/ 91 h 244"/>
                <a:gd name="T18" fmla="*/ 197 w 227"/>
                <a:gd name="T19" fmla="*/ 131 h 244"/>
                <a:gd name="T20" fmla="*/ 226 w 227"/>
                <a:gd name="T21" fmla="*/ 166 h 244"/>
                <a:gd name="T22" fmla="*/ 227 w 227"/>
                <a:gd name="T23" fmla="*/ 184 h 244"/>
                <a:gd name="T24" fmla="*/ 172 w 227"/>
                <a:gd name="T25" fmla="*/ 148 h 244"/>
                <a:gd name="T26" fmla="*/ 171 w 227"/>
                <a:gd name="T27" fmla="*/ 102 h 244"/>
                <a:gd name="T28" fmla="*/ 165 w 227"/>
                <a:gd name="T29" fmla="*/ 82 h 244"/>
                <a:gd name="T30" fmla="*/ 149 w 227"/>
                <a:gd name="T31" fmla="*/ 104 h 244"/>
                <a:gd name="T32" fmla="*/ 148 w 227"/>
                <a:gd name="T33" fmla="*/ 206 h 244"/>
                <a:gd name="T34" fmla="*/ 123 w 227"/>
                <a:gd name="T35" fmla="*/ 240 h 244"/>
                <a:gd name="T36" fmla="*/ 82 w 227"/>
                <a:gd name="T37" fmla="*/ 225 h 244"/>
                <a:gd name="T38" fmla="*/ 76 w 227"/>
                <a:gd name="T39" fmla="*/ 199 h 244"/>
                <a:gd name="T40" fmla="*/ 75 w 227"/>
                <a:gd name="T41" fmla="*/ 49 h 244"/>
                <a:gd name="T42" fmla="*/ 65 w 227"/>
                <a:gd name="T43" fmla="*/ 26 h 244"/>
                <a:gd name="T44" fmla="*/ 53 w 227"/>
                <a:gd name="T45" fmla="*/ 44 h 244"/>
                <a:gd name="T46" fmla="*/ 52 w 227"/>
                <a:gd name="T47" fmla="*/ 88 h 244"/>
                <a:gd name="T48" fmla="*/ 2 w 227"/>
                <a:gd name="T49" fmla="*/ 125 h 244"/>
                <a:gd name="T50" fmla="*/ 0 w 227"/>
                <a:gd name="T51" fmla="*/ 109 h 244"/>
                <a:gd name="T52" fmla="*/ 27 w 227"/>
                <a:gd name="T53" fmla="*/ 69 h 244"/>
                <a:gd name="T54" fmla="*/ 27 w 227"/>
                <a:gd name="T55" fmla="*/ 49 h 244"/>
                <a:gd name="T56" fmla="*/ 48 w 227"/>
                <a:gd name="T57" fmla="*/ 0 h 244"/>
                <a:gd name="T58" fmla="*/ 80 w 227"/>
                <a:gd name="T59"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244">
                  <a:moveTo>
                    <a:pt x="80" y="0"/>
                  </a:moveTo>
                  <a:cubicBezTo>
                    <a:pt x="97" y="12"/>
                    <a:pt x="101" y="28"/>
                    <a:pt x="101" y="49"/>
                  </a:cubicBezTo>
                  <a:cubicBezTo>
                    <a:pt x="100" y="96"/>
                    <a:pt x="100" y="143"/>
                    <a:pt x="101" y="191"/>
                  </a:cubicBezTo>
                  <a:cubicBezTo>
                    <a:pt x="101" y="200"/>
                    <a:pt x="100" y="210"/>
                    <a:pt x="111" y="214"/>
                  </a:cubicBezTo>
                  <a:cubicBezTo>
                    <a:pt x="124" y="211"/>
                    <a:pt x="123" y="202"/>
                    <a:pt x="123" y="192"/>
                  </a:cubicBezTo>
                  <a:cubicBezTo>
                    <a:pt x="124" y="158"/>
                    <a:pt x="123" y="124"/>
                    <a:pt x="124" y="90"/>
                  </a:cubicBezTo>
                  <a:cubicBezTo>
                    <a:pt x="124" y="74"/>
                    <a:pt x="134" y="61"/>
                    <a:pt x="148" y="57"/>
                  </a:cubicBezTo>
                  <a:cubicBezTo>
                    <a:pt x="163" y="52"/>
                    <a:pt x="180" y="56"/>
                    <a:pt x="189" y="69"/>
                  </a:cubicBezTo>
                  <a:cubicBezTo>
                    <a:pt x="193" y="75"/>
                    <a:pt x="195" y="84"/>
                    <a:pt x="196" y="91"/>
                  </a:cubicBezTo>
                  <a:cubicBezTo>
                    <a:pt x="197" y="104"/>
                    <a:pt x="196" y="118"/>
                    <a:pt x="197" y="131"/>
                  </a:cubicBezTo>
                  <a:cubicBezTo>
                    <a:pt x="197" y="160"/>
                    <a:pt x="197" y="160"/>
                    <a:pt x="226" y="166"/>
                  </a:cubicBezTo>
                  <a:cubicBezTo>
                    <a:pt x="226" y="172"/>
                    <a:pt x="227" y="178"/>
                    <a:pt x="227" y="184"/>
                  </a:cubicBezTo>
                  <a:cubicBezTo>
                    <a:pt x="192" y="195"/>
                    <a:pt x="172" y="181"/>
                    <a:pt x="172" y="148"/>
                  </a:cubicBezTo>
                  <a:cubicBezTo>
                    <a:pt x="171" y="132"/>
                    <a:pt x="172" y="117"/>
                    <a:pt x="171" y="102"/>
                  </a:cubicBezTo>
                  <a:cubicBezTo>
                    <a:pt x="171" y="95"/>
                    <a:pt x="167" y="88"/>
                    <a:pt x="165" y="82"/>
                  </a:cubicBezTo>
                  <a:cubicBezTo>
                    <a:pt x="148" y="84"/>
                    <a:pt x="149" y="94"/>
                    <a:pt x="149" y="104"/>
                  </a:cubicBezTo>
                  <a:cubicBezTo>
                    <a:pt x="148" y="138"/>
                    <a:pt x="149" y="172"/>
                    <a:pt x="148" y="206"/>
                  </a:cubicBezTo>
                  <a:cubicBezTo>
                    <a:pt x="148" y="223"/>
                    <a:pt x="137" y="236"/>
                    <a:pt x="123" y="240"/>
                  </a:cubicBezTo>
                  <a:cubicBezTo>
                    <a:pt x="107" y="244"/>
                    <a:pt x="90" y="239"/>
                    <a:pt x="82" y="225"/>
                  </a:cubicBezTo>
                  <a:cubicBezTo>
                    <a:pt x="78" y="218"/>
                    <a:pt x="76" y="208"/>
                    <a:pt x="76" y="199"/>
                  </a:cubicBezTo>
                  <a:cubicBezTo>
                    <a:pt x="75" y="149"/>
                    <a:pt x="75" y="99"/>
                    <a:pt x="75" y="49"/>
                  </a:cubicBezTo>
                  <a:cubicBezTo>
                    <a:pt x="75" y="40"/>
                    <a:pt x="76" y="30"/>
                    <a:pt x="65" y="26"/>
                  </a:cubicBezTo>
                  <a:cubicBezTo>
                    <a:pt x="54" y="28"/>
                    <a:pt x="53" y="36"/>
                    <a:pt x="53" y="44"/>
                  </a:cubicBezTo>
                  <a:cubicBezTo>
                    <a:pt x="53" y="59"/>
                    <a:pt x="53" y="74"/>
                    <a:pt x="52" y="88"/>
                  </a:cubicBezTo>
                  <a:cubicBezTo>
                    <a:pt x="52" y="119"/>
                    <a:pt x="35" y="132"/>
                    <a:pt x="2" y="125"/>
                  </a:cubicBezTo>
                  <a:cubicBezTo>
                    <a:pt x="1" y="120"/>
                    <a:pt x="1" y="114"/>
                    <a:pt x="0" y="109"/>
                  </a:cubicBezTo>
                  <a:cubicBezTo>
                    <a:pt x="27" y="97"/>
                    <a:pt x="27" y="97"/>
                    <a:pt x="27" y="69"/>
                  </a:cubicBezTo>
                  <a:cubicBezTo>
                    <a:pt x="27" y="62"/>
                    <a:pt x="28" y="55"/>
                    <a:pt x="27" y="49"/>
                  </a:cubicBezTo>
                  <a:cubicBezTo>
                    <a:pt x="25" y="28"/>
                    <a:pt x="31" y="12"/>
                    <a:pt x="48" y="0"/>
                  </a:cubicBezTo>
                  <a:cubicBezTo>
                    <a:pt x="59" y="0"/>
                    <a:pt x="69" y="0"/>
                    <a:pt x="80" y="0"/>
                  </a:cubicBezTo>
                  <a:close/>
                </a:path>
              </a:pathLst>
            </a:custGeom>
            <a:grpFill/>
            <a:ln>
              <a:solidFill>
                <a:schemeClr val="bg1"/>
              </a:solidFill>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370" b="0" i="0" u="none" strike="noStrike" kern="1200" cap="none" spc="0" normalizeH="0" baseline="0" noProof="0">
                <a:ln>
                  <a:noFill/>
                </a:ln>
                <a:solidFill>
                  <a:srgbClr val="FFFFFF"/>
                </a:solidFill>
                <a:effectLst/>
                <a:uLnTx/>
                <a:uFillTx/>
                <a:latin typeface="Segoe UI"/>
                <a:ea typeface="+mn-ea"/>
                <a:cs typeface="+mn-cs"/>
              </a:endParaRPr>
            </a:p>
          </p:txBody>
        </p:sp>
        <p:sp>
          <p:nvSpPr>
            <p:cNvPr id="207" name="Freeform 19"/>
            <p:cNvSpPr>
              <a:spLocks/>
            </p:cNvSpPr>
            <p:nvPr/>
          </p:nvSpPr>
          <p:spPr bwMode="auto">
            <a:xfrm>
              <a:off x="-197964" y="2000871"/>
              <a:ext cx="85726" cy="171449"/>
            </a:xfrm>
            <a:custGeom>
              <a:avLst/>
              <a:gdLst>
                <a:gd name="T0" fmla="*/ 23 w 23"/>
                <a:gd name="T1" fmla="*/ 26 h 45"/>
                <a:gd name="T2" fmla="*/ 0 w 23"/>
                <a:gd name="T3" fmla="*/ 45 h 45"/>
                <a:gd name="T4" fmla="*/ 0 w 23"/>
                <a:gd name="T5" fmla="*/ 0 h 45"/>
                <a:gd name="T6" fmla="*/ 23 w 23"/>
                <a:gd name="T7" fmla="*/ 18 h 45"/>
                <a:gd name="T8" fmla="*/ 23 w 23"/>
                <a:gd name="T9" fmla="*/ 26 h 45"/>
              </a:gdLst>
              <a:ahLst/>
              <a:cxnLst>
                <a:cxn ang="0">
                  <a:pos x="T0" y="T1"/>
                </a:cxn>
                <a:cxn ang="0">
                  <a:pos x="T2" y="T3"/>
                </a:cxn>
                <a:cxn ang="0">
                  <a:pos x="T4" y="T5"/>
                </a:cxn>
                <a:cxn ang="0">
                  <a:pos x="T6" y="T7"/>
                </a:cxn>
                <a:cxn ang="0">
                  <a:pos x="T8" y="T9"/>
                </a:cxn>
              </a:cxnLst>
              <a:rect l="0" t="0" r="r" b="b"/>
              <a:pathLst>
                <a:path w="23" h="45">
                  <a:moveTo>
                    <a:pt x="23" y="26"/>
                  </a:moveTo>
                  <a:cubicBezTo>
                    <a:pt x="16" y="32"/>
                    <a:pt x="9" y="37"/>
                    <a:pt x="0" y="45"/>
                  </a:cubicBezTo>
                  <a:cubicBezTo>
                    <a:pt x="0" y="29"/>
                    <a:pt x="0" y="16"/>
                    <a:pt x="0" y="0"/>
                  </a:cubicBezTo>
                  <a:cubicBezTo>
                    <a:pt x="8" y="7"/>
                    <a:pt x="16" y="12"/>
                    <a:pt x="23" y="18"/>
                  </a:cubicBezTo>
                  <a:cubicBezTo>
                    <a:pt x="23" y="21"/>
                    <a:pt x="23" y="23"/>
                    <a:pt x="23" y="26"/>
                  </a:cubicBezTo>
                  <a:close/>
                </a:path>
              </a:pathLst>
            </a:custGeom>
            <a:grpFill/>
            <a:ln>
              <a:solidFill>
                <a:schemeClr val="bg1"/>
              </a:solidFill>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370" b="0" i="0" u="none" strike="noStrike" kern="1200" cap="none" spc="0" normalizeH="0" baseline="0" noProof="0">
                <a:ln>
                  <a:noFill/>
                </a:ln>
                <a:solidFill>
                  <a:srgbClr val="FFFFFF"/>
                </a:solidFill>
                <a:effectLst/>
                <a:uLnTx/>
                <a:uFillTx/>
                <a:latin typeface="Segoe UI"/>
                <a:ea typeface="+mn-ea"/>
                <a:cs typeface="+mn-cs"/>
              </a:endParaRPr>
            </a:p>
          </p:txBody>
        </p:sp>
        <p:sp>
          <p:nvSpPr>
            <p:cNvPr id="208" name="Freeform 20"/>
            <p:cNvSpPr>
              <a:spLocks/>
            </p:cNvSpPr>
            <p:nvPr/>
          </p:nvSpPr>
          <p:spPr bwMode="auto">
            <a:xfrm>
              <a:off x="-1220314" y="1762744"/>
              <a:ext cx="90489" cy="185738"/>
            </a:xfrm>
            <a:custGeom>
              <a:avLst/>
              <a:gdLst>
                <a:gd name="T0" fmla="*/ 24 w 24"/>
                <a:gd name="T1" fmla="*/ 0 h 49"/>
                <a:gd name="T2" fmla="*/ 24 w 24"/>
                <a:gd name="T3" fmla="*/ 49 h 49"/>
                <a:gd name="T4" fmla="*/ 0 w 24"/>
                <a:gd name="T5" fmla="*/ 26 h 49"/>
                <a:gd name="T6" fmla="*/ 24 w 24"/>
                <a:gd name="T7" fmla="*/ 0 h 49"/>
              </a:gdLst>
              <a:ahLst/>
              <a:cxnLst>
                <a:cxn ang="0">
                  <a:pos x="T0" y="T1"/>
                </a:cxn>
                <a:cxn ang="0">
                  <a:pos x="T2" y="T3"/>
                </a:cxn>
                <a:cxn ang="0">
                  <a:pos x="T4" y="T5"/>
                </a:cxn>
                <a:cxn ang="0">
                  <a:pos x="T6" y="T7"/>
                </a:cxn>
              </a:cxnLst>
              <a:rect l="0" t="0" r="r" b="b"/>
              <a:pathLst>
                <a:path w="24" h="49">
                  <a:moveTo>
                    <a:pt x="24" y="0"/>
                  </a:moveTo>
                  <a:cubicBezTo>
                    <a:pt x="24" y="18"/>
                    <a:pt x="24" y="31"/>
                    <a:pt x="24" y="49"/>
                  </a:cubicBezTo>
                  <a:cubicBezTo>
                    <a:pt x="15" y="40"/>
                    <a:pt x="8" y="34"/>
                    <a:pt x="0" y="26"/>
                  </a:cubicBezTo>
                  <a:cubicBezTo>
                    <a:pt x="7" y="18"/>
                    <a:pt x="14" y="11"/>
                    <a:pt x="24" y="0"/>
                  </a:cubicBezTo>
                  <a:close/>
                </a:path>
              </a:pathLst>
            </a:custGeom>
            <a:grpFill/>
            <a:ln>
              <a:solidFill>
                <a:schemeClr val="bg1"/>
              </a:solidFill>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37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09" name="Group 208"/>
          <p:cNvGrpSpPr/>
          <p:nvPr/>
        </p:nvGrpSpPr>
        <p:grpSpPr>
          <a:xfrm>
            <a:off x="6015385" y="5194350"/>
            <a:ext cx="370537" cy="283232"/>
            <a:chOff x="5593612" y="3112499"/>
            <a:chExt cx="3151803" cy="2306516"/>
          </a:xfrm>
        </p:grpSpPr>
        <p:grpSp>
          <p:nvGrpSpPr>
            <p:cNvPr id="210" name="Group 209"/>
            <p:cNvGrpSpPr/>
            <p:nvPr/>
          </p:nvGrpSpPr>
          <p:grpSpPr>
            <a:xfrm>
              <a:off x="5593612" y="3112499"/>
              <a:ext cx="3151803" cy="2306516"/>
              <a:chOff x="9787835" y="3772739"/>
              <a:chExt cx="463841" cy="348632"/>
            </a:xfrm>
          </p:grpSpPr>
          <p:sp>
            <p:nvSpPr>
              <p:cNvPr id="212" name="Freeform 211"/>
              <p:cNvSpPr>
                <a:spLocks noChangeAspect="1"/>
              </p:cNvSpPr>
              <p:nvPr/>
            </p:nvSpPr>
            <p:spPr bwMode="auto">
              <a:xfrm>
                <a:off x="10063767" y="3958358"/>
                <a:ext cx="156290" cy="156290"/>
              </a:xfrm>
              <a:custGeom>
                <a:avLst/>
                <a:gdLst>
                  <a:gd name="connsiteX0" fmla="*/ 91440 w 182880"/>
                  <a:gd name="connsiteY0" fmla="*/ 21069 h 182880"/>
                  <a:gd name="connsiteX1" fmla="*/ 91440 w 182880"/>
                  <a:gd name="connsiteY1" fmla="*/ 91441 h 182880"/>
                  <a:gd name="connsiteX2" fmla="*/ 160020 w 182880"/>
                  <a:gd name="connsiteY2" fmla="*/ 91441 h 182880"/>
                  <a:gd name="connsiteX3" fmla="*/ 91440 w 182880"/>
                  <a:gd name="connsiteY3" fmla="*/ 161813 h 182880"/>
                  <a:gd name="connsiteX4" fmla="*/ 22860 w 182880"/>
                  <a:gd name="connsiteY4" fmla="*/ 91441 h 182880"/>
                  <a:gd name="connsiteX5" fmla="*/ 91440 w 182880"/>
                  <a:gd name="connsiteY5" fmla="*/ 21069 h 182880"/>
                  <a:gd name="connsiteX6" fmla="*/ 99868 w 182880"/>
                  <a:gd name="connsiteY6" fmla="*/ 15106 h 182880"/>
                  <a:gd name="connsiteX7" fmla="*/ 166754 w 182880"/>
                  <a:gd name="connsiteY7" fmla="*/ 84439 h 182880"/>
                  <a:gd name="connsiteX8" fmla="*/ 98178 w 182880"/>
                  <a:gd name="connsiteY8" fmla="*/ 83665 h 182880"/>
                  <a:gd name="connsiteX9" fmla="*/ 99868 w 182880"/>
                  <a:gd name="connsiteY9" fmla="*/ 15106 h 182880"/>
                  <a:gd name="connsiteX10" fmla="*/ 91440 w 182880"/>
                  <a:gd name="connsiteY10" fmla="*/ 7121 h 182880"/>
                  <a:gd name="connsiteX11" fmla="*/ 7121 w 182880"/>
                  <a:gd name="connsiteY11" fmla="*/ 91440 h 182880"/>
                  <a:gd name="connsiteX12" fmla="*/ 91440 w 182880"/>
                  <a:gd name="connsiteY12" fmla="*/ 175759 h 182880"/>
                  <a:gd name="connsiteX13" fmla="*/ 175759 w 182880"/>
                  <a:gd name="connsiteY13" fmla="*/ 91440 h 182880"/>
                  <a:gd name="connsiteX14" fmla="*/ 91440 w 182880"/>
                  <a:gd name="connsiteY14" fmla="*/ 7121 h 182880"/>
                  <a:gd name="connsiteX15" fmla="*/ 91440 w 182880"/>
                  <a:gd name="connsiteY15" fmla="*/ 0 h 182880"/>
                  <a:gd name="connsiteX16" fmla="*/ 182880 w 182880"/>
                  <a:gd name="connsiteY16" fmla="*/ 91440 h 182880"/>
                  <a:gd name="connsiteX17" fmla="*/ 91440 w 182880"/>
                  <a:gd name="connsiteY17" fmla="*/ 182880 h 182880"/>
                  <a:gd name="connsiteX18" fmla="*/ 0 w 182880"/>
                  <a:gd name="connsiteY18" fmla="*/ 91440 h 182880"/>
                  <a:gd name="connsiteX19" fmla="*/ 91440 w 182880"/>
                  <a:gd name="connsiteY19" fmla="*/ 0 h 18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0" h="182880">
                    <a:moveTo>
                      <a:pt x="91440" y="21069"/>
                    </a:moveTo>
                    <a:lnTo>
                      <a:pt x="91440" y="91441"/>
                    </a:lnTo>
                    <a:lnTo>
                      <a:pt x="160020" y="91441"/>
                    </a:lnTo>
                    <a:cubicBezTo>
                      <a:pt x="160020" y="130306"/>
                      <a:pt x="129316" y="161813"/>
                      <a:pt x="91440" y="161813"/>
                    </a:cubicBezTo>
                    <a:cubicBezTo>
                      <a:pt x="53564" y="161813"/>
                      <a:pt x="22860" y="130306"/>
                      <a:pt x="22860" y="91441"/>
                    </a:cubicBezTo>
                    <a:cubicBezTo>
                      <a:pt x="22860" y="52576"/>
                      <a:pt x="53564" y="21069"/>
                      <a:pt x="91440" y="21069"/>
                    </a:cubicBezTo>
                    <a:close/>
                    <a:moveTo>
                      <a:pt x="99868" y="15106"/>
                    </a:moveTo>
                    <a:cubicBezTo>
                      <a:pt x="137375" y="16031"/>
                      <a:pt x="167177" y="46923"/>
                      <a:pt x="166754" y="84439"/>
                    </a:cubicBezTo>
                    <a:lnTo>
                      <a:pt x="98178" y="83665"/>
                    </a:lnTo>
                    <a:cubicBezTo>
                      <a:pt x="98741" y="60812"/>
                      <a:pt x="99305" y="37959"/>
                      <a:pt x="99868" y="15106"/>
                    </a:cubicBezTo>
                    <a:close/>
                    <a:moveTo>
                      <a:pt x="91440" y="7121"/>
                    </a:moveTo>
                    <a:cubicBezTo>
                      <a:pt x="44872" y="7121"/>
                      <a:pt x="7121" y="44872"/>
                      <a:pt x="7121" y="91440"/>
                    </a:cubicBezTo>
                    <a:cubicBezTo>
                      <a:pt x="7121" y="138008"/>
                      <a:pt x="44872" y="175759"/>
                      <a:pt x="91440" y="175759"/>
                    </a:cubicBezTo>
                    <a:cubicBezTo>
                      <a:pt x="138008" y="175759"/>
                      <a:pt x="175759" y="138008"/>
                      <a:pt x="175759" y="91440"/>
                    </a:cubicBezTo>
                    <a:cubicBezTo>
                      <a:pt x="175759" y="44872"/>
                      <a:pt x="138008" y="7121"/>
                      <a:pt x="91440" y="7121"/>
                    </a:cubicBezTo>
                    <a:close/>
                    <a:moveTo>
                      <a:pt x="91440" y="0"/>
                    </a:moveTo>
                    <a:cubicBezTo>
                      <a:pt x="141941" y="0"/>
                      <a:pt x="182880" y="40939"/>
                      <a:pt x="182880" y="91440"/>
                    </a:cubicBezTo>
                    <a:cubicBezTo>
                      <a:pt x="182880" y="141941"/>
                      <a:pt x="141941" y="182880"/>
                      <a:pt x="91440" y="182880"/>
                    </a:cubicBezTo>
                    <a:cubicBezTo>
                      <a:pt x="40939" y="182880"/>
                      <a:pt x="0" y="141941"/>
                      <a:pt x="0" y="91440"/>
                    </a:cubicBezTo>
                    <a:cubicBezTo>
                      <a:pt x="0" y="40939"/>
                      <a:pt x="40939" y="0"/>
                      <a:pt x="9144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51"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3" name="MEASUREMENT &amp; VERIFICATION"/>
              <p:cNvSpPr>
                <a:spLocks noChangeAspect="1"/>
              </p:cNvSpPr>
              <p:nvPr/>
            </p:nvSpPr>
            <p:spPr bwMode="auto">
              <a:xfrm>
                <a:off x="10081123" y="3807949"/>
                <a:ext cx="170553" cy="115532"/>
              </a:xfrm>
              <a:custGeom>
                <a:avLst/>
                <a:gdLst/>
                <a:ahLst/>
                <a:cxnLst/>
                <a:rect l="l" t="t" r="r" b="b"/>
                <a:pathLst>
                  <a:path w="572573" h="387858">
                    <a:moveTo>
                      <a:pt x="242040" y="130004"/>
                    </a:moveTo>
                    <a:lnTo>
                      <a:pt x="325022" y="130004"/>
                    </a:lnTo>
                    <a:cubicBezTo>
                      <a:pt x="336480" y="130004"/>
                      <a:pt x="345768" y="139292"/>
                      <a:pt x="345768" y="150750"/>
                    </a:cubicBezTo>
                    <a:lnTo>
                      <a:pt x="345768" y="310446"/>
                    </a:lnTo>
                    <a:cubicBezTo>
                      <a:pt x="345768" y="321904"/>
                      <a:pt x="336480" y="331192"/>
                      <a:pt x="325022" y="331192"/>
                    </a:cubicBezTo>
                    <a:lnTo>
                      <a:pt x="242040" y="331192"/>
                    </a:lnTo>
                    <a:cubicBezTo>
                      <a:pt x="230582" y="331192"/>
                      <a:pt x="221294" y="321904"/>
                      <a:pt x="221294" y="310446"/>
                    </a:cubicBezTo>
                    <a:lnTo>
                      <a:pt x="221294" y="150750"/>
                    </a:lnTo>
                    <a:cubicBezTo>
                      <a:pt x="221294" y="139292"/>
                      <a:pt x="230582" y="130004"/>
                      <a:pt x="242040" y="130004"/>
                    </a:cubicBezTo>
                    <a:close/>
                    <a:moveTo>
                      <a:pt x="87949" y="64705"/>
                    </a:moveTo>
                    <a:lnTo>
                      <a:pt x="170931" y="64705"/>
                    </a:lnTo>
                    <a:cubicBezTo>
                      <a:pt x="182389" y="64705"/>
                      <a:pt x="191677" y="73993"/>
                      <a:pt x="191677" y="85451"/>
                    </a:cubicBezTo>
                    <a:lnTo>
                      <a:pt x="191677" y="310446"/>
                    </a:lnTo>
                    <a:cubicBezTo>
                      <a:pt x="191677" y="321904"/>
                      <a:pt x="182389" y="331192"/>
                      <a:pt x="170931" y="331192"/>
                    </a:cubicBezTo>
                    <a:lnTo>
                      <a:pt x="87949" y="331192"/>
                    </a:lnTo>
                    <a:cubicBezTo>
                      <a:pt x="76491" y="331192"/>
                      <a:pt x="67203" y="321904"/>
                      <a:pt x="67203" y="310446"/>
                    </a:cubicBezTo>
                    <a:lnTo>
                      <a:pt x="67203" y="85451"/>
                    </a:lnTo>
                    <a:cubicBezTo>
                      <a:pt x="67203" y="73993"/>
                      <a:pt x="76491" y="64705"/>
                      <a:pt x="87949" y="64705"/>
                    </a:cubicBezTo>
                    <a:close/>
                    <a:moveTo>
                      <a:pt x="396132" y="12043"/>
                    </a:moveTo>
                    <a:lnTo>
                      <a:pt x="479114" y="12043"/>
                    </a:lnTo>
                    <a:cubicBezTo>
                      <a:pt x="490572" y="12043"/>
                      <a:pt x="499860" y="21331"/>
                      <a:pt x="499860" y="32789"/>
                    </a:cubicBezTo>
                    <a:lnTo>
                      <a:pt x="499860" y="310446"/>
                    </a:lnTo>
                    <a:cubicBezTo>
                      <a:pt x="499860" y="321904"/>
                      <a:pt x="490572" y="331192"/>
                      <a:pt x="479114" y="331192"/>
                    </a:cubicBezTo>
                    <a:lnTo>
                      <a:pt x="396132" y="331192"/>
                    </a:lnTo>
                    <a:cubicBezTo>
                      <a:pt x="384674" y="331192"/>
                      <a:pt x="375386" y="321904"/>
                      <a:pt x="375386" y="310446"/>
                    </a:cubicBezTo>
                    <a:lnTo>
                      <a:pt x="375386" y="32789"/>
                    </a:lnTo>
                    <a:cubicBezTo>
                      <a:pt x="375386" y="21331"/>
                      <a:pt x="384674" y="12043"/>
                      <a:pt x="396132" y="12043"/>
                    </a:cubicBezTo>
                    <a:close/>
                    <a:moveTo>
                      <a:pt x="2443" y="0"/>
                    </a:moveTo>
                    <a:lnTo>
                      <a:pt x="39362" y="0"/>
                    </a:lnTo>
                    <a:lnTo>
                      <a:pt x="39362" y="278103"/>
                    </a:lnTo>
                    <a:cubicBezTo>
                      <a:pt x="39362" y="346299"/>
                      <a:pt x="49363" y="356299"/>
                      <a:pt x="115165" y="353906"/>
                    </a:cubicBezTo>
                    <a:cubicBezTo>
                      <a:pt x="180967" y="351513"/>
                      <a:pt x="420104" y="353906"/>
                      <a:pt x="572573" y="353906"/>
                    </a:cubicBezTo>
                    <a:lnTo>
                      <a:pt x="572573" y="387858"/>
                    </a:lnTo>
                    <a:lnTo>
                      <a:pt x="76866" y="387858"/>
                    </a:lnTo>
                    <a:cubicBezTo>
                      <a:pt x="20638" y="387858"/>
                      <a:pt x="3456" y="377856"/>
                      <a:pt x="1063" y="312055"/>
                    </a:cubicBezTo>
                    <a:cubicBezTo>
                      <a:pt x="-1330" y="246254"/>
                      <a:pt x="1063" y="109922"/>
                      <a:pt x="1063" y="885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51"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Rounded Rectangle 213"/>
              <p:cNvSpPr/>
              <p:nvPr/>
            </p:nvSpPr>
            <p:spPr bwMode="auto">
              <a:xfrm>
                <a:off x="9787835" y="3772739"/>
                <a:ext cx="262320" cy="348632"/>
              </a:xfrm>
              <a:prstGeom prst="roundRect">
                <a:avLst>
                  <a:gd name="adj" fmla="val 108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51"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MAINTENANCE MANAGEMENT"/>
              <p:cNvSpPr>
                <a:spLocks noChangeAspect="1"/>
              </p:cNvSpPr>
              <p:nvPr/>
            </p:nvSpPr>
            <p:spPr bwMode="auto">
              <a:xfrm>
                <a:off x="9791936" y="3790932"/>
                <a:ext cx="232665" cy="181030"/>
              </a:xfrm>
              <a:custGeom>
                <a:avLst/>
                <a:gdLst/>
                <a:ahLst/>
                <a:cxnLst/>
                <a:rect l="l" t="t" r="r" b="b"/>
                <a:pathLst>
                  <a:path w="656786" h="511028">
                    <a:moveTo>
                      <a:pt x="207142" y="234489"/>
                    </a:moveTo>
                    <a:cubicBezTo>
                      <a:pt x="229991" y="234489"/>
                      <a:pt x="248513" y="253006"/>
                      <a:pt x="248513" y="275849"/>
                    </a:cubicBezTo>
                    <a:cubicBezTo>
                      <a:pt x="248513" y="298691"/>
                      <a:pt x="229991" y="317209"/>
                      <a:pt x="207142" y="317209"/>
                    </a:cubicBezTo>
                    <a:cubicBezTo>
                      <a:pt x="184294" y="317209"/>
                      <a:pt x="165771" y="298691"/>
                      <a:pt x="165771" y="275849"/>
                    </a:cubicBezTo>
                    <a:cubicBezTo>
                      <a:pt x="165771" y="253006"/>
                      <a:pt x="184294" y="234489"/>
                      <a:pt x="207142" y="234489"/>
                    </a:cubicBezTo>
                    <a:close/>
                    <a:moveTo>
                      <a:pt x="207142" y="193129"/>
                    </a:moveTo>
                    <a:cubicBezTo>
                      <a:pt x="161445" y="193129"/>
                      <a:pt x="124400" y="230164"/>
                      <a:pt x="124400" y="275849"/>
                    </a:cubicBezTo>
                    <a:cubicBezTo>
                      <a:pt x="124400" y="321534"/>
                      <a:pt x="161445" y="358569"/>
                      <a:pt x="207142" y="358569"/>
                    </a:cubicBezTo>
                    <a:cubicBezTo>
                      <a:pt x="252839" y="358569"/>
                      <a:pt x="289884" y="321534"/>
                      <a:pt x="289884" y="275849"/>
                    </a:cubicBezTo>
                    <a:cubicBezTo>
                      <a:pt x="289884" y="230164"/>
                      <a:pt x="252839" y="193129"/>
                      <a:pt x="207142" y="193129"/>
                    </a:cubicBezTo>
                    <a:close/>
                    <a:moveTo>
                      <a:pt x="528546" y="108396"/>
                    </a:moveTo>
                    <a:cubicBezTo>
                      <a:pt x="542255" y="108396"/>
                      <a:pt x="553369" y="119507"/>
                      <a:pt x="553369" y="133213"/>
                    </a:cubicBezTo>
                    <a:cubicBezTo>
                      <a:pt x="553369" y="146918"/>
                      <a:pt x="542255" y="158029"/>
                      <a:pt x="528546" y="158029"/>
                    </a:cubicBezTo>
                    <a:cubicBezTo>
                      <a:pt x="514837" y="158029"/>
                      <a:pt x="503724" y="146918"/>
                      <a:pt x="503724" y="133213"/>
                    </a:cubicBezTo>
                    <a:cubicBezTo>
                      <a:pt x="503724" y="119507"/>
                      <a:pt x="514837" y="108396"/>
                      <a:pt x="528546" y="108396"/>
                    </a:cubicBezTo>
                    <a:close/>
                    <a:moveTo>
                      <a:pt x="528546" y="83580"/>
                    </a:moveTo>
                    <a:cubicBezTo>
                      <a:pt x="501128" y="83580"/>
                      <a:pt x="478901" y="105801"/>
                      <a:pt x="478901" y="133213"/>
                    </a:cubicBezTo>
                    <a:cubicBezTo>
                      <a:pt x="478901" y="160624"/>
                      <a:pt x="501128" y="182845"/>
                      <a:pt x="528546" y="182845"/>
                    </a:cubicBezTo>
                    <a:cubicBezTo>
                      <a:pt x="555964" y="182845"/>
                      <a:pt x="578191" y="160624"/>
                      <a:pt x="578191" y="133213"/>
                    </a:cubicBezTo>
                    <a:cubicBezTo>
                      <a:pt x="578191" y="105801"/>
                      <a:pt x="555964" y="83580"/>
                      <a:pt x="528546" y="83580"/>
                    </a:cubicBezTo>
                    <a:close/>
                    <a:moveTo>
                      <a:pt x="231599" y="53828"/>
                    </a:moveTo>
                    <a:lnTo>
                      <a:pt x="241004" y="97315"/>
                    </a:lnTo>
                    <a:lnTo>
                      <a:pt x="285678" y="112594"/>
                    </a:lnTo>
                    <a:lnTo>
                      <a:pt x="312717" y="83211"/>
                    </a:lnTo>
                    <a:lnTo>
                      <a:pt x="353864" y="111419"/>
                    </a:lnTo>
                    <a:lnTo>
                      <a:pt x="338581" y="152555"/>
                    </a:lnTo>
                    <a:lnTo>
                      <a:pt x="360918" y="185464"/>
                    </a:lnTo>
                    <a:lnTo>
                      <a:pt x="406767" y="185464"/>
                    </a:lnTo>
                    <a:lnTo>
                      <a:pt x="420875" y="237178"/>
                    </a:lnTo>
                    <a:lnTo>
                      <a:pt x="389133" y="261860"/>
                    </a:lnTo>
                    <a:lnTo>
                      <a:pt x="389133" y="300646"/>
                    </a:lnTo>
                    <a:lnTo>
                      <a:pt x="418524" y="327678"/>
                    </a:lnTo>
                    <a:lnTo>
                      <a:pt x="407943" y="374691"/>
                    </a:lnTo>
                    <a:lnTo>
                      <a:pt x="357391" y="375866"/>
                    </a:lnTo>
                    <a:lnTo>
                      <a:pt x="339757" y="404074"/>
                    </a:lnTo>
                    <a:lnTo>
                      <a:pt x="350337" y="447561"/>
                    </a:lnTo>
                    <a:lnTo>
                      <a:pt x="312717" y="475769"/>
                    </a:lnTo>
                    <a:lnTo>
                      <a:pt x="278624" y="448736"/>
                    </a:lnTo>
                    <a:lnTo>
                      <a:pt x="241004" y="465191"/>
                    </a:lnTo>
                    <a:lnTo>
                      <a:pt x="232774" y="506327"/>
                    </a:lnTo>
                    <a:lnTo>
                      <a:pt x="184574" y="511028"/>
                    </a:lnTo>
                    <a:lnTo>
                      <a:pt x="172817" y="460489"/>
                    </a:lnTo>
                    <a:lnTo>
                      <a:pt x="134022" y="448736"/>
                    </a:lnTo>
                    <a:lnTo>
                      <a:pt x="101104" y="475769"/>
                    </a:lnTo>
                    <a:lnTo>
                      <a:pt x="68186" y="446385"/>
                    </a:lnTo>
                    <a:lnTo>
                      <a:pt x="79943" y="407600"/>
                    </a:lnTo>
                    <a:lnTo>
                      <a:pt x="55255" y="374691"/>
                    </a:lnTo>
                    <a:lnTo>
                      <a:pt x="9405" y="373516"/>
                    </a:lnTo>
                    <a:lnTo>
                      <a:pt x="0" y="327678"/>
                    </a:lnTo>
                    <a:lnTo>
                      <a:pt x="36444" y="308873"/>
                    </a:lnTo>
                    <a:lnTo>
                      <a:pt x="35269" y="263035"/>
                    </a:lnTo>
                    <a:lnTo>
                      <a:pt x="0" y="233652"/>
                    </a:lnTo>
                    <a:lnTo>
                      <a:pt x="12932" y="190165"/>
                    </a:lnTo>
                    <a:lnTo>
                      <a:pt x="56430" y="191341"/>
                    </a:lnTo>
                    <a:lnTo>
                      <a:pt x="81118" y="164308"/>
                    </a:lnTo>
                    <a:lnTo>
                      <a:pt x="65835" y="111419"/>
                    </a:lnTo>
                    <a:lnTo>
                      <a:pt x="99928" y="84386"/>
                    </a:lnTo>
                    <a:lnTo>
                      <a:pt x="139900" y="111419"/>
                    </a:lnTo>
                    <a:lnTo>
                      <a:pt x="172817" y="99666"/>
                    </a:lnTo>
                    <a:lnTo>
                      <a:pt x="185749" y="55003"/>
                    </a:lnTo>
                    <a:close/>
                    <a:moveTo>
                      <a:pt x="543220" y="0"/>
                    </a:moveTo>
                    <a:lnTo>
                      <a:pt x="548863" y="26092"/>
                    </a:lnTo>
                    <a:lnTo>
                      <a:pt x="575668" y="35260"/>
                    </a:lnTo>
                    <a:lnTo>
                      <a:pt x="591891" y="17630"/>
                    </a:lnTo>
                    <a:lnTo>
                      <a:pt x="616580" y="34555"/>
                    </a:lnTo>
                    <a:lnTo>
                      <a:pt x="607410" y="59236"/>
                    </a:lnTo>
                    <a:lnTo>
                      <a:pt x="620812" y="78982"/>
                    </a:lnTo>
                    <a:lnTo>
                      <a:pt x="648321" y="78982"/>
                    </a:lnTo>
                    <a:lnTo>
                      <a:pt x="656786" y="110010"/>
                    </a:lnTo>
                    <a:lnTo>
                      <a:pt x="637741" y="124819"/>
                    </a:lnTo>
                    <a:lnTo>
                      <a:pt x="637741" y="148091"/>
                    </a:lnTo>
                    <a:lnTo>
                      <a:pt x="655375" y="164310"/>
                    </a:lnTo>
                    <a:lnTo>
                      <a:pt x="649027" y="192518"/>
                    </a:lnTo>
                    <a:lnTo>
                      <a:pt x="618696" y="193223"/>
                    </a:lnTo>
                    <a:lnTo>
                      <a:pt x="608115" y="210148"/>
                    </a:lnTo>
                    <a:lnTo>
                      <a:pt x="614463" y="236240"/>
                    </a:lnTo>
                    <a:lnTo>
                      <a:pt x="591891" y="253164"/>
                    </a:lnTo>
                    <a:lnTo>
                      <a:pt x="571435" y="236945"/>
                    </a:lnTo>
                    <a:lnTo>
                      <a:pt x="548863" y="246818"/>
                    </a:lnTo>
                    <a:lnTo>
                      <a:pt x="543926" y="271499"/>
                    </a:lnTo>
                    <a:lnTo>
                      <a:pt x="515005" y="274320"/>
                    </a:lnTo>
                    <a:lnTo>
                      <a:pt x="507951" y="243997"/>
                    </a:lnTo>
                    <a:lnTo>
                      <a:pt x="484674" y="236945"/>
                    </a:lnTo>
                    <a:lnTo>
                      <a:pt x="464923" y="253164"/>
                    </a:lnTo>
                    <a:lnTo>
                      <a:pt x="445173" y="235535"/>
                    </a:lnTo>
                    <a:lnTo>
                      <a:pt x="452227" y="212263"/>
                    </a:lnTo>
                    <a:lnTo>
                      <a:pt x="437414" y="192518"/>
                    </a:lnTo>
                    <a:lnTo>
                      <a:pt x="409904" y="191813"/>
                    </a:lnTo>
                    <a:lnTo>
                      <a:pt x="404261" y="164310"/>
                    </a:lnTo>
                    <a:lnTo>
                      <a:pt x="426128" y="153027"/>
                    </a:lnTo>
                    <a:lnTo>
                      <a:pt x="425422" y="125524"/>
                    </a:lnTo>
                    <a:lnTo>
                      <a:pt x="404261" y="107895"/>
                    </a:lnTo>
                    <a:lnTo>
                      <a:pt x="412020" y="81802"/>
                    </a:lnTo>
                    <a:lnTo>
                      <a:pt x="438119" y="82508"/>
                    </a:lnTo>
                    <a:lnTo>
                      <a:pt x="452932" y="66288"/>
                    </a:lnTo>
                    <a:lnTo>
                      <a:pt x="443762" y="34555"/>
                    </a:lnTo>
                    <a:lnTo>
                      <a:pt x="464218" y="18335"/>
                    </a:lnTo>
                    <a:lnTo>
                      <a:pt x="488201" y="34555"/>
                    </a:lnTo>
                    <a:lnTo>
                      <a:pt x="507951" y="27503"/>
                    </a:lnTo>
                    <a:lnTo>
                      <a:pt x="515711" y="705"/>
                    </a:ln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51"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1" name="MAINTENANCE MANAGEMENT"/>
            <p:cNvSpPr>
              <a:spLocks noChangeAspect="1"/>
            </p:cNvSpPr>
            <p:nvPr/>
          </p:nvSpPr>
          <p:spPr bwMode="auto">
            <a:xfrm>
              <a:off x="5796571" y="4217241"/>
              <a:ext cx="1580960" cy="1197677"/>
            </a:xfrm>
            <a:custGeom>
              <a:avLst/>
              <a:gdLst/>
              <a:ahLst/>
              <a:cxnLst/>
              <a:rect l="l" t="t" r="r" b="b"/>
              <a:pathLst>
                <a:path w="656786" h="511028">
                  <a:moveTo>
                    <a:pt x="207142" y="234489"/>
                  </a:moveTo>
                  <a:cubicBezTo>
                    <a:pt x="229991" y="234489"/>
                    <a:pt x="248513" y="253006"/>
                    <a:pt x="248513" y="275849"/>
                  </a:cubicBezTo>
                  <a:cubicBezTo>
                    <a:pt x="248513" y="298691"/>
                    <a:pt x="229991" y="317209"/>
                    <a:pt x="207142" y="317209"/>
                  </a:cubicBezTo>
                  <a:cubicBezTo>
                    <a:pt x="184294" y="317209"/>
                    <a:pt x="165771" y="298691"/>
                    <a:pt x="165771" y="275849"/>
                  </a:cubicBezTo>
                  <a:cubicBezTo>
                    <a:pt x="165771" y="253006"/>
                    <a:pt x="184294" y="234489"/>
                    <a:pt x="207142" y="234489"/>
                  </a:cubicBezTo>
                  <a:close/>
                  <a:moveTo>
                    <a:pt x="207142" y="193129"/>
                  </a:moveTo>
                  <a:cubicBezTo>
                    <a:pt x="161445" y="193129"/>
                    <a:pt x="124400" y="230164"/>
                    <a:pt x="124400" y="275849"/>
                  </a:cubicBezTo>
                  <a:cubicBezTo>
                    <a:pt x="124400" y="321534"/>
                    <a:pt x="161445" y="358569"/>
                    <a:pt x="207142" y="358569"/>
                  </a:cubicBezTo>
                  <a:cubicBezTo>
                    <a:pt x="252839" y="358569"/>
                    <a:pt x="289884" y="321534"/>
                    <a:pt x="289884" y="275849"/>
                  </a:cubicBezTo>
                  <a:cubicBezTo>
                    <a:pt x="289884" y="230164"/>
                    <a:pt x="252839" y="193129"/>
                    <a:pt x="207142" y="193129"/>
                  </a:cubicBezTo>
                  <a:close/>
                  <a:moveTo>
                    <a:pt x="528546" y="108396"/>
                  </a:moveTo>
                  <a:cubicBezTo>
                    <a:pt x="542255" y="108396"/>
                    <a:pt x="553369" y="119507"/>
                    <a:pt x="553369" y="133213"/>
                  </a:cubicBezTo>
                  <a:cubicBezTo>
                    <a:pt x="553369" y="146918"/>
                    <a:pt x="542255" y="158029"/>
                    <a:pt x="528546" y="158029"/>
                  </a:cubicBezTo>
                  <a:cubicBezTo>
                    <a:pt x="514837" y="158029"/>
                    <a:pt x="503724" y="146918"/>
                    <a:pt x="503724" y="133213"/>
                  </a:cubicBezTo>
                  <a:cubicBezTo>
                    <a:pt x="503724" y="119507"/>
                    <a:pt x="514837" y="108396"/>
                    <a:pt x="528546" y="108396"/>
                  </a:cubicBezTo>
                  <a:close/>
                  <a:moveTo>
                    <a:pt x="528546" y="83580"/>
                  </a:moveTo>
                  <a:cubicBezTo>
                    <a:pt x="501128" y="83580"/>
                    <a:pt x="478901" y="105801"/>
                    <a:pt x="478901" y="133213"/>
                  </a:cubicBezTo>
                  <a:cubicBezTo>
                    <a:pt x="478901" y="160624"/>
                    <a:pt x="501128" y="182845"/>
                    <a:pt x="528546" y="182845"/>
                  </a:cubicBezTo>
                  <a:cubicBezTo>
                    <a:pt x="555964" y="182845"/>
                    <a:pt x="578191" y="160624"/>
                    <a:pt x="578191" y="133213"/>
                  </a:cubicBezTo>
                  <a:cubicBezTo>
                    <a:pt x="578191" y="105801"/>
                    <a:pt x="555964" y="83580"/>
                    <a:pt x="528546" y="83580"/>
                  </a:cubicBezTo>
                  <a:close/>
                  <a:moveTo>
                    <a:pt x="231599" y="53828"/>
                  </a:moveTo>
                  <a:lnTo>
                    <a:pt x="241004" y="97315"/>
                  </a:lnTo>
                  <a:lnTo>
                    <a:pt x="285678" y="112594"/>
                  </a:lnTo>
                  <a:lnTo>
                    <a:pt x="312717" y="83211"/>
                  </a:lnTo>
                  <a:lnTo>
                    <a:pt x="353864" y="111419"/>
                  </a:lnTo>
                  <a:lnTo>
                    <a:pt x="338581" y="152555"/>
                  </a:lnTo>
                  <a:lnTo>
                    <a:pt x="360918" y="185464"/>
                  </a:lnTo>
                  <a:lnTo>
                    <a:pt x="406767" y="185464"/>
                  </a:lnTo>
                  <a:lnTo>
                    <a:pt x="420875" y="237178"/>
                  </a:lnTo>
                  <a:lnTo>
                    <a:pt x="389133" y="261860"/>
                  </a:lnTo>
                  <a:lnTo>
                    <a:pt x="389133" y="300646"/>
                  </a:lnTo>
                  <a:lnTo>
                    <a:pt x="418524" y="327678"/>
                  </a:lnTo>
                  <a:lnTo>
                    <a:pt x="407943" y="374691"/>
                  </a:lnTo>
                  <a:lnTo>
                    <a:pt x="357391" y="375866"/>
                  </a:lnTo>
                  <a:lnTo>
                    <a:pt x="339757" y="404074"/>
                  </a:lnTo>
                  <a:lnTo>
                    <a:pt x="350337" y="447561"/>
                  </a:lnTo>
                  <a:lnTo>
                    <a:pt x="312717" y="475769"/>
                  </a:lnTo>
                  <a:lnTo>
                    <a:pt x="278624" y="448736"/>
                  </a:lnTo>
                  <a:lnTo>
                    <a:pt x="241004" y="465191"/>
                  </a:lnTo>
                  <a:lnTo>
                    <a:pt x="232774" y="506327"/>
                  </a:lnTo>
                  <a:lnTo>
                    <a:pt x="184574" y="511028"/>
                  </a:lnTo>
                  <a:lnTo>
                    <a:pt x="172817" y="460489"/>
                  </a:lnTo>
                  <a:lnTo>
                    <a:pt x="134022" y="448736"/>
                  </a:lnTo>
                  <a:lnTo>
                    <a:pt x="101104" y="475769"/>
                  </a:lnTo>
                  <a:lnTo>
                    <a:pt x="68186" y="446385"/>
                  </a:lnTo>
                  <a:lnTo>
                    <a:pt x="79943" y="407600"/>
                  </a:lnTo>
                  <a:lnTo>
                    <a:pt x="55255" y="374691"/>
                  </a:lnTo>
                  <a:lnTo>
                    <a:pt x="9405" y="373516"/>
                  </a:lnTo>
                  <a:lnTo>
                    <a:pt x="0" y="327678"/>
                  </a:lnTo>
                  <a:lnTo>
                    <a:pt x="36444" y="308873"/>
                  </a:lnTo>
                  <a:lnTo>
                    <a:pt x="35269" y="263035"/>
                  </a:lnTo>
                  <a:lnTo>
                    <a:pt x="0" y="233652"/>
                  </a:lnTo>
                  <a:lnTo>
                    <a:pt x="12932" y="190165"/>
                  </a:lnTo>
                  <a:lnTo>
                    <a:pt x="56430" y="191341"/>
                  </a:lnTo>
                  <a:lnTo>
                    <a:pt x="81118" y="164308"/>
                  </a:lnTo>
                  <a:lnTo>
                    <a:pt x="65835" y="111419"/>
                  </a:lnTo>
                  <a:lnTo>
                    <a:pt x="99928" y="84386"/>
                  </a:lnTo>
                  <a:lnTo>
                    <a:pt x="139900" y="111419"/>
                  </a:lnTo>
                  <a:lnTo>
                    <a:pt x="172817" y="99666"/>
                  </a:lnTo>
                  <a:lnTo>
                    <a:pt x="185749" y="55003"/>
                  </a:lnTo>
                  <a:close/>
                  <a:moveTo>
                    <a:pt x="543220" y="0"/>
                  </a:moveTo>
                  <a:lnTo>
                    <a:pt x="548863" y="26092"/>
                  </a:lnTo>
                  <a:lnTo>
                    <a:pt x="575668" y="35260"/>
                  </a:lnTo>
                  <a:lnTo>
                    <a:pt x="591891" y="17630"/>
                  </a:lnTo>
                  <a:lnTo>
                    <a:pt x="616580" y="34555"/>
                  </a:lnTo>
                  <a:lnTo>
                    <a:pt x="607410" y="59236"/>
                  </a:lnTo>
                  <a:lnTo>
                    <a:pt x="620812" y="78982"/>
                  </a:lnTo>
                  <a:lnTo>
                    <a:pt x="648321" y="78982"/>
                  </a:lnTo>
                  <a:lnTo>
                    <a:pt x="656786" y="110010"/>
                  </a:lnTo>
                  <a:lnTo>
                    <a:pt x="637741" y="124819"/>
                  </a:lnTo>
                  <a:lnTo>
                    <a:pt x="637741" y="148091"/>
                  </a:lnTo>
                  <a:lnTo>
                    <a:pt x="655375" y="164310"/>
                  </a:lnTo>
                  <a:lnTo>
                    <a:pt x="649027" y="192518"/>
                  </a:lnTo>
                  <a:lnTo>
                    <a:pt x="618696" y="193223"/>
                  </a:lnTo>
                  <a:lnTo>
                    <a:pt x="608115" y="210148"/>
                  </a:lnTo>
                  <a:lnTo>
                    <a:pt x="614463" y="236240"/>
                  </a:lnTo>
                  <a:lnTo>
                    <a:pt x="591891" y="253164"/>
                  </a:lnTo>
                  <a:lnTo>
                    <a:pt x="571435" y="236945"/>
                  </a:lnTo>
                  <a:lnTo>
                    <a:pt x="548863" y="246818"/>
                  </a:lnTo>
                  <a:lnTo>
                    <a:pt x="543926" y="271499"/>
                  </a:lnTo>
                  <a:lnTo>
                    <a:pt x="515005" y="274320"/>
                  </a:lnTo>
                  <a:lnTo>
                    <a:pt x="507951" y="243997"/>
                  </a:lnTo>
                  <a:lnTo>
                    <a:pt x="484674" y="236945"/>
                  </a:lnTo>
                  <a:lnTo>
                    <a:pt x="464923" y="253164"/>
                  </a:lnTo>
                  <a:lnTo>
                    <a:pt x="445173" y="235535"/>
                  </a:lnTo>
                  <a:lnTo>
                    <a:pt x="452227" y="212263"/>
                  </a:lnTo>
                  <a:lnTo>
                    <a:pt x="437414" y="192518"/>
                  </a:lnTo>
                  <a:lnTo>
                    <a:pt x="409904" y="191813"/>
                  </a:lnTo>
                  <a:lnTo>
                    <a:pt x="404261" y="164310"/>
                  </a:lnTo>
                  <a:lnTo>
                    <a:pt x="426128" y="153027"/>
                  </a:lnTo>
                  <a:lnTo>
                    <a:pt x="425422" y="125524"/>
                  </a:lnTo>
                  <a:lnTo>
                    <a:pt x="404261" y="107895"/>
                  </a:lnTo>
                  <a:lnTo>
                    <a:pt x="412020" y="81802"/>
                  </a:lnTo>
                  <a:lnTo>
                    <a:pt x="438119" y="82508"/>
                  </a:lnTo>
                  <a:lnTo>
                    <a:pt x="452932" y="66288"/>
                  </a:lnTo>
                  <a:lnTo>
                    <a:pt x="443762" y="34555"/>
                  </a:lnTo>
                  <a:lnTo>
                    <a:pt x="464218" y="18335"/>
                  </a:lnTo>
                  <a:lnTo>
                    <a:pt x="488201" y="34555"/>
                  </a:lnTo>
                  <a:lnTo>
                    <a:pt x="507951" y="27503"/>
                  </a:lnTo>
                  <a:lnTo>
                    <a:pt x="515711" y="705"/>
                  </a:ln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51"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6" name="Freeform 215"/>
          <p:cNvSpPr/>
          <p:nvPr/>
        </p:nvSpPr>
        <p:spPr bwMode="auto">
          <a:xfrm rot="17384165" flipH="1">
            <a:off x="2136376" y="1319168"/>
            <a:ext cx="2423306" cy="3455265"/>
          </a:xfrm>
          <a:custGeom>
            <a:avLst/>
            <a:gdLst>
              <a:gd name="connsiteX0" fmla="*/ 409204 w 2471898"/>
              <a:gd name="connsiteY0" fmla="*/ 1087694 h 3524550"/>
              <a:gd name="connsiteX1" fmla="*/ 2106405 w 2471898"/>
              <a:gd name="connsiteY1" fmla="*/ 238000 h 3524550"/>
              <a:gd name="connsiteX2" fmla="*/ 2141672 w 2471898"/>
              <a:gd name="connsiteY2" fmla="*/ 240544 h 3524550"/>
              <a:gd name="connsiteX3" fmla="*/ 1842724 w 2471898"/>
              <a:gd name="connsiteY3" fmla="*/ 0 h 3524550"/>
              <a:gd name="connsiteX4" fmla="*/ 2092137 w 2471898"/>
              <a:gd name="connsiteY4" fmla="*/ 0 h 3524550"/>
              <a:gd name="connsiteX5" fmla="*/ 2471898 w 2471898"/>
              <a:gd name="connsiteY5" fmla="*/ 305569 h 3524550"/>
              <a:gd name="connsiteX6" fmla="*/ 2092137 w 2471898"/>
              <a:gd name="connsiteY6" fmla="*/ 611138 h 3524550"/>
              <a:gd name="connsiteX7" fmla="*/ 1842724 w 2471898"/>
              <a:gd name="connsiteY7" fmla="*/ 611138 h 3524550"/>
              <a:gd name="connsiteX8" fmla="*/ 2082315 w 2471898"/>
              <a:gd name="connsiteY8" fmla="*/ 418355 h 3524550"/>
              <a:gd name="connsiteX9" fmla="*/ 1944341 w 2471898"/>
              <a:gd name="connsiteY9" fmla="*/ 420847 h 3524550"/>
              <a:gd name="connsiteX10" fmla="*/ 551631 w 2471898"/>
              <a:gd name="connsiteY10" fmla="*/ 1192847 h 3524550"/>
              <a:gd name="connsiteX11" fmla="*/ 444503 w 2471898"/>
              <a:gd name="connsiteY11" fmla="*/ 3307457 h 3524550"/>
              <a:gd name="connsiteX12" fmla="*/ 487833 w 2471898"/>
              <a:gd name="connsiteY12" fmla="*/ 3373024 h 3524550"/>
              <a:gd name="connsiteX13" fmla="*/ 375961 w 2471898"/>
              <a:gd name="connsiteY13" fmla="*/ 3524550 h 3524550"/>
              <a:gd name="connsiteX14" fmla="*/ 292172 w 2471898"/>
              <a:gd name="connsiteY14" fmla="*/ 3397760 h 3524550"/>
              <a:gd name="connsiteX15" fmla="*/ 409204 w 2471898"/>
              <a:gd name="connsiteY15" fmla="*/ 1087694 h 35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71898" h="3524550">
                <a:moveTo>
                  <a:pt x="409204" y="1087694"/>
                </a:moveTo>
                <a:cubicBezTo>
                  <a:pt x="822100" y="528441"/>
                  <a:pt x="1460693" y="234240"/>
                  <a:pt x="2106405" y="238000"/>
                </a:cubicBezTo>
                <a:lnTo>
                  <a:pt x="2141672" y="240544"/>
                </a:lnTo>
                <a:lnTo>
                  <a:pt x="1842724" y="0"/>
                </a:lnTo>
                <a:lnTo>
                  <a:pt x="2092137" y="0"/>
                </a:lnTo>
                <a:lnTo>
                  <a:pt x="2471898" y="305569"/>
                </a:lnTo>
                <a:lnTo>
                  <a:pt x="2092137" y="611138"/>
                </a:lnTo>
                <a:lnTo>
                  <a:pt x="1842724" y="611138"/>
                </a:lnTo>
                <a:lnTo>
                  <a:pt x="2082315" y="418355"/>
                </a:lnTo>
                <a:lnTo>
                  <a:pt x="1944341" y="420847"/>
                </a:lnTo>
                <a:cubicBezTo>
                  <a:pt x="1409578" y="462575"/>
                  <a:pt x="895232" y="727452"/>
                  <a:pt x="551631" y="1192847"/>
                </a:cubicBezTo>
                <a:cubicBezTo>
                  <a:pt x="80409" y="1831102"/>
                  <a:pt x="64158" y="2665224"/>
                  <a:pt x="444503" y="3307457"/>
                </a:cubicBezTo>
                <a:lnTo>
                  <a:pt x="487833" y="3373024"/>
                </a:lnTo>
                <a:lnTo>
                  <a:pt x="375961" y="3524550"/>
                </a:lnTo>
                <a:lnTo>
                  <a:pt x="292172" y="3397760"/>
                </a:lnTo>
                <a:cubicBezTo>
                  <a:pt x="-123328" y="2696165"/>
                  <a:pt x="-105574" y="1784943"/>
                  <a:pt x="409204" y="1087694"/>
                </a:cubicBezTo>
                <a:close/>
              </a:path>
            </a:pathLst>
          </a:custGeom>
          <a:solidFill>
            <a:srgbClr val="0070C0">
              <a:alpha val="40000"/>
            </a:srgbClr>
          </a:solidFill>
          <a:ln w="219075">
            <a:noFill/>
            <a:miter lim="800000"/>
          </a:ln>
        </p:spPr>
        <p:txBody>
          <a:bodyPr vert="horz" wrap="square" lIns="89617" tIns="44808" rIns="89617" bIns="44808" numCol="1" anchor="t" anchorCtr="0" compatLnSpc="1">
            <a:prstTxWarp prst="textNoShape">
              <a:avLst/>
            </a:prstTxWarp>
          </a:bodyPr>
          <a:lstStyle/>
          <a:p>
            <a:pPr marL="0" marR="0" lvl="0" indent="0" algn="l" defTabSz="896006" rtl="0" eaLnBrk="1" fontAlgn="auto" latinLnBrk="0" hangingPunct="1">
              <a:lnSpc>
                <a:spcPct val="100000"/>
              </a:lnSpc>
              <a:spcBef>
                <a:spcPts val="0"/>
              </a:spcBef>
              <a:spcAft>
                <a:spcPts val="0"/>
              </a:spcAft>
              <a:buClrTx/>
              <a:buSzTx/>
              <a:buFontTx/>
              <a:buNone/>
              <a:tabLst/>
              <a:defRPr/>
            </a:pPr>
            <a:endParaRPr kumimoji="0" lang="en-US" sz="137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7" name="Freeform 216"/>
          <p:cNvSpPr/>
          <p:nvPr/>
        </p:nvSpPr>
        <p:spPr bwMode="auto">
          <a:xfrm rot="8404155" flipH="1">
            <a:off x="1997663" y="3714942"/>
            <a:ext cx="2616936" cy="3113816"/>
          </a:xfrm>
          <a:custGeom>
            <a:avLst/>
            <a:gdLst>
              <a:gd name="connsiteX0" fmla="*/ 328730 w 2669411"/>
              <a:gd name="connsiteY0" fmla="*/ 3059042 h 3176255"/>
              <a:gd name="connsiteX1" fmla="*/ 188698 w 2669411"/>
              <a:gd name="connsiteY1" fmla="*/ 3176255 h 3176255"/>
              <a:gd name="connsiteX2" fmla="*/ 160711 w 2669411"/>
              <a:gd name="connsiteY2" fmla="*/ 3117608 h 3176255"/>
              <a:gd name="connsiteX3" fmla="*/ 749413 w 2669411"/>
              <a:gd name="connsiteY3" fmla="*/ 707613 h 3176255"/>
              <a:gd name="connsiteX4" fmla="*/ 2252296 w 2669411"/>
              <a:gd name="connsiteY4" fmla="*/ 225829 h 3176255"/>
              <a:gd name="connsiteX5" fmla="*/ 2334233 w 2669411"/>
              <a:gd name="connsiteY5" fmla="*/ 236559 h 3176255"/>
              <a:gd name="connsiteX6" fmla="*/ 2040237 w 2669411"/>
              <a:gd name="connsiteY6" fmla="*/ 0 h 3176255"/>
              <a:gd name="connsiteX7" fmla="*/ 2289650 w 2669411"/>
              <a:gd name="connsiteY7" fmla="*/ 0 h 3176255"/>
              <a:gd name="connsiteX8" fmla="*/ 2669411 w 2669411"/>
              <a:gd name="connsiteY8" fmla="*/ 305569 h 3176255"/>
              <a:gd name="connsiteX9" fmla="*/ 2289650 w 2669411"/>
              <a:gd name="connsiteY9" fmla="*/ 611138 h 3176255"/>
              <a:gd name="connsiteX10" fmla="*/ 2040237 w 2669411"/>
              <a:gd name="connsiteY10" fmla="*/ 611138 h 3176255"/>
              <a:gd name="connsiteX11" fmla="*/ 2292789 w 2669411"/>
              <a:gd name="connsiteY11" fmla="*/ 407926 h 3176255"/>
              <a:gd name="connsiteX12" fmla="*/ 2118257 w 2669411"/>
              <a:gd name="connsiteY12" fmla="*/ 396892 h 3176255"/>
              <a:gd name="connsiteX13" fmla="*/ 863045 w 2669411"/>
              <a:gd name="connsiteY13" fmla="*/ 843369 h 3176255"/>
              <a:gd name="connsiteX14" fmla="*/ 324155 w 2669411"/>
              <a:gd name="connsiteY14" fmla="*/ 3049453 h 317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69411" h="3176255">
                <a:moveTo>
                  <a:pt x="328730" y="3059042"/>
                </a:moveTo>
                <a:lnTo>
                  <a:pt x="188698" y="3176255"/>
                </a:lnTo>
                <a:lnTo>
                  <a:pt x="160711" y="3117608"/>
                </a:lnTo>
                <a:cubicBezTo>
                  <a:pt x="-182844" y="2294433"/>
                  <a:pt x="29432" y="1310267"/>
                  <a:pt x="749413" y="707613"/>
                </a:cubicBezTo>
                <a:cubicBezTo>
                  <a:pt x="1185554" y="342544"/>
                  <a:pt x="1726713" y="185515"/>
                  <a:pt x="2252296" y="225829"/>
                </a:cubicBezTo>
                <a:lnTo>
                  <a:pt x="2334233" y="236559"/>
                </a:lnTo>
                <a:lnTo>
                  <a:pt x="2040237" y="0"/>
                </a:lnTo>
                <a:lnTo>
                  <a:pt x="2289650" y="0"/>
                </a:lnTo>
                <a:lnTo>
                  <a:pt x="2669411" y="305569"/>
                </a:lnTo>
                <a:lnTo>
                  <a:pt x="2289650" y="611138"/>
                </a:lnTo>
                <a:lnTo>
                  <a:pt x="2040237" y="611138"/>
                </a:lnTo>
                <a:lnTo>
                  <a:pt x="2292789" y="407926"/>
                </a:lnTo>
                <a:lnTo>
                  <a:pt x="2118257" y="396892"/>
                </a:lnTo>
                <a:cubicBezTo>
                  <a:pt x="1675762" y="390725"/>
                  <a:pt x="1229014" y="537037"/>
                  <a:pt x="863045" y="843369"/>
                </a:cubicBezTo>
                <a:cubicBezTo>
                  <a:pt x="203982" y="1395032"/>
                  <a:pt x="9668" y="2295927"/>
                  <a:pt x="324155" y="3049453"/>
                </a:cubicBezTo>
                <a:close/>
              </a:path>
            </a:pathLst>
          </a:custGeom>
          <a:solidFill>
            <a:srgbClr val="0070C0">
              <a:alpha val="40000"/>
            </a:srgbClr>
          </a:solidFill>
          <a:ln w="219075">
            <a:noFill/>
            <a:miter lim="800000"/>
          </a:ln>
        </p:spPr>
        <p:txBody>
          <a:bodyPr vert="horz" wrap="square" lIns="89617" tIns="44808" rIns="89617" bIns="44808" numCol="1" anchor="t" anchorCtr="0" compatLnSpc="1">
            <a:prstTxWarp prst="textNoShape">
              <a:avLst/>
            </a:prstTxWarp>
          </a:bodyPr>
          <a:lstStyle/>
          <a:p>
            <a:pPr marL="0" marR="0" lvl="0" indent="0" algn="l" defTabSz="896006" rtl="0" eaLnBrk="1" fontAlgn="auto" latinLnBrk="0" hangingPunct="1">
              <a:lnSpc>
                <a:spcPct val="100000"/>
              </a:lnSpc>
              <a:spcBef>
                <a:spcPts val="0"/>
              </a:spcBef>
              <a:spcAft>
                <a:spcPts val="0"/>
              </a:spcAft>
              <a:buClrTx/>
              <a:buSzTx/>
              <a:buFontTx/>
              <a:buNone/>
              <a:tabLst/>
              <a:defRPr/>
            </a:pPr>
            <a:endParaRPr kumimoji="0" lang="en-US" sz="137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526648"/>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7" name="Straight Connector 86"/>
          <p:cNvCxnSpPr/>
          <p:nvPr/>
        </p:nvCxnSpPr>
        <p:spPr>
          <a:xfrm>
            <a:off x="8164250" y="2381827"/>
            <a:ext cx="0" cy="4078731"/>
          </a:xfrm>
          <a:prstGeom prst="line">
            <a:avLst/>
          </a:prstGeom>
          <a:ln>
            <a:gradFill flip="none" rotWithShape="1">
              <a:gsLst>
                <a:gs pos="0">
                  <a:schemeClr val="accent1">
                    <a:lumMod val="5000"/>
                    <a:lumOff val="95000"/>
                    <a:alpha val="0"/>
                  </a:schemeClr>
                </a:gs>
                <a:gs pos="28000">
                  <a:schemeClr val="bg1">
                    <a:lumMod val="85000"/>
                    <a:alpha val="50000"/>
                  </a:schemeClr>
                </a:gs>
                <a:gs pos="67000">
                  <a:schemeClr val="bg1">
                    <a:lumMod val="85000"/>
                    <a:alpha val="50000"/>
                  </a:schemeClr>
                </a:gs>
                <a:gs pos="100000">
                  <a:schemeClr val="accent1">
                    <a:lumMod val="30000"/>
                    <a:lumOff val="70000"/>
                    <a:alpha val="0"/>
                  </a:schemeClr>
                </a:gs>
              </a:gsLst>
              <a:lin ang="162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bwMode="auto">
          <a:xfrm>
            <a:off x="4130921" y="1525034"/>
            <a:ext cx="3928554" cy="832615"/>
          </a:xfrm>
          <a:prstGeom prst="rect">
            <a:avLst/>
          </a:prstGeom>
          <a:solidFill>
            <a:srgbClr val="011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Analyze and act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on new data</a:t>
            </a:r>
          </a:p>
        </p:txBody>
      </p:sp>
      <p:sp>
        <p:nvSpPr>
          <p:cNvPr id="63" name="Rectangle 62"/>
          <p:cNvSpPr/>
          <p:nvPr/>
        </p:nvSpPr>
        <p:spPr bwMode="auto">
          <a:xfrm>
            <a:off x="8208243" y="1521319"/>
            <a:ext cx="3928554" cy="835635"/>
          </a:xfrm>
          <a:prstGeom prst="rect">
            <a:avLst/>
          </a:prstGeom>
          <a:solidFill>
            <a:srgbClr val="011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Integrate and transform</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business processes</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ectangle 63"/>
          <p:cNvSpPr/>
          <p:nvPr/>
        </p:nvSpPr>
        <p:spPr bwMode="auto">
          <a:xfrm>
            <a:off x="53599" y="1521319"/>
            <a:ext cx="3928554" cy="835635"/>
          </a:xfrm>
          <a:prstGeom prst="rect">
            <a:avLst/>
          </a:prstGeom>
          <a:solidFill>
            <a:srgbClr val="011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Connect and scale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with efficiency</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Title 1"/>
          <p:cNvSpPr>
            <a:spLocks noGrp="1"/>
          </p:cNvSpPr>
          <p:nvPr>
            <p:ph type="title"/>
          </p:nvPr>
        </p:nvSpPr>
        <p:spPr/>
        <p:txBody>
          <a:bodyPr/>
          <a:lstStyle/>
          <a:p>
            <a:r>
              <a:rPr lang="en-US" sz="3598" dirty="0"/>
              <a:t>Capture and analyze untapped data to transform your business</a:t>
            </a:r>
          </a:p>
        </p:txBody>
      </p:sp>
      <p:sp>
        <p:nvSpPr>
          <p:cNvPr id="26" name="Freeform 539"/>
          <p:cNvSpPr>
            <a:spLocks noChangeAspect="1"/>
          </p:cNvSpPr>
          <p:nvPr/>
        </p:nvSpPr>
        <p:spPr bwMode="auto">
          <a:xfrm>
            <a:off x="4619338" y="2865102"/>
            <a:ext cx="3159703" cy="1706275"/>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noFill/>
          <a:ln w="19050">
            <a:solidFill>
              <a:schemeClr val="bg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grpSp>
        <p:nvGrpSpPr>
          <p:cNvPr id="30" name="Group 29"/>
          <p:cNvGrpSpPr/>
          <p:nvPr/>
        </p:nvGrpSpPr>
        <p:grpSpPr>
          <a:xfrm>
            <a:off x="7691971" y="3514910"/>
            <a:ext cx="3879761" cy="895017"/>
            <a:chOff x="7517027" y="2319571"/>
            <a:chExt cx="3879761" cy="895017"/>
          </a:xfrm>
        </p:grpSpPr>
        <p:pic>
          <p:nvPicPr>
            <p:cNvPr id="31" name="Picture 30"/>
            <p:cNvPicPr>
              <a:picLocks noChangeAspect="1"/>
            </p:cNvPicPr>
            <p:nvPr/>
          </p:nvPicPr>
          <p:blipFill>
            <a:blip r:embed="rId3"/>
            <a:stretch>
              <a:fillRect/>
            </a:stretch>
          </p:blipFill>
          <p:spPr>
            <a:xfrm rot="5400000">
              <a:off x="10422090" y="2349395"/>
              <a:ext cx="414614" cy="667691"/>
            </a:xfrm>
            <a:prstGeom prst="rect">
              <a:avLst/>
            </a:prstGeom>
          </p:spPr>
        </p:pic>
        <p:sp>
          <p:nvSpPr>
            <p:cNvPr id="32" name="TextBox 31"/>
            <p:cNvSpPr txBox="1"/>
            <p:nvPr/>
          </p:nvSpPr>
          <p:spPr>
            <a:xfrm>
              <a:off x="9862009" y="2752923"/>
              <a:ext cx="1534779"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Business Systems</a:t>
              </a:r>
            </a:p>
          </p:txBody>
        </p:sp>
        <p:grpSp>
          <p:nvGrpSpPr>
            <p:cNvPr id="33" name="Group 32"/>
            <p:cNvGrpSpPr/>
            <p:nvPr/>
          </p:nvGrpSpPr>
          <p:grpSpPr>
            <a:xfrm>
              <a:off x="7517027" y="2319571"/>
              <a:ext cx="3793961" cy="784046"/>
              <a:chOff x="7517027" y="2319571"/>
              <a:chExt cx="3793961" cy="784046"/>
            </a:xfrm>
          </p:grpSpPr>
          <p:sp>
            <p:nvSpPr>
              <p:cNvPr id="34" name="Rectangle 33"/>
              <p:cNvSpPr/>
              <p:nvPr/>
            </p:nvSpPr>
            <p:spPr bwMode="auto">
              <a:xfrm>
                <a:off x="9939388" y="2319571"/>
                <a:ext cx="1371600" cy="784046"/>
              </a:xfrm>
              <a:prstGeom prst="rect">
                <a:avLst/>
              </a:prstGeom>
              <a:no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5" name="Group 34"/>
              <p:cNvGrpSpPr/>
              <p:nvPr/>
            </p:nvGrpSpPr>
            <p:grpSpPr>
              <a:xfrm>
                <a:off x="7517027" y="2668261"/>
                <a:ext cx="2344982" cy="193899"/>
                <a:chOff x="7517027" y="2668261"/>
                <a:chExt cx="2344982" cy="193899"/>
              </a:xfrm>
            </p:grpSpPr>
            <p:cxnSp>
              <p:nvCxnSpPr>
                <p:cNvPr id="36" name="Straight Connector 35"/>
                <p:cNvCxnSpPr/>
                <p:nvPr/>
              </p:nvCxnSpPr>
              <p:spPr>
                <a:xfrm>
                  <a:off x="7517027" y="2762802"/>
                  <a:ext cx="2344982" cy="0"/>
                </a:xfrm>
                <a:prstGeom prst="line">
                  <a:avLst/>
                </a:prstGeom>
                <a:noFill/>
                <a:ln w="15875" cap="flat" cmpd="sng" algn="ctr">
                  <a:gradFill flip="none" rotWithShape="1">
                    <a:gsLst>
                      <a:gs pos="13000">
                        <a:srgbClr val="FFFFFF"/>
                      </a:gs>
                      <a:gs pos="0">
                        <a:srgbClr val="107C10">
                          <a:lumMod val="5000"/>
                          <a:lumOff val="95000"/>
                          <a:alpha val="0"/>
                        </a:srgbClr>
                      </a:gs>
                      <a:gs pos="40000">
                        <a:srgbClr val="FFFFFF"/>
                      </a:gs>
                    </a:gsLst>
                    <a:lin ang="0" scaled="1"/>
                    <a:tileRect/>
                  </a:gradFill>
                  <a:prstDash val="solid"/>
                  <a:headEnd type="none" w="sm" len="sm"/>
                  <a:tailEnd type="triangle" w="lg" len="lg"/>
                </a:ln>
                <a:effectLst/>
              </p:spPr>
            </p:cxnSp>
            <p:sp>
              <p:nvSpPr>
                <p:cNvPr id="37" name="TextBox 36"/>
                <p:cNvSpPr txBox="1"/>
                <p:nvPr/>
              </p:nvSpPr>
              <p:spPr>
                <a:xfrm>
                  <a:off x="7974327" y="2668261"/>
                  <a:ext cx="1635064" cy="193899"/>
                </a:xfrm>
                <a:prstGeom prst="rect">
                  <a:avLst/>
                </a:prstGeom>
                <a:solidFill>
                  <a:srgbClr val="002050"/>
                </a:solidFill>
              </p:spPr>
              <p:txBody>
                <a:bodyPr wrap="none" lIns="0" tIns="0" rIns="0" bIns="0" rtlCol="0">
                  <a:spAutoFit/>
                </a:bodyPr>
                <a:lstStyle>
                  <a:defPPr>
                    <a:defRPr lang="en-US"/>
                  </a:defPPr>
                  <a:lvl1pPr algn="r">
                    <a:lnSpc>
                      <a:spcPct val="90000"/>
                    </a:lnSpc>
                    <a:spcAft>
                      <a:spcPts val="600"/>
                    </a:spcAft>
                    <a:defRPr sz="1400">
                      <a:solidFill>
                        <a:schemeClr val="tx1">
                          <a:alpha val="55000"/>
                        </a:schemeClr>
                      </a:solidFill>
                    </a:defRPr>
                  </a:lvl1p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FFFFFF">
                          <a:alpha val="55000"/>
                        </a:srgbClr>
                      </a:solidFill>
                      <a:effectLst/>
                      <a:uLnTx/>
                      <a:uFillTx/>
                      <a:latin typeface="Segoe UI"/>
                      <a:ea typeface="+mn-ea"/>
                      <a:cs typeface="+mn-cs"/>
                    </a:rPr>
                    <a:t>10101001110100101</a:t>
                  </a:r>
                </a:p>
              </p:txBody>
            </p:sp>
          </p:grpSp>
        </p:grpSp>
      </p:grpSp>
      <p:grpSp>
        <p:nvGrpSpPr>
          <p:cNvPr id="38" name="Group 37"/>
          <p:cNvGrpSpPr/>
          <p:nvPr/>
        </p:nvGrpSpPr>
        <p:grpSpPr>
          <a:xfrm>
            <a:off x="2169435" y="3875689"/>
            <a:ext cx="3624070" cy="193899"/>
            <a:chOff x="2375136" y="2747786"/>
            <a:chExt cx="3624070" cy="193899"/>
          </a:xfrm>
        </p:grpSpPr>
        <p:cxnSp>
          <p:nvCxnSpPr>
            <p:cNvPr id="39" name="Straight Arrow Connector 38"/>
            <p:cNvCxnSpPr/>
            <p:nvPr/>
          </p:nvCxnSpPr>
          <p:spPr>
            <a:xfrm flipH="1" flipV="1">
              <a:off x="2375136" y="2831129"/>
              <a:ext cx="3624070" cy="27213"/>
            </a:xfrm>
            <a:prstGeom prst="straightConnector1">
              <a:avLst/>
            </a:prstGeom>
            <a:noFill/>
            <a:ln w="15875" cap="flat" cmpd="sng" algn="ctr">
              <a:gradFill flip="none" rotWithShape="1">
                <a:gsLst>
                  <a:gs pos="13000">
                    <a:srgbClr val="FFFFFF"/>
                  </a:gs>
                  <a:gs pos="0">
                    <a:srgbClr val="107C10">
                      <a:lumMod val="5000"/>
                      <a:lumOff val="95000"/>
                      <a:alpha val="0"/>
                    </a:srgbClr>
                  </a:gs>
                  <a:gs pos="40000">
                    <a:srgbClr val="FFFFFF"/>
                  </a:gs>
                </a:gsLst>
                <a:lin ang="0" scaled="1"/>
                <a:tileRect/>
              </a:gradFill>
              <a:prstDash val="solid"/>
              <a:headEnd type="none" w="sm" len="sm"/>
              <a:tailEnd type="triangle" w="lg" len="lg"/>
            </a:ln>
            <a:effectLst/>
          </p:spPr>
        </p:cxnSp>
        <p:sp>
          <p:nvSpPr>
            <p:cNvPr id="40" name="TextBox 39"/>
            <p:cNvSpPr txBox="1"/>
            <p:nvPr/>
          </p:nvSpPr>
          <p:spPr>
            <a:xfrm>
              <a:off x="2768411" y="2747786"/>
              <a:ext cx="2603547" cy="193899"/>
            </a:xfrm>
            <a:prstGeom prst="rect">
              <a:avLst/>
            </a:prstGeom>
            <a:solidFill>
              <a:srgbClr val="002050"/>
            </a:solidFill>
          </p:spPr>
          <p:txBody>
            <a:bodyPr wrap="square" lIns="0" tIns="0" rIns="0" bIns="0" rtlCol="0">
              <a:spAutoFit/>
            </a:bodyPr>
            <a:lstStyle/>
            <a:p>
              <a:pPr marL="0" marR="0" lvl="0" indent="0" algn="just"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FFFFFF">
                      <a:alpha val="55000"/>
                    </a:srgbClr>
                  </a:solidFill>
                  <a:effectLst/>
                  <a:uLnTx/>
                  <a:uFillTx/>
                  <a:latin typeface="Segoe UI"/>
                  <a:ea typeface="+mn-ea"/>
                  <a:cs typeface="+mn-cs"/>
                </a:rPr>
                <a:t>101010101101000110100010111</a:t>
              </a:r>
            </a:p>
          </p:txBody>
        </p:sp>
      </p:grpSp>
      <p:sp>
        <p:nvSpPr>
          <p:cNvPr id="41" name="Freeform 40"/>
          <p:cNvSpPr>
            <a:spLocks noChangeAspect="1" noEditPoints="1"/>
          </p:cNvSpPr>
          <p:nvPr/>
        </p:nvSpPr>
        <p:spPr bwMode="black">
          <a:xfrm>
            <a:off x="1108251" y="5095756"/>
            <a:ext cx="400987" cy="39935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grpSp>
        <p:nvGrpSpPr>
          <p:cNvPr id="42" name="Group 41"/>
          <p:cNvGrpSpPr>
            <a:grpSpLocks noChangeAspect="1"/>
          </p:cNvGrpSpPr>
          <p:nvPr/>
        </p:nvGrpSpPr>
        <p:grpSpPr bwMode="black">
          <a:xfrm>
            <a:off x="1058254" y="5893038"/>
            <a:ext cx="450984" cy="526147"/>
            <a:chOff x="396875" y="1300163"/>
            <a:chExt cx="1162051" cy="1355725"/>
          </a:xfrm>
          <a:solidFill>
            <a:srgbClr val="FFFFFF"/>
          </a:solidFill>
        </p:grpSpPr>
        <p:sp>
          <p:nvSpPr>
            <p:cNvPr id="43" name="Freeform 42"/>
            <p:cNvSpPr>
              <a:spLocks/>
            </p:cNvSpPr>
            <p:nvPr/>
          </p:nvSpPr>
          <p:spPr bwMode="black">
            <a:xfrm>
              <a:off x="396875" y="1616075"/>
              <a:ext cx="1162051" cy="1039813"/>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grp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44" name="Freeform 43"/>
            <p:cNvSpPr>
              <a:spLocks/>
            </p:cNvSpPr>
            <p:nvPr/>
          </p:nvSpPr>
          <p:spPr bwMode="black">
            <a:xfrm>
              <a:off x="996950" y="1300163"/>
              <a:ext cx="288925" cy="317500"/>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grp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sp>
        <p:nvSpPr>
          <p:cNvPr id="45" name="Freeform 44"/>
          <p:cNvSpPr>
            <a:spLocks noEditPoints="1"/>
          </p:cNvSpPr>
          <p:nvPr/>
        </p:nvSpPr>
        <p:spPr bwMode="black">
          <a:xfrm>
            <a:off x="2892648" y="5095756"/>
            <a:ext cx="363076" cy="440553"/>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46" name="Oval 45"/>
          <p:cNvSpPr/>
          <p:nvPr/>
        </p:nvSpPr>
        <p:spPr>
          <a:xfrm>
            <a:off x="2557163" y="5716758"/>
            <a:ext cx="1034045" cy="1001307"/>
          </a:xfrm>
          <a:prstGeom prst="ellipse">
            <a:avLst/>
          </a:prstGeom>
          <a:noFill/>
          <a:ln w="15875" cap="flat" cmpd="sng" algn="ctr">
            <a:noFill/>
            <a:prstDash val="solid"/>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mn-cs"/>
              </a:rPr>
              <a:t>And</a:t>
            </a:r>
            <a:r>
              <a:rPr kumimoji="0" lang="en-US" sz="1836" b="0" i="0" u="none" strike="noStrike" kern="0" cap="none" spc="0" normalizeH="0" baseline="0" noProof="0" dirty="0">
                <a:ln>
                  <a:noFill/>
                </a:ln>
                <a:solidFill>
                  <a:srgbClr val="FFFFFF"/>
                </a:solidFill>
                <a:effectLst/>
                <a:uLnTx/>
                <a:uFillTx/>
                <a:latin typeface="Segoe UI"/>
                <a:ea typeface="+mn-ea"/>
                <a:cs typeface="+mn-cs"/>
              </a:rPr>
              <a:t> </a:t>
            </a:r>
            <a:r>
              <a:rPr kumimoji="0" lang="en-US" sz="1200" b="0" i="0" u="none" strike="noStrike" kern="0" cap="none" spc="0" normalizeH="0" baseline="0" noProof="0" dirty="0">
                <a:ln>
                  <a:noFill/>
                </a:ln>
                <a:solidFill>
                  <a:srgbClr val="FFFFFF"/>
                </a:solidFill>
                <a:effectLst/>
                <a:uLnTx/>
                <a:uFillTx/>
                <a:latin typeface="Segoe UI Light"/>
                <a:ea typeface="+mn-ea"/>
                <a:cs typeface="+mn-cs"/>
              </a:rPr>
              <a:t>more</a:t>
            </a:r>
          </a:p>
        </p:txBody>
      </p:sp>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04879" y="5087208"/>
            <a:ext cx="392128" cy="447541"/>
          </a:xfrm>
          <a:prstGeom prst="rect">
            <a:avLst/>
          </a:prstGeom>
        </p:spPr>
      </p:pic>
      <p:sp>
        <p:nvSpPr>
          <p:cNvPr id="48" name="Rectangle 47"/>
          <p:cNvSpPr/>
          <p:nvPr/>
        </p:nvSpPr>
        <p:spPr>
          <a:xfrm>
            <a:off x="1562482" y="5716759"/>
            <a:ext cx="1276922" cy="1001307"/>
          </a:xfrm>
          <a:prstGeom prst="rect">
            <a:avLst/>
          </a:prstGeom>
          <a:noFill/>
          <a:ln w="15875" cap="flat" cmpd="sng" algn="ctr">
            <a:noFill/>
            <a:prstDash val="solid"/>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mn-cs"/>
              </a:rPr>
              <a:t>Real-time operating systems</a:t>
            </a:r>
          </a:p>
        </p:txBody>
      </p:sp>
      <p:pic>
        <p:nvPicPr>
          <p:cNvPr id="62" name="Picture 61"/>
          <p:cNvPicPr>
            <a:picLocks noChangeAspect="1"/>
          </p:cNvPicPr>
          <p:nvPr/>
        </p:nvPicPr>
        <p:blipFill rotWithShape="1">
          <a:blip r:embed="rId5"/>
          <a:srcRect l="77624" t="-13675"/>
          <a:stretch/>
        </p:blipFill>
        <p:spPr>
          <a:xfrm>
            <a:off x="1108251" y="3566118"/>
            <a:ext cx="1012009" cy="784046"/>
          </a:xfrm>
          <a:prstGeom prst="rect">
            <a:avLst/>
          </a:prstGeom>
        </p:spPr>
      </p:pic>
      <p:sp>
        <p:nvSpPr>
          <p:cNvPr id="66" name="Rectangle 2048"/>
          <p:cNvSpPr>
            <a:spLocks noChangeAspect="1"/>
          </p:cNvSpPr>
          <p:nvPr/>
        </p:nvSpPr>
        <p:spPr bwMode="auto">
          <a:xfrm flipV="1">
            <a:off x="-833592" y="2437826"/>
            <a:ext cx="404970" cy="854553"/>
          </a:xfrm>
          <a:custGeom>
            <a:avLst/>
            <a:gdLst/>
            <a:ahLst/>
            <a:cxnLst/>
            <a:rect l="l" t="t" r="r" b="b"/>
            <a:pathLst>
              <a:path w="1402492" h="2959444">
                <a:moveTo>
                  <a:pt x="0" y="37870"/>
                </a:moveTo>
                <a:lnTo>
                  <a:pt x="1402492" y="37870"/>
                </a:lnTo>
                <a:lnTo>
                  <a:pt x="1402492" y="0"/>
                </a:lnTo>
                <a:lnTo>
                  <a:pt x="0" y="0"/>
                </a:lnTo>
                <a:close/>
                <a:moveTo>
                  <a:pt x="1122231" y="170769"/>
                </a:moveTo>
                <a:cubicBezTo>
                  <a:pt x="1117181" y="170769"/>
                  <a:pt x="1113087" y="166675"/>
                  <a:pt x="1113087" y="161625"/>
                </a:cubicBezTo>
                <a:lnTo>
                  <a:pt x="1113087" y="88473"/>
                </a:lnTo>
                <a:cubicBezTo>
                  <a:pt x="1113087" y="83423"/>
                  <a:pt x="1117181" y="79329"/>
                  <a:pt x="1122231" y="79329"/>
                </a:cubicBezTo>
                <a:cubicBezTo>
                  <a:pt x="1127281" y="79329"/>
                  <a:pt x="1131375" y="83423"/>
                  <a:pt x="1131375" y="88473"/>
                </a:cubicBezTo>
                <a:lnTo>
                  <a:pt x="1131375" y="161625"/>
                </a:lnTo>
                <a:cubicBezTo>
                  <a:pt x="1131375" y="166675"/>
                  <a:pt x="1127281" y="170769"/>
                  <a:pt x="1122231" y="170769"/>
                </a:cubicBezTo>
                <a:close/>
                <a:moveTo>
                  <a:pt x="1094233" y="170769"/>
                </a:moveTo>
                <a:cubicBezTo>
                  <a:pt x="1089183" y="170769"/>
                  <a:pt x="1085089" y="166675"/>
                  <a:pt x="1085089" y="161625"/>
                </a:cubicBezTo>
                <a:lnTo>
                  <a:pt x="1085089" y="88473"/>
                </a:lnTo>
                <a:cubicBezTo>
                  <a:pt x="1085089" y="83423"/>
                  <a:pt x="1089183" y="79329"/>
                  <a:pt x="1094233" y="79329"/>
                </a:cubicBezTo>
                <a:cubicBezTo>
                  <a:pt x="1099283" y="79329"/>
                  <a:pt x="1103377" y="83423"/>
                  <a:pt x="1103377" y="88473"/>
                </a:cubicBezTo>
                <a:lnTo>
                  <a:pt x="1103377" y="161625"/>
                </a:lnTo>
                <a:cubicBezTo>
                  <a:pt x="1103377" y="166675"/>
                  <a:pt x="1099283" y="170769"/>
                  <a:pt x="1094233" y="170769"/>
                </a:cubicBezTo>
                <a:close/>
                <a:moveTo>
                  <a:pt x="1066239" y="170769"/>
                </a:moveTo>
                <a:cubicBezTo>
                  <a:pt x="1061189" y="170769"/>
                  <a:pt x="1057095" y="166675"/>
                  <a:pt x="1057095" y="161625"/>
                </a:cubicBezTo>
                <a:lnTo>
                  <a:pt x="1057095" y="88473"/>
                </a:lnTo>
                <a:cubicBezTo>
                  <a:pt x="1057095" y="83423"/>
                  <a:pt x="1061189" y="79329"/>
                  <a:pt x="1066239" y="79329"/>
                </a:cubicBezTo>
                <a:cubicBezTo>
                  <a:pt x="1071289" y="79329"/>
                  <a:pt x="1075383" y="83423"/>
                  <a:pt x="1075383" y="88473"/>
                </a:cubicBezTo>
                <a:lnTo>
                  <a:pt x="1075383" y="161625"/>
                </a:lnTo>
                <a:cubicBezTo>
                  <a:pt x="1075383" y="166675"/>
                  <a:pt x="1071289" y="170769"/>
                  <a:pt x="1066239" y="170769"/>
                </a:cubicBezTo>
                <a:close/>
                <a:moveTo>
                  <a:pt x="1038245" y="170769"/>
                </a:moveTo>
                <a:cubicBezTo>
                  <a:pt x="1033195" y="170769"/>
                  <a:pt x="1029101" y="166675"/>
                  <a:pt x="1029101" y="161625"/>
                </a:cubicBezTo>
                <a:lnTo>
                  <a:pt x="1029101" y="88473"/>
                </a:lnTo>
                <a:cubicBezTo>
                  <a:pt x="1029101" y="83423"/>
                  <a:pt x="1033195" y="79329"/>
                  <a:pt x="1038245" y="79329"/>
                </a:cubicBezTo>
                <a:cubicBezTo>
                  <a:pt x="1043295" y="79329"/>
                  <a:pt x="1047389" y="83423"/>
                  <a:pt x="1047389" y="88473"/>
                </a:cubicBezTo>
                <a:lnTo>
                  <a:pt x="1047389" y="161625"/>
                </a:lnTo>
                <a:cubicBezTo>
                  <a:pt x="1047389" y="166675"/>
                  <a:pt x="1043295" y="170769"/>
                  <a:pt x="1038245" y="170769"/>
                </a:cubicBezTo>
                <a:close/>
                <a:moveTo>
                  <a:pt x="1010251" y="170769"/>
                </a:moveTo>
                <a:cubicBezTo>
                  <a:pt x="1005201" y="170769"/>
                  <a:pt x="1001107" y="166675"/>
                  <a:pt x="1001107" y="161625"/>
                </a:cubicBezTo>
                <a:lnTo>
                  <a:pt x="1001107" y="88473"/>
                </a:lnTo>
                <a:cubicBezTo>
                  <a:pt x="1001107" y="83423"/>
                  <a:pt x="1005201" y="79329"/>
                  <a:pt x="1010251" y="79329"/>
                </a:cubicBezTo>
                <a:cubicBezTo>
                  <a:pt x="1015301" y="79329"/>
                  <a:pt x="1019395" y="83423"/>
                  <a:pt x="1019395" y="88473"/>
                </a:cubicBezTo>
                <a:lnTo>
                  <a:pt x="1019395" y="161625"/>
                </a:lnTo>
                <a:cubicBezTo>
                  <a:pt x="1019395" y="166675"/>
                  <a:pt x="1015301" y="170769"/>
                  <a:pt x="1010251" y="170769"/>
                </a:cubicBezTo>
                <a:close/>
                <a:moveTo>
                  <a:pt x="982257" y="170769"/>
                </a:moveTo>
                <a:cubicBezTo>
                  <a:pt x="977207" y="170769"/>
                  <a:pt x="973113" y="166675"/>
                  <a:pt x="973113" y="161625"/>
                </a:cubicBezTo>
                <a:lnTo>
                  <a:pt x="973113" y="88473"/>
                </a:lnTo>
                <a:cubicBezTo>
                  <a:pt x="973113" y="83423"/>
                  <a:pt x="977207" y="79329"/>
                  <a:pt x="982257" y="79329"/>
                </a:cubicBezTo>
                <a:cubicBezTo>
                  <a:pt x="987307" y="79329"/>
                  <a:pt x="991401" y="83423"/>
                  <a:pt x="991401" y="88473"/>
                </a:cubicBezTo>
                <a:lnTo>
                  <a:pt x="991401" y="161625"/>
                </a:lnTo>
                <a:cubicBezTo>
                  <a:pt x="991401" y="166675"/>
                  <a:pt x="987307" y="170769"/>
                  <a:pt x="982257" y="170769"/>
                </a:cubicBezTo>
                <a:close/>
                <a:moveTo>
                  <a:pt x="954263" y="170769"/>
                </a:moveTo>
                <a:cubicBezTo>
                  <a:pt x="949213" y="170769"/>
                  <a:pt x="945119" y="166675"/>
                  <a:pt x="945119" y="161625"/>
                </a:cubicBezTo>
                <a:lnTo>
                  <a:pt x="945119" y="88473"/>
                </a:lnTo>
                <a:cubicBezTo>
                  <a:pt x="945119" y="83423"/>
                  <a:pt x="949213" y="79329"/>
                  <a:pt x="954263" y="79329"/>
                </a:cubicBezTo>
                <a:cubicBezTo>
                  <a:pt x="959313" y="79329"/>
                  <a:pt x="963407" y="83423"/>
                  <a:pt x="963407" y="88473"/>
                </a:cubicBezTo>
                <a:lnTo>
                  <a:pt x="963407" y="161625"/>
                </a:lnTo>
                <a:cubicBezTo>
                  <a:pt x="963407" y="166675"/>
                  <a:pt x="959313" y="170769"/>
                  <a:pt x="954263" y="170769"/>
                </a:cubicBezTo>
                <a:close/>
                <a:moveTo>
                  <a:pt x="926269" y="170769"/>
                </a:moveTo>
                <a:cubicBezTo>
                  <a:pt x="921219" y="170769"/>
                  <a:pt x="917125" y="166675"/>
                  <a:pt x="917125" y="161625"/>
                </a:cubicBezTo>
                <a:lnTo>
                  <a:pt x="917125" y="88473"/>
                </a:lnTo>
                <a:cubicBezTo>
                  <a:pt x="917125" y="83423"/>
                  <a:pt x="921219" y="79329"/>
                  <a:pt x="926269" y="79329"/>
                </a:cubicBezTo>
                <a:cubicBezTo>
                  <a:pt x="931319" y="79329"/>
                  <a:pt x="935413" y="83423"/>
                  <a:pt x="935413" y="88473"/>
                </a:cubicBezTo>
                <a:lnTo>
                  <a:pt x="935413" y="161625"/>
                </a:lnTo>
                <a:cubicBezTo>
                  <a:pt x="935413" y="166675"/>
                  <a:pt x="931319" y="170769"/>
                  <a:pt x="926269" y="170769"/>
                </a:cubicBezTo>
                <a:close/>
                <a:moveTo>
                  <a:pt x="898275" y="170769"/>
                </a:moveTo>
                <a:cubicBezTo>
                  <a:pt x="893225" y="170769"/>
                  <a:pt x="889131" y="166675"/>
                  <a:pt x="889131" y="161625"/>
                </a:cubicBezTo>
                <a:lnTo>
                  <a:pt x="889131" y="88473"/>
                </a:lnTo>
                <a:cubicBezTo>
                  <a:pt x="889131" y="83423"/>
                  <a:pt x="893225" y="79329"/>
                  <a:pt x="898275" y="79329"/>
                </a:cubicBezTo>
                <a:cubicBezTo>
                  <a:pt x="903325" y="79329"/>
                  <a:pt x="907419" y="83423"/>
                  <a:pt x="907419" y="88473"/>
                </a:cubicBezTo>
                <a:lnTo>
                  <a:pt x="907419" y="161625"/>
                </a:lnTo>
                <a:cubicBezTo>
                  <a:pt x="907419" y="166675"/>
                  <a:pt x="903325" y="170769"/>
                  <a:pt x="898275" y="170769"/>
                </a:cubicBezTo>
                <a:close/>
                <a:moveTo>
                  <a:pt x="870281" y="170769"/>
                </a:moveTo>
                <a:cubicBezTo>
                  <a:pt x="865231" y="170769"/>
                  <a:pt x="861137" y="166675"/>
                  <a:pt x="861137" y="161625"/>
                </a:cubicBezTo>
                <a:lnTo>
                  <a:pt x="861137" y="88473"/>
                </a:lnTo>
                <a:cubicBezTo>
                  <a:pt x="861137" y="83423"/>
                  <a:pt x="865231" y="79329"/>
                  <a:pt x="870281" y="79329"/>
                </a:cubicBezTo>
                <a:cubicBezTo>
                  <a:pt x="875331" y="79329"/>
                  <a:pt x="879425" y="83423"/>
                  <a:pt x="879425" y="88473"/>
                </a:cubicBezTo>
                <a:lnTo>
                  <a:pt x="879425" y="161625"/>
                </a:lnTo>
                <a:cubicBezTo>
                  <a:pt x="879425" y="166675"/>
                  <a:pt x="875331" y="170769"/>
                  <a:pt x="870281" y="170769"/>
                </a:cubicBezTo>
                <a:close/>
                <a:moveTo>
                  <a:pt x="842287" y="170769"/>
                </a:moveTo>
                <a:cubicBezTo>
                  <a:pt x="837237" y="170769"/>
                  <a:pt x="833143" y="166675"/>
                  <a:pt x="833143" y="161625"/>
                </a:cubicBezTo>
                <a:lnTo>
                  <a:pt x="833143" y="88473"/>
                </a:lnTo>
                <a:cubicBezTo>
                  <a:pt x="833143" y="83423"/>
                  <a:pt x="837237" y="79329"/>
                  <a:pt x="842287" y="79329"/>
                </a:cubicBezTo>
                <a:cubicBezTo>
                  <a:pt x="847337" y="79329"/>
                  <a:pt x="851431" y="83423"/>
                  <a:pt x="851431" y="88473"/>
                </a:cubicBezTo>
                <a:lnTo>
                  <a:pt x="851431" y="161625"/>
                </a:lnTo>
                <a:cubicBezTo>
                  <a:pt x="851431" y="166675"/>
                  <a:pt x="847337" y="170769"/>
                  <a:pt x="842287" y="170769"/>
                </a:cubicBezTo>
                <a:close/>
                <a:moveTo>
                  <a:pt x="814293" y="170769"/>
                </a:moveTo>
                <a:cubicBezTo>
                  <a:pt x="809243" y="170769"/>
                  <a:pt x="805149" y="166675"/>
                  <a:pt x="805149" y="161625"/>
                </a:cubicBezTo>
                <a:lnTo>
                  <a:pt x="805149" y="88473"/>
                </a:lnTo>
                <a:cubicBezTo>
                  <a:pt x="805149" y="83423"/>
                  <a:pt x="809243" y="79329"/>
                  <a:pt x="814293" y="79329"/>
                </a:cubicBezTo>
                <a:cubicBezTo>
                  <a:pt x="819343" y="79329"/>
                  <a:pt x="823437" y="83423"/>
                  <a:pt x="823437" y="88473"/>
                </a:cubicBezTo>
                <a:lnTo>
                  <a:pt x="823437" y="161625"/>
                </a:lnTo>
                <a:cubicBezTo>
                  <a:pt x="823437" y="166675"/>
                  <a:pt x="819343" y="170769"/>
                  <a:pt x="814293" y="170769"/>
                </a:cubicBezTo>
                <a:close/>
                <a:moveTo>
                  <a:pt x="786299" y="170769"/>
                </a:moveTo>
                <a:cubicBezTo>
                  <a:pt x="781249" y="170769"/>
                  <a:pt x="777155" y="166675"/>
                  <a:pt x="777155" y="161625"/>
                </a:cubicBezTo>
                <a:lnTo>
                  <a:pt x="777155" y="88473"/>
                </a:lnTo>
                <a:cubicBezTo>
                  <a:pt x="777155" y="83423"/>
                  <a:pt x="781249" y="79329"/>
                  <a:pt x="786299" y="79329"/>
                </a:cubicBezTo>
                <a:cubicBezTo>
                  <a:pt x="791349" y="79329"/>
                  <a:pt x="795443" y="83423"/>
                  <a:pt x="795443" y="88473"/>
                </a:cubicBezTo>
                <a:lnTo>
                  <a:pt x="795443" y="161625"/>
                </a:lnTo>
                <a:cubicBezTo>
                  <a:pt x="795443" y="166675"/>
                  <a:pt x="791349" y="170769"/>
                  <a:pt x="786299" y="170769"/>
                </a:cubicBezTo>
                <a:close/>
                <a:moveTo>
                  <a:pt x="758305" y="170769"/>
                </a:moveTo>
                <a:cubicBezTo>
                  <a:pt x="753255" y="170769"/>
                  <a:pt x="749161" y="166675"/>
                  <a:pt x="749161" y="161625"/>
                </a:cubicBezTo>
                <a:lnTo>
                  <a:pt x="749161" y="88473"/>
                </a:lnTo>
                <a:cubicBezTo>
                  <a:pt x="749161" y="83423"/>
                  <a:pt x="753255" y="79329"/>
                  <a:pt x="758305" y="79329"/>
                </a:cubicBezTo>
                <a:cubicBezTo>
                  <a:pt x="763355" y="79329"/>
                  <a:pt x="767449" y="83423"/>
                  <a:pt x="767449" y="88473"/>
                </a:cubicBezTo>
                <a:lnTo>
                  <a:pt x="767449" y="161625"/>
                </a:lnTo>
                <a:cubicBezTo>
                  <a:pt x="767449" y="166675"/>
                  <a:pt x="763355" y="170769"/>
                  <a:pt x="758305" y="170769"/>
                </a:cubicBezTo>
                <a:close/>
                <a:moveTo>
                  <a:pt x="730311" y="170769"/>
                </a:moveTo>
                <a:cubicBezTo>
                  <a:pt x="725261" y="170769"/>
                  <a:pt x="721167" y="166675"/>
                  <a:pt x="721167" y="161625"/>
                </a:cubicBezTo>
                <a:lnTo>
                  <a:pt x="721167" y="88473"/>
                </a:lnTo>
                <a:cubicBezTo>
                  <a:pt x="721167" y="83423"/>
                  <a:pt x="725261" y="79329"/>
                  <a:pt x="730311" y="79329"/>
                </a:cubicBezTo>
                <a:cubicBezTo>
                  <a:pt x="735361" y="79329"/>
                  <a:pt x="739455" y="83423"/>
                  <a:pt x="739455" y="88473"/>
                </a:cubicBezTo>
                <a:lnTo>
                  <a:pt x="739455" y="161625"/>
                </a:lnTo>
                <a:cubicBezTo>
                  <a:pt x="739455" y="166675"/>
                  <a:pt x="735361" y="170769"/>
                  <a:pt x="730311" y="170769"/>
                </a:cubicBezTo>
                <a:close/>
                <a:moveTo>
                  <a:pt x="702317" y="170769"/>
                </a:moveTo>
                <a:cubicBezTo>
                  <a:pt x="697267" y="170769"/>
                  <a:pt x="693173" y="166675"/>
                  <a:pt x="693173" y="161625"/>
                </a:cubicBezTo>
                <a:lnTo>
                  <a:pt x="693173" y="88473"/>
                </a:lnTo>
                <a:cubicBezTo>
                  <a:pt x="693173" y="83423"/>
                  <a:pt x="697267" y="79329"/>
                  <a:pt x="702317" y="79329"/>
                </a:cubicBezTo>
                <a:cubicBezTo>
                  <a:pt x="707367" y="79329"/>
                  <a:pt x="711461" y="83423"/>
                  <a:pt x="711461" y="88473"/>
                </a:cubicBezTo>
                <a:lnTo>
                  <a:pt x="711461" y="161625"/>
                </a:lnTo>
                <a:cubicBezTo>
                  <a:pt x="711461" y="166675"/>
                  <a:pt x="707367" y="170769"/>
                  <a:pt x="702317" y="170769"/>
                </a:cubicBezTo>
                <a:close/>
                <a:moveTo>
                  <a:pt x="674323" y="170769"/>
                </a:moveTo>
                <a:cubicBezTo>
                  <a:pt x="669273" y="170769"/>
                  <a:pt x="665179" y="166675"/>
                  <a:pt x="665179" y="161625"/>
                </a:cubicBezTo>
                <a:lnTo>
                  <a:pt x="665179" y="88473"/>
                </a:lnTo>
                <a:cubicBezTo>
                  <a:pt x="665179" y="83423"/>
                  <a:pt x="669273" y="79329"/>
                  <a:pt x="674323" y="79329"/>
                </a:cubicBezTo>
                <a:cubicBezTo>
                  <a:pt x="679373" y="79329"/>
                  <a:pt x="683467" y="83423"/>
                  <a:pt x="683467" y="88473"/>
                </a:cubicBezTo>
                <a:lnTo>
                  <a:pt x="683467" y="161625"/>
                </a:lnTo>
                <a:cubicBezTo>
                  <a:pt x="683467" y="166675"/>
                  <a:pt x="679373" y="170769"/>
                  <a:pt x="674323" y="170769"/>
                </a:cubicBezTo>
                <a:close/>
                <a:moveTo>
                  <a:pt x="646329" y="170769"/>
                </a:moveTo>
                <a:cubicBezTo>
                  <a:pt x="641279" y="170769"/>
                  <a:pt x="637185" y="166675"/>
                  <a:pt x="637185" y="161625"/>
                </a:cubicBezTo>
                <a:lnTo>
                  <a:pt x="637185" y="88473"/>
                </a:lnTo>
                <a:cubicBezTo>
                  <a:pt x="637185" y="83423"/>
                  <a:pt x="641279" y="79329"/>
                  <a:pt x="646329" y="79329"/>
                </a:cubicBezTo>
                <a:cubicBezTo>
                  <a:pt x="651379" y="79329"/>
                  <a:pt x="655473" y="83423"/>
                  <a:pt x="655473" y="88473"/>
                </a:cubicBezTo>
                <a:lnTo>
                  <a:pt x="655473" y="161625"/>
                </a:lnTo>
                <a:cubicBezTo>
                  <a:pt x="655473" y="166675"/>
                  <a:pt x="651379" y="170769"/>
                  <a:pt x="646329" y="170769"/>
                </a:cubicBezTo>
                <a:close/>
                <a:moveTo>
                  <a:pt x="618335" y="170769"/>
                </a:moveTo>
                <a:cubicBezTo>
                  <a:pt x="613285" y="170769"/>
                  <a:pt x="609191" y="166675"/>
                  <a:pt x="609191" y="161625"/>
                </a:cubicBezTo>
                <a:lnTo>
                  <a:pt x="609191" y="88473"/>
                </a:lnTo>
                <a:cubicBezTo>
                  <a:pt x="609191" y="83423"/>
                  <a:pt x="613285" y="79329"/>
                  <a:pt x="618335" y="79329"/>
                </a:cubicBezTo>
                <a:cubicBezTo>
                  <a:pt x="623385" y="79329"/>
                  <a:pt x="627479" y="83423"/>
                  <a:pt x="627479" y="88473"/>
                </a:cubicBezTo>
                <a:lnTo>
                  <a:pt x="627479" y="161625"/>
                </a:lnTo>
                <a:cubicBezTo>
                  <a:pt x="627479" y="166675"/>
                  <a:pt x="623385" y="170769"/>
                  <a:pt x="618335" y="170769"/>
                </a:cubicBezTo>
                <a:close/>
                <a:moveTo>
                  <a:pt x="590341" y="170769"/>
                </a:moveTo>
                <a:cubicBezTo>
                  <a:pt x="585291" y="170769"/>
                  <a:pt x="581197" y="166675"/>
                  <a:pt x="581197" y="161625"/>
                </a:cubicBezTo>
                <a:lnTo>
                  <a:pt x="581197" y="88473"/>
                </a:lnTo>
                <a:cubicBezTo>
                  <a:pt x="581197" y="83423"/>
                  <a:pt x="585291" y="79329"/>
                  <a:pt x="590341" y="79329"/>
                </a:cubicBezTo>
                <a:cubicBezTo>
                  <a:pt x="595391" y="79329"/>
                  <a:pt x="599485" y="83423"/>
                  <a:pt x="599485" y="88473"/>
                </a:cubicBezTo>
                <a:lnTo>
                  <a:pt x="599485" y="161625"/>
                </a:lnTo>
                <a:cubicBezTo>
                  <a:pt x="599485" y="166675"/>
                  <a:pt x="595391" y="170769"/>
                  <a:pt x="590341" y="170769"/>
                </a:cubicBezTo>
                <a:close/>
                <a:moveTo>
                  <a:pt x="562347" y="170769"/>
                </a:moveTo>
                <a:cubicBezTo>
                  <a:pt x="557297" y="170769"/>
                  <a:pt x="553203" y="166675"/>
                  <a:pt x="553203" y="161625"/>
                </a:cubicBezTo>
                <a:lnTo>
                  <a:pt x="553203" y="88473"/>
                </a:lnTo>
                <a:cubicBezTo>
                  <a:pt x="553203" y="83423"/>
                  <a:pt x="557297" y="79329"/>
                  <a:pt x="562347" y="79329"/>
                </a:cubicBezTo>
                <a:cubicBezTo>
                  <a:pt x="567397" y="79329"/>
                  <a:pt x="571491" y="83423"/>
                  <a:pt x="571491" y="88473"/>
                </a:cubicBezTo>
                <a:lnTo>
                  <a:pt x="571491" y="161625"/>
                </a:lnTo>
                <a:cubicBezTo>
                  <a:pt x="571491" y="166675"/>
                  <a:pt x="567397" y="170769"/>
                  <a:pt x="562347" y="170769"/>
                </a:cubicBezTo>
                <a:close/>
                <a:moveTo>
                  <a:pt x="534353" y="170769"/>
                </a:moveTo>
                <a:cubicBezTo>
                  <a:pt x="529303" y="170769"/>
                  <a:pt x="525209" y="166675"/>
                  <a:pt x="525209" y="161625"/>
                </a:cubicBezTo>
                <a:lnTo>
                  <a:pt x="525209" y="88473"/>
                </a:lnTo>
                <a:cubicBezTo>
                  <a:pt x="525209" y="83423"/>
                  <a:pt x="529303" y="79329"/>
                  <a:pt x="534353" y="79329"/>
                </a:cubicBezTo>
                <a:cubicBezTo>
                  <a:pt x="539403" y="79329"/>
                  <a:pt x="543497" y="83423"/>
                  <a:pt x="543497" y="88473"/>
                </a:cubicBezTo>
                <a:lnTo>
                  <a:pt x="543497" y="161625"/>
                </a:lnTo>
                <a:cubicBezTo>
                  <a:pt x="543497" y="166675"/>
                  <a:pt x="539403" y="170769"/>
                  <a:pt x="534353" y="170769"/>
                </a:cubicBezTo>
                <a:close/>
                <a:moveTo>
                  <a:pt x="506359" y="170769"/>
                </a:moveTo>
                <a:cubicBezTo>
                  <a:pt x="501309" y="170769"/>
                  <a:pt x="497215" y="166675"/>
                  <a:pt x="497215" y="161625"/>
                </a:cubicBezTo>
                <a:lnTo>
                  <a:pt x="497215" y="88473"/>
                </a:lnTo>
                <a:cubicBezTo>
                  <a:pt x="497215" y="83423"/>
                  <a:pt x="501309" y="79329"/>
                  <a:pt x="506359" y="79329"/>
                </a:cubicBezTo>
                <a:cubicBezTo>
                  <a:pt x="511409" y="79329"/>
                  <a:pt x="515503" y="83423"/>
                  <a:pt x="515503" y="88473"/>
                </a:cubicBezTo>
                <a:lnTo>
                  <a:pt x="515503" y="161625"/>
                </a:lnTo>
                <a:cubicBezTo>
                  <a:pt x="515503" y="166675"/>
                  <a:pt x="511409" y="170769"/>
                  <a:pt x="506359" y="170769"/>
                </a:cubicBezTo>
                <a:close/>
                <a:moveTo>
                  <a:pt x="478365" y="170769"/>
                </a:moveTo>
                <a:cubicBezTo>
                  <a:pt x="473315" y="170769"/>
                  <a:pt x="469221" y="166675"/>
                  <a:pt x="469221" y="161625"/>
                </a:cubicBezTo>
                <a:lnTo>
                  <a:pt x="469221" y="88473"/>
                </a:lnTo>
                <a:cubicBezTo>
                  <a:pt x="469221" y="83423"/>
                  <a:pt x="473315" y="79329"/>
                  <a:pt x="478365" y="79329"/>
                </a:cubicBezTo>
                <a:cubicBezTo>
                  <a:pt x="483415" y="79329"/>
                  <a:pt x="487509" y="83423"/>
                  <a:pt x="487509" y="88473"/>
                </a:cubicBezTo>
                <a:lnTo>
                  <a:pt x="487509" y="161625"/>
                </a:lnTo>
                <a:cubicBezTo>
                  <a:pt x="487509" y="166675"/>
                  <a:pt x="483415" y="170769"/>
                  <a:pt x="478365" y="170769"/>
                </a:cubicBezTo>
                <a:close/>
                <a:moveTo>
                  <a:pt x="450371" y="170769"/>
                </a:moveTo>
                <a:cubicBezTo>
                  <a:pt x="445321" y="170769"/>
                  <a:pt x="441227" y="166675"/>
                  <a:pt x="441227" y="161625"/>
                </a:cubicBezTo>
                <a:lnTo>
                  <a:pt x="441227" y="88473"/>
                </a:lnTo>
                <a:cubicBezTo>
                  <a:pt x="441227" y="83423"/>
                  <a:pt x="445321" y="79329"/>
                  <a:pt x="450371" y="79329"/>
                </a:cubicBezTo>
                <a:cubicBezTo>
                  <a:pt x="455421" y="79329"/>
                  <a:pt x="459515" y="83423"/>
                  <a:pt x="459515" y="88473"/>
                </a:cubicBezTo>
                <a:lnTo>
                  <a:pt x="459515" y="161625"/>
                </a:lnTo>
                <a:cubicBezTo>
                  <a:pt x="459515" y="166675"/>
                  <a:pt x="455421" y="170769"/>
                  <a:pt x="450371" y="170769"/>
                </a:cubicBezTo>
                <a:close/>
                <a:moveTo>
                  <a:pt x="422377" y="170769"/>
                </a:moveTo>
                <a:cubicBezTo>
                  <a:pt x="417327" y="170769"/>
                  <a:pt x="413233" y="166675"/>
                  <a:pt x="413233" y="161625"/>
                </a:cubicBezTo>
                <a:lnTo>
                  <a:pt x="413233" y="88473"/>
                </a:lnTo>
                <a:cubicBezTo>
                  <a:pt x="413233" y="83423"/>
                  <a:pt x="417327" y="79329"/>
                  <a:pt x="422377" y="79329"/>
                </a:cubicBezTo>
                <a:cubicBezTo>
                  <a:pt x="427427" y="79329"/>
                  <a:pt x="431521" y="83423"/>
                  <a:pt x="431521" y="88473"/>
                </a:cubicBezTo>
                <a:lnTo>
                  <a:pt x="431521" y="161625"/>
                </a:lnTo>
                <a:cubicBezTo>
                  <a:pt x="431521" y="166675"/>
                  <a:pt x="427427" y="170769"/>
                  <a:pt x="422377" y="170769"/>
                </a:cubicBezTo>
                <a:close/>
                <a:moveTo>
                  <a:pt x="394383" y="170769"/>
                </a:moveTo>
                <a:cubicBezTo>
                  <a:pt x="389333" y="170769"/>
                  <a:pt x="385239" y="166675"/>
                  <a:pt x="385239" y="161625"/>
                </a:cubicBezTo>
                <a:lnTo>
                  <a:pt x="385239" y="88473"/>
                </a:lnTo>
                <a:cubicBezTo>
                  <a:pt x="385239" y="83423"/>
                  <a:pt x="389333" y="79329"/>
                  <a:pt x="394383" y="79329"/>
                </a:cubicBezTo>
                <a:cubicBezTo>
                  <a:pt x="399433" y="79329"/>
                  <a:pt x="403527" y="83423"/>
                  <a:pt x="403527" y="88473"/>
                </a:cubicBezTo>
                <a:lnTo>
                  <a:pt x="403527" y="161625"/>
                </a:lnTo>
                <a:cubicBezTo>
                  <a:pt x="403527" y="166675"/>
                  <a:pt x="399433" y="170769"/>
                  <a:pt x="394383" y="170769"/>
                </a:cubicBezTo>
                <a:close/>
                <a:moveTo>
                  <a:pt x="366389" y="170769"/>
                </a:moveTo>
                <a:cubicBezTo>
                  <a:pt x="361339" y="170769"/>
                  <a:pt x="357245" y="166675"/>
                  <a:pt x="357245" y="161625"/>
                </a:cubicBezTo>
                <a:lnTo>
                  <a:pt x="357245" y="88473"/>
                </a:lnTo>
                <a:cubicBezTo>
                  <a:pt x="357245" y="83423"/>
                  <a:pt x="361339" y="79329"/>
                  <a:pt x="366389" y="79329"/>
                </a:cubicBezTo>
                <a:cubicBezTo>
                  <a:pt x="371439" y="79329"/>
                  <a:pt x="375533" y="83423"/>
                  <a:pt x="375533" y="88473"/>
                </a:cubicBezTo>
                <a:lnTo>
                  <a:pt x="375533" y="161625"/>
                </a:lnTo>
                <a:cubicBezTo>
                  <a:pt x="375533" y="166675"/>
                  <a:pt x="371439" y="170769"/>
                  <a:pt x="366389" y="170769"/>
                </a:cubicBezTo>
                <a:close/>
                <a:moveTo>
                  <a:pt x="338395" y="170769"/>
                </a:moveTo>
                <a:cubicBezTo>
                  <a:pt x="333345" y="170769"/>
                  <a:pt x="329251" y="166675"/>
                  <a:pt x="329251" y="161625"/>
                </a:cubicBezTo>
                <a:lnTo>
                  <a:pt x="329251" y="88473"/>
                </a:lnTo>
                <a:cubicBezTo>
                  <a:pt x="329251" y="83423"/>
                  <a:pt x="333345" y="79329"/>
                  <a:pt x="338395" y="79329"/>
                </a:cubicBezTo>
                <a:cubicBezTo>
                  <a:pt x="343445" y="79329"/>
                  <a:pt x="347539" y="83423"/>
                  <a:pt x="347539" y="88473"/>
                </a:cubicBezTo>
                <a:lnTo>
                  <a:pt x="347539" y="161625"/>
                </a:lnTo>
                <a:cubicBezTo>
                  <a:pt x="347539" y="166675"/>
                  <a:pt x="343445" y="170769"/>
                  <a:pt x="338395" y="170769"/>
                </a:cubicBezTo>
                <a:close/>
                <a:moveTo>
                  <a:pt x="310401" y="170769"/>
                </a:moveTo>
                <a:cubicBezTo>
                  <a:pt x="305351" y="170769"/>
                  <a:pt x="301257" y="166675"/>
                  <a:pt x="301257" y="161625"/>
                </a:cubicBezTo>
                <a:lnTo>
                  <a:pt x="301257" y="88473"/>
                </a:lnTo>
                <a:cubicBezTo>
                  <a:pt x="301257" y="83423"/>
                  <a:pt x="305351" y="79329"/>
                  <a:pt x="310401" y="79329"/>
                </a:cubicBezTo>
                <a:cubicBezTo>
                  <a:pt x="315451" y="79329"/>
                  <a:pt x="319545" y="83423"/>
                  <a:pt x="319545" y="88473"/>
                </a:cubicBezTo>
                <a:lnTo>
                  <a:pt x="319545" y="161625"/>
                </a:lnTo>
                <a:cubicBezTo>
                  <a:pt x="319545" y="166675"/>
                  <a:pt x="315451" y="170769"/>
                  <a:pt x="310401" y="170769"/>
                </a:cubicBezTo>
                <a:close/>
                <a:moveTo>
                  <a:pt x="282407" y="170769"/>
                </a:moveTo>
                <a:cubicBezTo>
                  <a:pt x="277357" y="170769"/>
                  <a:pt x="273263" y="166675"/>
                  <a:pt x="273263" y="161625"/>
                </a:cubicBezTo>
                <a:lnTo>
                  <a:pt x="273263" y="88473"/>
                </a:lnTo>
                <a:cubicBezTo>
                  <a:pt x="273263" y="83423"/>
                  <a:pt x="277357" y="79329"/>
                  <a:pt x="282407" y="79329"/>
                </a:cubicBezTo>
                <a:cubicBezTo>
                  <a:pt x="287457" y="79329"/>
                  <a:pt x="291551" y="83423"/>
                  <a:pt x="291551" y="88473"/>
                </a:cubicBezTo>
                <a:lnTo>
                  <a:pt x="291551" y="161625"/>
                </a:lnTo>
                <a:cubicBezTo>
                  <a:pt x="291551" y="166675"/>
                  <a:pt x="287457" y="170769"/>
                  <a:pt x="282407" y="170769"/>
                </a:cubicBezTo>
                <a:close/>
                <a:moveTo>
                  <a:pt x="0" y="187436"/>
                </a:moveTo>
                <a:lnTo>
                  <a:pt x="1402492" y="187436"/>
                </a:lnTo>
                <a:lnTo>
                  <a:pt x="1402492" y="56158"/>
                </a:lnTo>
                <a:lnTo>
                  <a:pt x="0" y="56158"/>
                </a:lnTo>
                <a:close/>
                <a:moveTo>
                  <a:pt x="448311" y="646221"/>
                </a:moveTo>
                <a:cubicBezTo>
                  <a:pt x="435378" y="646221"/>
                  <a:pt x="424893" y="635736"/>
                  <a:pt x="424893" y="622803"/>
                </a:cubicBezTo>
                <a:lnTo>
                  <a:pt x="424893" y="400558"/>
                </a:lnTo>
                <a:cubicBezTo>
                  <a:pt x="424893" y="387625"/>
                  <a:pt x="435378" y="377140"/>
                  <a:pt x="448311" y="377140"/>
                </a:cubicBezTo>
                <a:lnTo>
                  <a:pt x="1211100" y="377140"/>
                </a:lnTo>
                <a:cubicBezTo>
                  <a:pt x="1224033" y="377140"/>
                  <a:pt x="1234518" y="387625"/>
                  <a:pt x="1234518" y="400558"/>
                </a:cubicBezTo>
                <a:lnTo>
                  <a:pt x="1234518" y="622803"/>
                </a:lnTo>
                <a:cubicBezTo>
                  <a:pt x="1234518" y="635736"/>
                  <a:pt x="1224033" y="646221"/>
                  <a:pt x="1211100" y="646221"/>
                </a:cubicBezTo>
                <a:close/>
                <a:moveTo>
                  <a:pt x="1157297" y="896251"/>
                </a:moveTo>
                <a:cubicBezTo>
                  <a:pt x="1142981" y="896251"/>
                  <a:pt x="1131375" y="884645"/>
                  <a:pt x="1131375" y="870329"/>
                </a:cubicBezTo>
                <a:lnTo>
                  <a:pt x="1131375" y="765012"/>
                </a:lnTo>
                <a:cubicBezTo>
                  <a:pt x="1131375" y="750696"/>
                  <a:pt x="1142981" y="739090"/>
                  <a:pt x="1157297" y="739090"/>
                </a:cubicBezTo>
                <a:lnTo>
                  <a:pt x="1260983" y="739090"/>
                </a:lnTo>
                <a:cubicBezTo>
                  <a:pt x="1275299" y="739090"/>
                  <a:pt x="1286905" y="750696"/>
                  <a:pt x="1286905" y="765012"/>
                </a:cubicBezTo>
                <a:lnTo>
                  <a:pt x="1286905" y="870329"/>
                </a:lnTo>
                <a:cubicBezTo>
                  <a:pt x="1286905" y="884645"/>
                  <a:pt x="1275299" y="896251"/>
                  <a:pt x="1260983" y="896251"/>
                </a:cubicBezTo>
                <a:close/>
                <a:moveTo>
                  <a:pt x="193380" y="1417901"/>
                </a:moveTo>
                <a:lnTo>
                  <a:pt x="236685" y="1417901"/>
                </a:lnTo>
                <a:lnTo>
                  <a:pt x="276969" y="1362511"/>
                </a:lnTo>
                <a:lnTo>
                  <a:pt x="276969" y="1190793"/>
                </a:lnTo>
                <a:lnTo>
                  <a:pt x="319776" y="1190793"/>
                </a:lnTo>
                <a:lnTo>
                  <a:pt x="319049" y="1364525"/>
                </a:lnTo>
                <a:lnTo>
                  <a:pt x="355305" y="1417901"/>
                </a:lnTo>
                <a:lnTo>
                  <a:pt x="398610" y="1417901"/>
                </a:lnTo>
                <a:lnTo>
                  <a:pt x="438894" y="1362511"/>
                </a:lnTo>
                <a:lnTo>
                  <a:pt x="438894" y="1190793"/>
                </a:lnTo>
                <a:lnTo>
                  <a:pt x="486464" y="1190793"/>
                </a:lnTo>
                <a:lnTo>
                  <a:pt x="485737" y="1364525"/>
                </a:lnTo>
                <a:lnTo>
                  <a:pt x="521993" y="1417901"/>
                </a:lnTo>
                <a:lnTo>
                  <a:pt x="565298" y="1417901"/>
                </a:lnTo>
                <a:lnTo>
                  <a:pt x="605582" y="1362511"/>
                </a:lnTo>
                <a:lnTo>
                  <a:pt x="605582" y="1190793"/>
                </a:lnTo>
                <a:lnTo>
                  <a:pt x="658202" y="1190793"/>
                </a:lnTo>
                <a:lnTo>
                  <a:pt x="657475" y="1364525"/>
                </a:lnTo>
                <a:lnTo>
                  <a:pt x="693731" y="1417901"/>
                </a:lnTo>
                <a:lnTo>
                  <a:pt x="737036" y="1417901"/>
                </a:lnTo>
                <a:lnTo>
                  <a:pt x="777320" y="1362511"/>
                </a:lnTo>
                <a:lnTo>
                  <a:pt x="777320" y="1190793"/>
                </a:lnTo>
                <a:lnTo>
                  <a:pt x="811843" y="1190793"/>
                </a:lnTo>
                <a:lnTo>
                  <a:pt x="811843" y="1092914"/>
                </a:lnTo>
                <a:lnTo>
                  <a:pt x="126043" y="1092914"/>
                </a:lnTo>
                <a:lnTo>
                  <a:pt x="126043" y="1190793"/>
                </a:lnTo>
                <a:lnTo>
                  <a:pt x="157851" y="1190793"/>
                </a:lnTo>
                <a:lnTo>
                  <a:pt x="157124" y="1364525"/>
                </a:lnTo>
                <a:close/>
                <a:moveTo>
                  <a:pt x="715384" y="1461206"/>
                </a:moveTo>
                <a:lnTo>
                  <a:pt x="733542" y="1459289"/>
                </a:lnTo>
                <a:lnTo>
                  <a:pt x="739046" y="1457208"/>
                </a:lnTo>
                <a:lnTo>
                  <a:pt x="741065" y="1454659"/>
                </a:lnTo>
                <a:lnTo>
                  <a:pt x="741065" y="1428476"/>
                </a:lnTo>
                <a:lnTo>
                  <a:pt x="739046" y="1425927"/>
                </a:lnTo>
                <a:lnTo>
                  <a:pt x="733542" y="1423846"/>
                </a:lnTo>
                <a:cubicBezTo>
                  <a:pt x="728894" y="1422661"/>
                  <a:pt x="722474" y="1421929"/>
                  <a:pt x="715384" y="1421929"/>
                </a:cubicBezTo>
                <a:cubicBezTo>
                  <a:pt x="704748" y="1421929"/>
                  <a:pt x="695620" y="1423577"/>
                  <a:pt x="691721" y="1425927"/>
                </a:cubicBezTo>
                <a:cubicBezTo>
                  <a:pt x="690421" y="1426711"/>
                  <a:pt x="689703" y="1427572"/>
                  <a:pt x="689703" y="1428476"/>
                </a:cubicBezTo>
                <a:lnTo>
                  <a:pt x="689703" y="1454659"/>
                </a:lnTo>
                <a:cubicBezTo>
                  <a:pt x="689703" y="1456467"/>
                  <a:pt x="692578" y="1458104"/>
                  <a:pt x="697225" y="1459289"/>
                </a:cubicBezTo>
                <a:cubicBezTo>
                  <a:pt x="701873" y="1460473"/>
                  <a:pt x="708293" y="1461206"/>
                  <a:pt x="715384" y="1461206"/>
                </a:cubicBezTo>
                <a:close/>
                <a:moveTo>
                  <a:pt x="543646" y="1461206"/>
                </a:moveTo>
                <a:lnTo>
                  <a:pt x="561804" y="1459289"/>
                </a:lnTo>
                <a:lnTo>
                  <a:pt x="567308" y="1457208"/>
                </a:lnTo>
                <a:lnTo>
                  <a:pt x="569327" y="1454659"/>
                </a:lnTo>
                <a:lnTo>
                  <a:pt x="569327" y="1428476"/>
                </a:lnTo>
                <a:lnTo>
                  <a:pt x="567308" y="1425927"/>
                </a:lnTo>
                <a:lnTo>
                  <a:pt x="561804" y="1423846"/>
                </a:lnTo>
                <a:cubicBezTo>
                  <a:pt x="557156" y="1422661"/>
                  <a:pt x="550736" y="1421929"/>
                  <a:pt x="543646" y="1421929"/>
                </a:cubicBezTo>
                <a:cubicBezTo>
                  <a:pt x="533010" y="1421929"/>
                  <a:pt x="523882" y="1423577"/>
                  <a:pt x="519983" y="1425927"/>
                </a:cubicBezTo>
                <a:cubicBezTo>
                  <a:pt x="518683" y="1426711"/>
                  <a:pt x="517965" y="1427572"/>
                  <a:pt x="517965" y="1428476"/>
                </a:cubicBezTo>
                <a:lnTo>
                  <a:pt x="517965" y="1454659"/>
                </a:lnTo>
                <a:cubicBezTo>
                  <a:pt x="517965" y="1456467"/>
                  <a:pt x="520840" y="1458104"/>
                  <a:pt x="525487" y="1459289"/>
                </a:cubicBezTo>
                <a:cubicBezTo>
                  <a:pt x="530135" y="1460473"/>
                  <a:pt x="536555" y="1461206"/>
                  <a:pt x="543646" y="1461206"/>
                </a:cubicBezTo>
                <a:close/>
                <a:moveTo>
                  <a:pt x="376958" y="1461206"/>
                </a:moveTo>
                <a:lnTo>
                  <a:pt x="395116" y="1459289"/>
                </a:lnTo>
                <a:lnTo>
                  <a:pt x="400620" y="1457208"/>
                </a:lnTo>
                <a:lnTo>
                  <a:pt x="402639" y="1454659"/>
                </a:lnTo>
                <a:lnTo>
                  <a:pt x="402639" y="1428476"/>
                </a:lnTo>
                <a:lnTo>
                  <a:pt x="400620" y="1425927"/>
                </a:lnTo>
                <a:lnTo>
                  <a:pt x="395116" y="1423846"/>
                </a:lnTo>
                <a:cubicBezTo>
                  <a:pt x="390468" y="1422661"/>
                  <a:pt x="384048" y="1421929"/>
                  <a:pt x="376958" y="1421929"/>
                </a:cubicBezTo>
                <a:cubicBezTo>
                  <a:pt x="366322" y="1421929"/>
                  <a:pt x="357194" y="1423577"/>
                  <a:pt x="353295" y="1425927"/>
                </a:cubicBezTo>
                <a:cubicBezTo>
                  <a:pt x="351995" y="1426711"/>
                  <a:pt x="351277" y="1427572"/>
                  <a:pt x="351277" y="1428476"/>
                </a:cubicBezTo>
                <a:lnTo>
                  <a:pt x="351277" y="1454659"/>
                </a:lnTo>
                <a:cubicBezTo>
                  <a:pt x="351277" y="1456467"/>
                  <a:pt x="354152" y="1458104"/>
                  <a:pt x="358799" y="1459289"/>
                </a:cubicBezTo>
                <a:cubicBezTo>
                  <a:pt x="363447" y="1460473"/>
                  <a:pt x="369867" y="1461206"/>
                  <a:pt x="376958" y="1461206"/>
                </a:cubicBezTo>
                <a:close/>
                <a:moveTo>
                  <a:pt x="215033" y="1461206"/>
                </a:moveTo>
                <a:lnTo>
                  <a:pt x="233191" y="1459289"/>
                </a:lnTo>
                <a:lnTo>
                  <a:pt x="238695" y="1457208"/>
                </a:lnTo>
                <a:lnTo>
                  <a:pt x="240714" y="1454659"/>
                </a:lnTo>
                <a:lnTo>
                  <a:pt x="240714" y="1428476"/>
                </a:lnTo>
                <a:lnTo>
                  <a:pt x="238695" y="1425927"/>
                </a:lnTo>
                <a:lnTo>
                  <a:pt x="233191" y="1423846"/>
                </a:lnTo>
                <a:cubicBezTo>
                  <a:pt x="228543" y="1422661"/>
                  <a:pt x="222123" y="1421929"/>
                  <a:pt x="215033" y="1421929"/>
                </a:cubicBezTo>
                <a:cubicBezTo>
                  <a:pt x="204397" y="1421929"/>
                  <a:pt x="195269" y="1423577"/>
                  <a:pt x="191370" y="1425927"/>
                </a:cubicBezTo>
                <a:cubicBezTo>
                  <a:pt x="190070" y="1426711"/>
                  <a:pt x="189352" y="1427572"/>
                  <a:pt x="189352" y="1428476"/>
                </a:cubicBezTo>
                <a:lnTo>
                  <a:pt x="189352" y="1454659"/>
                </a:lnTo>
                <a:cubicBezTo>
                  <a:pt x="189352" y="1456467"/>
                  <a:pt x="192227" y="1458104"/>
                  <a:pt x="196874" y="1459289"/>
                </a:cubicBezTo>
                <a:cubicBezTo>
                  <a:pt x="201522" y="1460473"/>
                  <a:pt x="207942" y="1461206"/>
                  <a:pt x="215033" y="1461206"/>
                </a:cubicBezTo>
                <a:close/>
                <a:moveTo>
                  <a:pt x="486552" y="1531448"/>
                </a:moveTo>
                <a:cubicBezTo>
                  <a:pt x="486158" y="1531123"/>
                  <a:pt x="486146" y="1530770"/>
                  <a:pt x="486146" y="1530415"/>
                </a:cubicBezTo>
                <a:lnTo>
                  <a:pt x="486560" y="1529359"/>
                </a:lnTo>
                <a:close/>
                <a:moveTo>
                  <a:pt x="319858" y="1532686"/>
                </a:moveTo>
                <a:cubicBezTo>
                  <a:pt x="319027" y="1532018"/>
                  <a:pt x="318967" y="1531224"/>
                  <a:pt x="318967" y="1530415"/>
                </a:cubicBezTo>
                <a:lnTo>
                  <a:pt x="319878" y="1528094"/>
                </a:lnTo>
                <a:close/>
                <a:moveTo>
                  <a:pt x="157929" y="1533624"/>
                </a:moveTo>
                <a:cubicBezTo>
                  <a:pt x="156796" y="1532725"/>
                  <a:pt x="156670" y="1531585"/>
                  <a:pt x="156670" y="1530415"/>
                </a:cubicBezTo>
                <a:lnTo>
                  <a:pt x="157957" y="1527136"/>
                </a:lnTo>
                <a:close/>
                <a:moveTo>
                  <a:pt x="658276" y="1534776"/>
                </a:moveTo>
                <a:cubicBezTo>
                  <a:pt x="656808" y="1533616"/>
                  <a:pt x="656564" y="1532045"/>
                  <a:pt x="656564" y="1530415"/>
                </a:cubicBezTo>
                <a:lnTo>
                  <a:pt x="658313" y="1525960"/>
                </a:lnTo>
                <a:close/>
                <a:moveTo>
                  <a:pt x="1191766" y="1623750"/>
                </a:moveTo>
                <a:lnTo>
                  <a:pt x="1199790" y="1623750"/>
                </a:lnTo>
                <a:lnTo>
                  <a:pt x="1199790" y="1566817"/>
                </a:lnTo>
                <a:lnTo>
                  <a:pt x="1191766" y="1566817"/>
                </a:lnTo>
                <a:close/>
                <a:moveTo>
                  <a:pt x="1197062" y="1639589"/>
                </a:moveTo>
                <a:cubicBezTo>
                  <a:pt x="1172200" y="1639589"/>
                  <a:pt x="1152046" y="1619435"/>
                  <a:pt x="1152046" y="1594573"/>
                </a:cubicBezTo>
                <a:cubicBezTo>
                  <a:pt x="1152046" y="1569711"/>
                  <a:pt x="1172200" y="1549557"/>
                  <a:pt x="1197062" y="1549557"/>
                </a:cubicBezTo>
                <a:cubicBezTo>
                  <a:pt x="1221924" y="1549557"/>
                  <a:pt x="1242079" y="1569711"/>
                  <a:pt x="1242079" y="1594573"/>
                </a:cubicBezTo>
                <a:cubicBezTo>
                  <a:pt x="1242079" y="1619435"/>
                  <a:pt x="1221924" y="1639589"/>
                  <a:pt x="1197062" y="1639589"/>
                </a:cubicBezTo>
                <a:close/>
                <a:moveTo>
                  <a:pt x="193380" y="1779536"/>
                </a:moveTo>
                <a:lnTo>
                  <a:pt x="236685" y="1779536"/>
                </a:lnTo>
                <a:lnTo>
                  <a:pt x="276969" y="1724146"/>
                </a:lnTo>
                <a:lnTo>
                  <a:pt x="276969" y="1571626"/>
                </a:lnTo>
                <a:lnTo>
                  <a:pt x="319696" y="1571626"/>
                </a:lnTo>
                <a:lnTo>
                  <a:pt x="319049" y="1726160"/>
                </a:lnTo>
                <a:lnTo>
                  <a:pt x="355305" y="1779536"/>
                </a:lnTo>
                <a:lnTo>
                  <a:pt x="398610" y="1779536"/>
                </a:lnTo>
                <a:lnTo>
                  <a:pt x="438894" y="1724146"/>
                </a:lnTo>
                <a:lnTo>
                  <a:pt x="438894" y="1571626"/>
                </a:lnTo>
                <a:lnTo>
                  <a:pt x="486384" y="1571626"/>
                </a:lnTo>
                <a:lnTo>
                  <a:pt x="485737" y="1726160"/>
                </a:lnTo>
                <a:lnTo>
                  <a:pt x="521993" y="1779536"/>
                </a:lnTo>
                <a:lnTo>
                  <a:pt x="565298" y="1779536"/>
                </a:lnTo>
                <a:lnTo>
                  <a:pt x="605582" y="1724146"/>
                </a:lnTo>
                <a:lnTo>
                  <a:pt x="605582" y="1571626"/>
                </a:lnTo>
                <a:lnTo>
                  <a:pt x="658122" y="1571626"/>
                </a:lnTo>
                <a:lnTo>
                  <a:pt x="657475" y="1726160"/>
                </a:lnTo>
                <a:lnTo>
                  <a:pt x="693731" y="1779536"/>
                </a:lnTo>
                <a:lnTo>
                  <a:pt x="737036" y="1779536"/>
                </a:lnTo>
                <a:lnTo>
                  <a:pt x="777320" y="1724146"/>
                </a:lnTo>
                <a:lnTo>
                  <a:pt x="777320" y="1571626"/>
                </a:lnTo>
                <a:lnTo>
                  <a:pt x="807081" y="1571626"/>
                </a:lnTo>
                <a:lnTo>
                  <a:pt x="807081" y="1473747"/>
                </a:lnTo>
                <a:lnTo>
                  <a:pt x="121281" y="1473747"/>
                </a:lnTo>
                <a:lnTo>
                  <a:pt x="121281" y="1571626"/>
                </a:lnTo>
                <a:lnTo>
                  <a:pt x="157771" y="1571626"/>
                </a:lnTo>
                <a:lnTo>
                  <a:pt x="157124" y="1726160"/>
                </a:lnTo>
                <a:close/>
                <a:moveTo>
                  <a:pt x="715384" y="1822841"/>
                </a:moveTo>
                <a:lnTo>
                  <a:pt x="733542" y="1820924"/>
                </a:lnTo>
                <a:lnTo>
                  <a:pt x="739046" y="1818843"/>
                </a:lnTo>
                <a:lnTo>
                  <a:pt x="741065" y="1816294"/>
                </a:lnTo>
                <a:lnTo>
                  <a:pt x="741065" y="1790112"/>
                </a:lnTo>
                <a:lnTo>
                  <a:pt x="739046" y="1787563"/>
                </a:lnTo>
                <a:lnTo>
                  <a:pt x="733542" y="1785481"/>
                </a:lnTo>
                <a:cubicBezTo>
                  <a:pt x="728894" y="1784297"/>
                  <a:pt x="722474" y="1783564"/>
                  <a:pt x="715384" y="1783564"/>
                </a:cubicBezTo>
                <a:cubicBezTo>
                  <a:pt x="704748" y="1783564"/>
                  <a:pt x="695620" y="1785212"/>
                  <a:pt x="691721" y="1787563"/>
                </a:cubicBezTo>
                <a:cubicBezTo>
                  <a:pt x="690421" y="1788346"/>
                  <a:pt x="689703" y="1789207"/>
                  <a:pt x="689703" y="1790112"/>
                </a:cubicBezTo>
                <a:lnTo>
                  <a:pt x="689703" y="1816294"/>
                </a:lnTo>
                <a:cubicBezTo>
                  <a:pt x="689703" y="1818102"/>
                  <a:pt x="692578" y="1819739"/>
                  <a:pt x="697225" y="1820924"/>
                </a:cubicBezTo>
                <a:cubicBezTo>
                  <a:pt x="701873" y="1822109"/>
                  <a:pt x="708293" y="1822841"/>
                  <a:pt x="715384" y="1822841"/>
                </a:cubicBezTo>
                <a:close/>
                <a:moveTo>
                  <a:pt x="543646" y="1822841"/>
                </a:moveTo>
                <a:lnTo>
                  <a:pt x="561804" y="1820924"/>
                </a:lnTo>
                <a:lnTo>
                  <a:pt x="567308" y="1818843"/>
                </a:lnTo>
                <a:lnTo>
                  <a:pt x="569327" y="1816294"/>
                </a:lnTo>
                <a:lnTo>
                  <a:pt x="569327" y="1790112"/>
                </a:lnTo>
                <a:lnTo>
                  <a:pt x="567308" y="1787563"/>
                </a:lnTo>
                <a:lnTo>
                  <a:pt x="561804" y="1785481"/>
                </a:lnTo>
                <a:cubicBezTo>
                  <a:pt x="557156" y="1784297"/>
                  <a:pt x="550736" y="1783564"/>
                  <a:pt x="543646" y="1783564"/>
                </a:cubicBezTo>
                <a:cubicBezTo>
                  <a:pt x="533010" y="1783564"/>
                  <a:pt x="523882" y="1785212"/>
                  <a:pt x="519983" y="1787563"/>
                </a:cubicBezTo>
                <a:cubicBezTo>
                  <a:pt x="518683" y="1788346"/>
                  <a:pt x="517965" y="1789207"/>
                  <a:pt x="517965" y="1790112"/>
                </a:cubicBezTo>
                <a:lnTo>
                  <a:pt x="517965" y="1816294"/>
                </a:lnTo>
                <a:cubicBezTo>
                  <a:pt x="517965" y="1818102"/>
                  <a:pt x="520840" y="1819739"/>
                  <a:pt x="525487" y="1820924"/>
                </a:cubicBezTo>
                <a:cubicBezTo>
                  <a:pt x="530135" y="1822109"/>
                  <a:pt x="536555" y="1822841"/>
                  <a:pt x="543646" y="1822841"/>
                </a:cubicBezTo>
                <a:close/>
                <a:moveTo>
                  <a:pt x="376958" y="1822841"/>
                </a:moveTo>
                <a:lnTo>
                  <a:pt x="395116" y="1820924"/>
                </a:lnTo>
                <a:lnTo>
                  <a:pt x="400620" y="1818843"/>
                </a:lnTo>
                <a:lnTo>
                  <a:pt x="402639" y="1816294"/>
                </a:lnTo>
                <a:lnTo>
                  <a:pt x="402639" y="1790112"/>
                </a:lnTo>
                <a:lnTo>
                  <a:pt x="400620" y="1787563"/>
                </a:lnTo>
                <a:lnTo>
                  <a:pt x="395116" y="1785481"/>
                </a:lnTo>
                <a:cubicBezTo>
                  <a:pt x="390468" y="1784297"/>
                  <a:pt x="384048" y="1783564"/>
                  <a:pt x="376958" y="1783564"/>
                </a:cubicBezTo>
                <a:cubicBezTo>
                  <a:pt x="366322" y="1783564"/>
                  <a:pt x="357194" y="1785212"/>
                  <a:pt x="353295" y="1787563"/>
                </a:cubicBezTo>
                <a:cubicBezTo>
                  <a:pt x="351995" y="1788346"/>
                  <a:pt x="351277" y="1789207"/>
                  <a:pt x="351277" y="1790112"/>
                </a:cubicBezTo>
                <a:lnTo>
                  <a:pt x="351277" y="1816294"/>
                </a:lnTo>
                <a:cubicBezTo>
                  <a:pt x="351277" y="1818102"/>
                  <a:pt x="354152" y="1819739"/>
                  <a:pt x="358799" y="1820924"/>
                </a:cubicBezTo>
                <a:cubicBezTo>
                  <a:pt x="363447" y="1822109"/>
                  <a:pt x="369867" y="1822841"/>
                  <a:pt x="376958" y="1822841"/>
                </a:cubicBezTo>
                <a:close/>
                <a:moveTo>
                  <a:pt x="215033" y="1822841"/>
                </a:moveTo>
                <a:lnTo>
                  <a:pt x="233191" y="1820924"/>
                </a:lnTo>
                <a:lnTo>
                  <a:pt x="238695" y="1818843"/>
                </a:lnTo>
                <a:lnTo>
                  <a:pt x="240714" y="1816294"/>
                </a:lnTo>
                <a:lnTo>
                  <a:pt x="240714" y="1790112"/>
                </a:lnTo>
                <a:lnTo>
                  <a:pt x="238695" y="1787563"/>
                </a:lnTo>
                <a:lnTo>
                  <a:pt x="233191" y="1785481"/>
                </a:lnTo>
                <a:cubicBezTo>
                  <a:pt x="228543" y="1784297"/>
                  <a:pt x="222123" y="1783564"/>
                  <a:pt x="215033" y="1783564"/>
                </a:cubicBezTo>
                <a:cubicBezTo>
                  <a:pt x="204397" y="1783564"/>
                  <a:pt x="195269" y="1785212"/>
                  <a:pt x="191370" y="1787563"/>
                </a:cubicBezTo>
                <a:cubicBezTo>
                  <a:pt x="190070" y="1788346"/>
                  <a:pt x="189352" y="1789207"/>
                  <a:pt x="189352" y="1790112"/>
                </a:cubicBezTo>
                <a:lnTo>
                  <a:pt x="189352" y="1816294"/>
                </a:lnTo>
                <a:cubicBezTo>
                  <a:pt x="189352" y="1818102"/>
                  <a:pt x="192227" y="1819739"/>
                  <a:pt x="196874" y="1820924"/>
                </a:cubicBezTo>
                <a:cubicBezTo>
                  <a:pt x="201522" y="1822109"/>
                  <a:pt x="207942" y="1822841"/>
                  <a:pt x="215033" y="1822841"/>
                </a:cubicBezTo>
                <a:close/>
                <a:moveTo>
                  <a:pt x="986109" y="1830956"/>
                </a:moveTo>
                <a:lnTo>
                  <a:pt x="986109" y="1782631"/>
                </a:lnTo>
                <a:lnTo>
                  <a:pt x="1102789" y="1782631"/>
                </a:lnTo>
                <a:lnTo>
                  <a:pt x="1102789" y="1830956"/>
                </a:lnTo>
                <a:close/>
                <a:moveTo>
                  <a:pt x="486503" y="1896847"/>
                </a:moveTo>
                <a:cubicBezTo>
                  <a:pt x="486155" y="1896558"/>
                  <a:pt x="486146" y="1896249"/>
                  <a:pt x="486146" y="1895937"/>
                </a:cubicBezTo>
                <a:lnTo>
                  <a:pt x="486511" y="1895007"/>
                </a:lnTo>
                <a:close/>
                <a:moveTo>
                  <a:pt x="319810" y="1898084"/>
                </a:moveTo>
                <a:cubicBezTo>
                  <a:pt x="319020" y="1897449"/>
                  <a:pt x="318967" y="1896699"/>
                  <a:pt x="318967" y="1895937"/>
                </a:cubicBezTo>
                <a:lnTo>
                  <a:pt x="319828" y="1893743"/>
                </a:lnTo>
                <a:close/>
                <a:moveTo>
                  <a:pt x="157881" y="1899022"/>
                </a:moveTo>
                <a:cubicBezTo>
                  <a:pt x="156786" y="1898152"/>
                  <a:pt x="156670" y="1897059"/>
                  <a:pt x="156670" y="1895937"/>
                </a:cubicBezTo>
                <a:lnTo>
                  <a:pt x="157907" y="1892784"/>
                </a:lnTo>
                <a:close/>
                <a:moveTo>
                  <a:pt x="658227" y="1900174"/>
                </a:moveTo>
                <a:cubicBezTo>
                  <a:pt x="656794" y="1899041"/>
                  <a:pt x="656564" y="1897517"/>
                  <a:pt x="656564" y="1895937"/>
                </a:cubicBezTo>
                <a:lnTo>
                  <a:pt x="658263" y="1891608"/>
                </a:lnTo>
                <a:close/>
                <a:moveTo>
                  <a:pt x="967231" y="1907087"/>
                </a:moveTo>
                <a:lnTo>
                  <a:pt x="1121668" y="1907087"/>
                </a:lnTo>
                <a:cubicBezTo>
                  <a:pt x="1127283" y="1907087"/>
                  <a:pt x="1131834" y="1902535"/>
                  <a:pt x="1131834" y="1896920"/>
                </a:cubicBezTo>
                <a:lnTo>
                  <a:pt x="1131834" y="1764992"/>
                </a:lnTo>
                <a:cubicBezTo>
                  <a:pt x="1131834" y="1759378"/>
                  <a:pt x="1127283" y="1754826"/>
                  <a:pt x="1121668" y="1754826"/>
                </a:cubicBezTo>
                <a:lnTo>
                  <a:pt x="967231" y="1754826"/>
                </a:lnTo>
                <a:cubicBezTo>
                  <a:pt x="961616" y="1754826"/>
                  <a:pt x="957065" y="1759378"/>
                  <a:pt x="957065" y="1764992"/>
                </a:cubicBezTo>
                <a:lnTo>
                  <a:pt x="957065" y="1896920"/>
                </a:lnTo>
                <a:cubicBezTo>
                  <a:pt x="957065" y="1902535"/>
                  <a:pt x="961616" y="1907087"/>
                  <a:pt x="967231" y="1907087"/>
                </a:cubicBezTo>
                <a:close/>
                <a:moveTo>
                  <a:pt x="970657" y="1920328"/>
                </a:moveTo>
                <a:cubicBezTo>
                  <a:pt x="954570" y="1920328"/>
                  <a:pt x="941528" y="1907287"/>
                  <a:pt x="941528" y="1891200"/>
                </a:cubicBezTo>
                <a:lnTo>
                  <a:pt x="941528" y="1774688"/>
                </a:lnTo>
                <a:cubicBezTo>
                  <a:pt x="941528" y="1758600"/>
                  <a:pt x="954570" y="1745559"/>
                  <a:pt x="970657" y="1745559"/>
                </a:cubicBezTo>
                <a:lnTo>
                  <a:pt x="1114973" y="1745559"/>
                </a:lnTo>
                <a:cubicBezTo>
                  <a:pt x="1131061" y="1745559"/>
                  <a:pt x="1144102" y="1758600"/>
                  <a:pt x="1144102" y="1774688"/>
                </a:cubicBezTo>
                <a:lnTo>
                  <a:pt x="1144102" y="1891200"/>
                </a:lnTo>
                <a:cubicBezTo>
                  <a:pt x="1144102" y="1907287"/>
                  <a:pt x="1131061" y="1920328"/>
                  <a:pt x="1114973" y="1920328"/>
                </a:cubicBezTo>
                <a:close/>
                <a:moveTo>
                  <a:pt x="1109480" y="1998069"/>
                </a:moveTo>
                <a:cubicBezTo>
                  <a:pt x="1115019" y="1998069"/>
                  <a:pt x="1119510" y="1993578"/>
                  <a:pt x="1119510" y="1988039"/>
                </a:cubicBezTo>
                <a:cubicBezTo>
                  <a:pt x="1119510" y="1982500"/>
                  <a:pt x="1115019" y="1978010"/>
                  <a:pt x="1109480" y="1978010"/>
                </a:cubicBezTo>
                <a:cubicBezTo>
                  <a:pt x="1103941" y="1978010"/>
                  <a:pt x="1099451" y="1982500"/>
                  <a:pt x="1099451" y="1988039"/>
                </a:cubicBezTo>
                <a:cubicBezTo>
                  <a:pt x="1099451" y="1993578"/>
                  <a:pt x="1103941" y="1998069"/>
                  <a:pt x="1109480" y="1998069"/>
                </a:cubicBezTo>
                <a:close/>
                <a:moveTo>
                  <a:pt x="1064099" y="1998069"/>
                </a:moveTo>
                <a:cubicBezTo>
                  <a:pt x="1069638" y="1998069"/>
                  <a:pt x="1074128" y="1993578"/>
                  <a:pt x="1074128" y="1988039"/>
                </a:cubicBezTo>
                <a:cubicBezTo>
                  <a:pt x="1074128" y="1982500"/>
                  <a:pt x="1069638" y="1978010"/>
                  <a:pt x="1064099" y="1978010"/>
                </a:cubicBezTo>
                <a:cubicBezTo>
                  <a:pt x="1058560" y="1978010"/>
                  <a:pt x="1054069" y="1982500"/>
                  <a:pt x="1054069" y="1988039"/>
                </a:cubicBezTo>
                <a:cubicBezTo>
                  <a:pt x="1054069" y="1993578"/>
                  <a:pt x="1058560" y="1998069"/>
                  <a:pt x="1064099" y="1998069"/>
                </a:cubicBezTo>
                <a:close/>
                <a:moveTo>
                  <a:pt x="1015110" y="1998069"/>
                </a:moveTo>
                <a:cubicBezTo>
                  <a:pt x="1020649" y="1998069"/>
                  <a:pt x="1025139" y="1993578"/>
                  <a:pt x="1025139" y="1988039"/>
                </a:cubicBezTo>
                <a:cubicBezTo>
                  <a:pt x="1025139" y="1982500"/>
                  <a:pt x="1020649" y="1978010"/>
                  <a:pt x="1015110" y="1978010"/>
                </a:cubicBezTo>
                <a:cubicBezTo>
                  <a:pt x="1009571" y="1978010"/>
                  <a:pt x="1005081" y="1982500"/>
                  <a:pt x="1005081" y="1988039"/>
                </a:cubicBezTo>
                <a:cubicBezTo>
                  <a:pt x="1005081" y="1993578"/>
                  <a:pt x="1009571" y="1998069"/>
                  <a:pt x="1015110" y="1998069"/>
                </a:cubicBezTo>
                <a:close/>
                <a:moveTo>
                  <a:pt x="972742" y="1998069"/>
                </a:moveTo>
                <a:cubicBezTo>
                  <a:pt x="978281" y="1998069"/>
                  <a:pt x="982771" y="1993578"/>
                  <a:pt x="982771" y="1988039"/>
                </a:cubicBezTo>
                <a:cubicBezTo>
                  <a:pt x="982771" y="1982500"/>
                  <a:pt x="978281" y="1978010"/>
                  <a:pt x="972742" y="1978010"/>
                </a:cubicBezTo>
                <a:cubicBezTo>
                  <a:pt x="967203" y="1978010"/>
                  <a:pt x="962712" y="1982500"/>
                  <a:pt x="962712" y="1988039"/>
                </a:cubicBezTo>
                <a:cubicBezTo>
                  <a:pt x="962712" y="1993578"/>
                  <a:pt x="967203" y="1998069"/>
                  <a:pt x="972742" y="1998069"/>
                </a:cubicBezTo>
                <a:close/>
                <a:moveTo>
                  <a:pt x="954327" y="2039489"/>
                </a:moveTo>
                <a:cubicBezTo>
                  <a:pt x="947259" y="2039489"/>
                  <a:pt x="941528" y="2033759"/>
                  <a:pt x="941528" y="2026690"/>
                </a:cubicBezTo>
                <a:lnTo>
                  <a:pt x="941528" y="1975495"/>
                </a:lnTo>
                <a:cubicBezTo>
                  <a:pt x="941528" y="1968426"/>
                  <a:pt x="947259" y="1962696"/>
                  <a:pt x="954327" y="1962696"/>
                </a:cubicBezTo>
                <a:lnTo>
                  <a:pt x="1131303" y="1962696"/>
                </a:lnTo>
                <a:cubicBezTo>
                  <a:pt x="1138372" y="1962696"/>
                  <a:pt x="1144102" y="1968426"/>
                  <a:pt x="1144102" y="1975495"/>
                </a:cubicBezTo>
                <a:lnTo>
                  <a:pt x="1144102" y="2026690"/>
                </a:lnTo>
                <a:cubicBezTo>
                  <a:pt x="1144102" y="2033759"/>
                  <a:pt x="1138372" y="2039489"/>
                  <a:pt x="1131303" y="2039489"/>
                </a:cubicBezTo>
                <a:close/>
                <a:moveTo>
                  <a:pt x="921012" y="2072589"/>
                </a:moveTo>
                <a:lnTo>
                  <a:pt x="1276369" y="2072589"/>
                </a:lnTo>
                <a:cubicBezTo>
                  <a:pt x="1285949" y="2072589"/>
                  <a:pt x="1293715" y="2064823"/>
                  <a:pt x="1293715" y="2055243"/>
                </a:cubicBezTo>
                <a:lnTo>
                  <a:pt x="1293715" y="1533850"/>
                </a:lnTo>
                <a:cubicBezTo>
                  <a:pt x="1293715" y="1524271"/>
                  <a:pt x="1285949" y="1516505"/>
                  <a:pt x="1276369" y="1516505"/>
                </a:cubicBezTo>
                <a:lnTo>
                  <a:pt x="921012" y="1516505"/>
                </a:lnTo>
                <a:cubicBezTo>
                  <a:pt x="911432" y="1516505"/>
                  <a:pt x="903666" y="1524271"/>
                  <a:pt x="903666" y="1533850"/>
                </a:cubicBezTo>
                <a:lnTo>
                  <a:pt x="903666" y="2055243"/>
                </a:lnTo>
                <a:cubicBezTo>
                  <a:pt x="903666" y="2064823"/>
                  <a:pt x="911432" y="2072589"/>
                  <a:pt x="921012" y="2072589"/>
                </a:cubicBezTo>
                <a:close/>
                <a:moveTo>
                  <a:pt x="902336" y="2084495"/>
                </a:moveTo>
                <a:cubicBezTo>
                  <a:pt x="893786" y="2084495"/>
                  <a:pt x="886855" y="2077564"/>
                  <a:pt x="886855" y="2069014"/>
                </a:cubicBezTo>
                <a:lnTo>
                  <a:pt x="886855" y="1516570"/>
                </a:lnTo>
                <a:cubicBezTo>
                  <a:pt x="886855" y="1508020"/>
                  <a:pt x="893786" y="1501089"/>
                  <a:pt x="902336" y="1501089"/>
                </a:cubicBezTo>
                <a:lnTo>
                  <a:pt x="1292855" y="1501089"/>
                </a:lnTo>
                <a:cubicBezTo>
                  <a:pt x="1301405" y="1501089"/>
                  <a:pt x="1308336" y="1508020"/>
                  <a:pt x="1308336" y="1516570"/>
                </a:cubicBezTo>
                <a:lnTo>
                  <a:pt x="1308336" y="2069014"/>
                </a:lnTo>
                <a:cubicBezTo>
                  <a:pt x="1308336" y="2077564"/>
                  <a:pt x="1301405" y="2084495"/>
                  <a:pt x="1292855" y="2084495"/>
                </a:cubicBezTo>
                <a:close/>
                <a:moveTo>
                  <a:pt x="193380" y="2133342"/>
                </a:moveTo>
                <a:lnTo>
                  <a:pt x="236685" y="2133342"/>
                </a:lnTo>
                <a:lnTo>
                  <a:pt x="276969" y="2077952"/>
                </a:lnTo>
                <a:lnTo>
                  <a:pt x="276969" y="1937148"/>
                </a:lnTo>
                <a:lnTo>
                  <a:pt x="319647" y="1937148"/>
                </a:lnTo>
                <a:lnTo>
                  <a:pt x="319049" y="2079966"/>
                </a:lnTo>
                <a:lnTo>
                  <a:pt x="355305" y="2133342"/>
                </a:lnTo>
                <a:lnTo>
                  <a:pt x="398610" y="2133342"/>
                </a:lnTo>
                <a:lnTo>
                  <a:pt x="438894" y="2077952"/>
                </a:lnTo>
                <a:lnTo>
                  <a:pt x="438894" y="1937148"/>
                </a:lnTo>
                <a:lnTo>
                  <a:pt x="486335" y="1937148"/>
                </a:lnTo>
                <a:lnTo>
                  <a:pt x="485737" y="2079966"/>
                </a:lnTo>
                <a:lnTo>
                  <a:pt x="521993" y="2133342"/>
                </a:lnTo>
                <a:lnTo>
                  <a:pt x="565298" y="2133342"/>
                </a:lnTo>
                <a:lnTo>
                  <a:pt x="605582" y="2077952"/>
                </a:lnTo>
                <a:lnTo>
                  <a:pt x="605582" y="1937148"/>
                </a:lnTo>
                <a:lnTo>
                  <a:pt x="658072" y="1937148"/>
                </a:lnTo>
                <a:lnTo>
                  <a:pt x="657475" y="2079966"/>
                </a:lnTo>
                <a:lnTo>
                  <a:pt x="693731" y="2133342"/>
                </a:lnTo>
                <a:lnTo>
                  <a:pt x="737036" y="2133342"/>
                </a:lnTo>
                <a:lnTo>
                  <a:pt x="777320" y="2077952"/>
                </a:lnTo>
                <a:lnTo>
                  <a:pt x="777320" y="1937148"/>
                </a:lnTo>
                <a:lnTo>
                  <a:pt x="807081" y="1937148"/>
                </a:lnTo>
                <a:lnTo>
                  <a:pt x="807081" y="1839269"/>
                </a:lnTo>
                <a:lnTo>
                  <a:pt x="777320" y="1839269"/>
                </a:lnTo>
                <a:lnTo>
                  <a:pt x="658482" y="1839269"/>
                </a:lnTo>
                <a:lnTo>
                  <a:pt x="605582" y="1839269"/>
                </a:lnTo>
                <a:lnTo>
                  <a:pt x="486744" y="1839269"/>
                </a:lnTo>
                <a:lnTo>
                  <a:pt x="438894" y="1839269"/>
                </a:lnTo>
                <a:lnTo>
                  <a:pt x="320056" y="1839269"/>
                </a:lnTo>
                <a:lnTo>
                  <a:pt x="276969" y="1839269"/>
                </a:lnTo>
                <a:lnTo>
                  <a:pt x="158131" y="1839269"/>
                </a:lnTo>
                <a:lnTo>
                  <a:pt x="121281" y="1839269"/>
                </a:lnTo>
                <a:lnTo>
                  <a:pt x="121281" y="1937148"/>
                </a:lnTo>
                <a:lnTo>
                  <a:pt x="157721" y="1937148"/>
                </a:lnTo>
                <a:lnTo>
                  <a:pt x="157124" y="2079966"/>
                </a:lnTo>
                <a:close/>
                <a:moveTo>
                  <a:pt x="715384" y="2176647"/>
                </a:moveTo>
                <a:lnTo>
                  <a:pt x="733542" y="2174730"/>
                </a:lnTo>
                <a:lnTo>
                  <a:pt x="739046" y="2172649"/>
                </a:lnTo>
                <a:lnTo>
                  <a:pt x="741065" y="2170100"/>
                </a:lnTo>
                <a:lnTo>
                  <a:pt x="741065" y="2143918"/>
                </a:lnTo>
                <a:lnTo>
                  <a:pt x="739046" y="2141369"/>
                </a:lnTo>
                <a:lnTo>
                  <a:pt x="733542" y="2139287"/>
                </a:lnTo>
                <a:cubicBezTo>
                  <a:pt x="728894" y="2138103"/>
                  <a:pt x="722474" y="2137370"/>
                  <a:pt x="715384" y="2137370"/>
                </a:cubicBezTo>
                <a:cubicBezTo>
                  <a:pt x="704748" y="2137370"/>
                  <a:pt x="695620" y="2139018"/>
                  <a:pt x="691721" y="2141369"/>
                </a:cubicBezTo>
                <a:cubicBezTo>
                  <a:pt x="690421" y="2142152"/>
                  <a:pt x="689703" y="2143013"/>
                  <a:pt x="689703" y="2143918"/>
                </a:cubicBezTo>
                <a:lnTo>
                  <a:pt x="689703" y="2170100"/>
                </a:lnTo>
                <a:cubicBezTo>
                  <a:pt x="689703" y="2171908"/>
                  <a:pt x="692578" y="2173545"/>
                  <a:pt x="697225" y="2174730"/>
                </a:cubicBezTo>
                <a:cubicBezTo>
                  <a:pt x="701873" y="2175915"/>
                  <a:pt x="708293" y="2176647"/>
                  <a:pt x="715384" y="2176647"/>
                </a:cubicBezTo>
                <a:close/>
                <a:moveTo>
                  <a:pt x="543646" y="2176647"/>
                </a:moveTo>
                <a:lnTo>
                  <a:pt x="561804" y="2174730"/>
                </a:lnTo>
                <a:lnTo>
                  <a:pt x="567308" y="2172649"/>
                </a:lnTo>
                <a:lnTo>
                  <a:pt x="569327" y="2170100"/>
                </a:lnTo>
                <a:lnTo>
                  <a:pt x="569327" y="2143918"/>
                </a:lnTo>
                <a:lnTo>
                  <a:pt x="567308" y="2141369"/>
                </a:lnTo>
                <a:lnTo>
                  <a:pt x="561804" y="2139287"/>
                </a:lnTo>
                <a:cubicBezTo>
                  <a:pt x="557156" y="2138103"/>
                  <a:pt x="550736" y="2137370"/>
                  <a:pt x="543646" y="2137370"/>
                </a:cubicBezTo>
                <a:cubicBezTo>
                  <a:pt x="533010" y="2137370"/>
                  <a:pt x="523882" y="2139018"/>
                  <a:pt x="519983" y="2141369"/>
                </a:cubicBezTo>
                <a:cubicBezTo>
                  <a:pt x="518683" y="2142152"/>
                  <a:pt x="517965" y="2143013"/>
                  <a:pt x="517965" y="2143918"/>
                </a:cubicBezTo>
                <a:lnTo>
                  <a:pt x="517965" y="2170100"/>
                </a:lnTo>
                <a:cubicBezTo>
                  <a:pt x="517965" y="2171908"/>
                  <a:pt x="520840" y="2173545"/>
                  <a:pt x="525487" y="2174730"/>
                </a:cubicBezTo>
                <a:cubicBezTo>
                  <a:pt x="530135" y="2175915"/>
                  <a:pt x="536555" y="2176647"/>
                  <a:pt x="543646" y="2176647"/>
                </a:cubicBezTo>
                <a:close/>
                <a:moveTo>
                  <a:pt x="376958" y="2176647"/>
                </a:moveTo>
                <a:lnTo>
                  <a:pt x="395116" y="2174730"/>
                </a:lnTo>
                <a:lnTo>
                  <a:pt x="400620" y="2172649"/>
                </a:lnTo>
                <a:lnTo>
                  <a:pt x="402639" y="2170100"/>
                </a:lnTo>
                <a:lnTo>
                  <a:pt x="402639" y="2143918"/>
                </a:lnTo>
                <a:lnTo>
                  <a:pt x="400620" y="2141369"/>
                </a:lnTo>
                <a:lnTo>
                  <a:pt x="395116" y="2139287"/>
                </a:lnTo>
                <a:cubicBezTo>
                  <a:pt x="390468" y="2138103"/>
                  <a:pt x="384048" y="2137370"/>
                  <a:pt x="376958" y="2137370"/>
                </a:cubicBezTo>
                <a:cubicBezTo>
                  <a:pt x="366322" y="2137370"/>
                  <a:pt x="357194" y="2139018"/>
                  <a:pt x="353295" y="2141369"/>
                </a:cubicBezTo>
                <a:cubicBezTo>
                  <a:pt x="351995" y="2142152"/>
                  <a:pt x="351277" y="2143013"/>
                  <a:pt x="351277" y="2143918"/>
                </a:cubicBezTo>
                <a:lnTo>
                  <a:pt x="351277" y="2170100"/>
                </a:lnTo>
                <a:cubicBezTo>
                  <a:pt x="351277" y="2171908"/>
                  <a:pt x="354152" y="2173545"/>
                  <a:pt x="358799" y="2174730"/>
                </a:cubicBezTo>
                <a:cubicBezTo>
                  <a:pt x="363447" y="2175915"/>
                  <a:pt x="369867" y="2176647"/>
                  <a:pt x="376958" y="2176647"/>
                </a:cubicBezTo>
                <a:close/>
                <a:moveTo>
                  <a:pt x="215033" y="2176647"/>
                </a:moveTo>
                <a:lnTo>
                  <a:pt x="233191" y="2174730"/>
                </a:lnTo>
                <a:lnTo>
                  <a:pt x="238695" y="2172649"/>
                </a:lnTo>
                <a:lnTo>
                  <a:pt x="240714" y="2170100"/>
                </a:lnTo>
                <a:lnTo>
                  <a:pt x="240714" y="2143918"/>
                </a:lnTo>
                <a:lnTo>
                  <a:pt x="238695" y="2141369"/>
                </a:lnTo>
                <a:lnTo>
                  <a:pt x="233191" y="2139287"/>
                </a:lnTo>
                <a:cubicBezTo>
                  <a:pt x="228543" y="2138103"/>
                  <a:pt x="222123" y="2137370"/>
                  <a:pt x="215033" y="2137370"/>
                </a:cubicBezTo>
                <a:cubicBezTo>
                  <a:pt x="204397" y="2137370"/>
                  <a:pt x="195269" y="2139018"/>
                  <a:pt x="191370" y="2141369"/>
                </a:cubicBezTo>
                <a:cubicBezTo>
                  <a:pt x="190070" y="2142152"/>
                  <a:pt x="189352" y="2143013"/>
                  <a:pt x="189352" y="2143918"/>
                </a:cubicBezTo>
                <a:lnTo>
                  <a:pt x="189352" y="2170100"/>
                </a:lnTo>
                <a:cubicBezTo>
                  <a:pt x="189352" y="2171908"/>
                  <a:pt x="192227" y="2173545"/>
                  <a:pt x="196874" y="2174730"/>
                </a:cubicBezTo>
                <a:cubicBezTo>
                  <a:pt x="201522" y="2175915"/>
                  <a:pt x="207942" y="2176647"/>
                  <a:pt x="215033" y="2176647"/>
                </a:cubicBezTo>
                <a:close/>
                <a:moveTo>
                  <a:pt x="193380" y="2523867"/>
                </a:moveTo>
                <a:lnTo>
                  <a:pt x="236685" y="2523867"/>
                </a:lnTo>
                <a:lnTo>
                  <a:pt x="276969" y="2468477"/>
                </a:lnTo>
                <a:lnTo>
                  <a:pt x="276969" y="2311314"/>
                </a:lnTo>
                <a:lnTo>
                  <a:pt x="319938" y="2311314"/>
                </a:lnTo>
                <a:lnTo>
                  <a:pt x="319272" y="2470491"/>
                </a:lnTo>
                <a:lnTo>
                  <a:pt x="355528" y="2523867"/>
                </a:lnTo>
                <a:lnTo>
                  <a:pt x="398833" y="2523867"/>
                </a:lnTo>
                <a:lnTo>
                  <a:pt x="439117" y="2468477"/>
                </a:lnTo>
                <a:lnTo>
                  <a:pt x="439117" y="2311314"/>
                </a:lnTo>
                <a:lnTo>
                  <a:pt x="482085" y="2311314"/>
                </a:lnTo>
                <a:lnTo>
                  <a:pt x="481419" y="2470491"/>
                </a:lnTo>
                <a:lnTo>
                  <a:pt x="517675" y="2523867"/>
                </a:lnTo>
                <a:lnTo>
                  <a:pt x="560980" y="2523867"/>
                </a:lnTo>
                <a:lnTo>
                  <a:pt x="601264" y="2468477"/>
                </a:lnTo>
                <a:lnTo>
                  <a:pt x="601264" y="2311314"/>
                </a:lnTo>
                <a:lnTo>
                  <a:pt x="644232" y="2311314"/>
                </a:lnTo>
                <a:lnTo>
                  <a:pt x="643566" y="2470491"/>
                </a:lnTo>
                <a:lnTo>
                  <a:pt x="679822" y="2523867"/>
                </a:lnTo>
                <a:lnTo>
                  <a:pt x="723127" y="2523867"/>
                </a:lnTo>
                <a:lnTo>
                  <a:pt x="763411" y="2468477"/>
                </a:lnTo>
                <a:lnTo>
                  <a:pt x="763411" y="2311314"/>
                </a:lnTo>
                <a:lnTo>
                  <a:pt x="806379" y="2311314"/>
                </a:lnTo>
                <a:lnTo>
                  <a:pt x="805713" y="2470491"/>
                </a:lnTo>
                <a:lnTo>
                  <a:pt x="841969" y="2523867"/>
                </a:lnTo>
                <a:lnTo>
                  <a:pt x="885274" y="2523867"/>
                </a:lnTo>
                <a:lnTo>
                  <a:pt x="925558" y="2468477"/>
                </a:lnTo>
                <a:lnTo>
                  <a:pt x="925558" y="2311314"/>
                </a:lnTo>
                <a:lnTo>
                  <a:pt x="968527" y="2311314"/>
                </a:lnTo>
                <a:lnTo>
                  <a:pt x="967861" y="2470491"/>
                </a:lnTo>
                <a:lnTo>
                  <a:pt x="1004117" y="2523867"/>
                </a:lnTo>
                <a:lnTo>
                  <a:pt x="1047422" y="2523867"/>
                </a:lnTo>
                <a:lnTo>
                  <a:pt x="1087706" y="2468477"/>
                </a:lnTo>
                <a:lnTo>
                  <a:pt x="1087706" y="2311314"/>
                </a:lnTo>
                <a:lnTo>
                  <a:pt x="1130675" y="2311314"/>
                </a:lnTo>
                <a:lnTo>
                  <a:pt x="1130009" y="2470491"/>
                </a:lnTo>
                <a:lnTo>
                  <a:pt x="1166265" y="2523867"/>
                </a:lnTo>
                <a:lnTo>
                  <a:pt x="1209570" y="2523867"/>
                </a:lnTo>
                <a:lnTo>
                  <a:pt x="1249854" y="2468477"/>
                </a:lnTo>
                <a:lnTo>
                  <a:pt x="1249854" y="2311314"/>
                </a:lnTo>
                <a:lnTo>
                  <a:pt x="1273424" y="2311314"/>
                </a:lnTo>
                <a:lnTo>
                  <a:pt x="1273424" y="2229586"/>
                </a:lnTo>
                <a:lnTo>
                  <a:pt x="121280" y="2229586"/>
                </a:lnTo>
                <a:lnTo>
                  <a:pt x="121280" y="2311314"/>
                </a:lnTo>
                <a:lnTo>
                  <a:pt x="157790" y="2311314"/>
                </a:lnTo>
                <a:lnTo>
                  <a:pt x="157124" y="2470491"/>
                </a:lnTo>
                <a:close/>
                <a:moveTo>
                  <a:pt x="1187918" y="2567172"/>
                </a:moveTo>
                <a:lnTo>
                  <a:pt x="1206076" y="2565255"/>
                </a:lnTo>
                <a:lnTo>
                  <a:pt x="1211580" y="2563174"/>
                </a:lnTo>
                <a:lnTo>
                  <a:pt x="1213599" y="2560625"/>
                </a:lnTo>
                <a:lnTo>
                  <a:pt x="1213599" y="2534442"/>
                </a:lnTo>
                <a:lnTo>
                  <a:pt x="1211580" y="2531893"/>
                </a:lnTo>
                <a:lnTo>
                  <a:pt x="1206076" y="2529812"/>
                </a:lnTo>
                <a:cubicBezTo>
                  <a:pt x="1201428" y="2528628"/>
                  <a:pt x="1195008" y="2527895"/>
                  <a:pt x="1187918" y="2527895"/>
                </a:cubicBezTo>
                <a:cubicBezTo>
                  <a:pt x="1177282" y="2527895"/>
                  <a:pt x="1168154" y="2529543"/>
                  <a:pt x="1164255" y="2531893"/>
                </a:cubicBezTo>
                <a:cubicBezTo>
                  <a:pt x="1162955" y="2532677"/>
                  <a:pt x="1162237" y="2533538"/>
                  <a:pt x="1162237" y="2534442"/>
                </a:cubicBezTo>
                <a:lnTo>
                  <a:pt x="1162237" y="2560625"/>
                </a:lnTo>
                <a:cubicBezTo>
                  <a:pt x="1162237" y="2562433"/>
                  <a:pt x="1165112" y="2564070"/>
                  <a:pt x="1169759" y="2565255"/>
                </a:cubicBezTo>
                <a:cubicBezTo>
                  <a:pt x="1174407" y="2566440"/>
                  <a:pt x="1180827" y="2567172"/>
                  <a:pt x="1187918" y="2567172"/>
                </a:cubicBezTo>
                <a:close/>
                <a:moveTo>
                  <a:pt x="1025770" y="2567172"/>
                </a:moveTo>
                <a:lnTo>
                  <a:pt x="1043928" y="2565255"/>
                </a:lnTo>
                <a:lnTo>
                  <a:pt x="1049432" y="2563174"/>
                </a:lnTo>
                <a:lnTo>
                  <a:pt x="1051451" y="2560625"/>
                </a:lnTo>
                <a:lnTo>
                  <a:pt x="1051451" y="2534442"/>
                </a:lnTo>
                <a:lnTo>
                  <a:pt x="1049432" y="2531893"/>
                </a:lnTo>
                <a:lnTo>
                  <a:pt x="1043928" y="2529812"/>
                </a:lnTo>
                <a:cubicBezTo>
                  <a:pt x="1039280" y="2528628"/>
                  <a:pt x="1032860" y="2527895"/>
                  <a:pt x="1025770" y="2527895"/>
                </a:cubicBezTo>
                <a:cubicBezTo>
                  <a:pt x="1015134" y="2527895"/>
                  <a:pt x="1006006" y="2529543"/>
                  <a:pt x="1002107" y="2531893"/>
                </a:cubicBezTo>
                <a:cubicBezTo>
                  <a:pt x="1000807" y="2532677"/>
                  <a:pt x="1000089" y="2533538"/>
                  <a:pt x="1000089" y="2534442"/>
                </a:cubicBezTo>
                <a:lnTo>
                  <a:pt x="1000089" y="2560625"/>
                </a:lnTo>
                <a:cubicBezTo>
                  <a:pt x="1000089" y="2562433"/>
                  <a:pt x="1002964" y="2564070"/>
                  <a:pt x="1007611" y="2565255"/>
                </a:cubicBezTo>
                <a:cubicBezTo>
                  <a:pt x="1012259" y="2566440"/>
                  <a:pt x="1018679" y="2567172"/>
                  <a:pt x="1025770" y="2567172"/>
                </a:cubicBezTo>
                <a:close/>
                <a:moveTo>
                  <a:pt x="863622" y="2567172"/>
                </a:moveTo>
                <a:lnTo>
                  <a:pt x="881780" y="2565255"/>
                </a:lnTo>
                <a:lnTo>
                  <a:pt x="887284" y="2563174"/>
                </a:lnTo>
                <a:lnTo>
                  <a:pt x="889303" y="2560625"/>
                </a:lnTo>
                <a:lnTo>
                  <a:pt x="889303" y="2534442"/>
                </a:lnTo>
                <a:lnTo>
                  <a:pt x="887284" y="2531893"/>
                </a:lnTo>
                <a:lnTo>
                  <a:pt x="881780" y="2529812"/>
                </a:lnTo>
                <a:cubicBezTo>
                  <a:pt x="877132" y="2528628"/>
                  <a:pt x="870712" y="2527895"/>
                  <a:pt x="863622" y="2527895"/>
                </a:cubicBezTo>
                <a:cubicBezTo>
                  <a:pt x="852986" y="2527895"/>
                  <a:pt x="843858" y="2529543"/>
                  <a:pt x="839959" y="2531893"/>
                </a:cubicBezTo>
                <a:cubicBezTo>
                  <a:pt x="838659" y="2532677"/>
                  <a:pt x="837941" y="2533538"/>
                  <a:pt x="837941" y="2534442"/>
                </a:cubicBezTo>
                <a:lnTo>
                  <a:pt x="837941" y="2560625"/>
                </a:lnTo>
                <a:cubicBezTo>
                  <a:pt x="837941" y="2562433"/>
                  <a:pt x="840816" y="2564070"/>
                  <a:pt x="845463" y="2565255"/>
                </a:cubicBezTo>
                <a:cubicBezTo>
                  <a:pt x="850111" y="2566440"/>
                  <a:pt x="856531" y="2567172"/>
                  <a:pt x="863622" y="2567172"/>
                </a:cubicBezTo>
                <a:close/>
                <a:moveTo>
                  <a:pt x="701475" y="2567172"/>
                </a:moveTo>
                <a:lnTo>
                  <a:pt x="719633" y="2565255"/>
                </a:lnTo>
                <a:lnTo>
                  <a:pt x="725137" y="2563174"/>
                </a:lnTo>
                <a:lnTo>
                  <a:pt x="727156" y="2560625"/>
                </a:lnTo>
                <a:lnTo>
                  <a:pt x="727156" y="2534442"/>
                </a:lnTo>
                <a:lnTo>
                  <a:pt x="725137" y="2531893"/>
                </a:lnTo>
                <a:lnTo>
                  <a:pt x="719633" y="2529812"/>
                </a:lnTo>
                <a:cubicBezTo>
                  <a:pt x="714985" y="2528628"/>
                  <a:pt x="708565" y="2527895"/>
                  <a:pt x="701475" y="2527895"/>
                </a:cubicBezTo>
                <a:cubicBezTo>
                  <a:pt x="690839" y="2527895"/>
                  <a:pt x="681711" y="2529543"/>
                  <a:pt x="677812" y="2531893"/>
                </a:cubicBezTo>
                <a:cubicBezTo>
                  <a:pt x="676512" y="2532677"/>
                  <a:pt x="675794" y="2533538"/>
                  <a:pt x="675794" y="2534442"/>
                </a:cubicBezTo>
                <a:lnTo>
                  <a:pt x="675794" y="2560625"/>
                </a:lnTo>
                <a:cubicBezTo>
                  <a:pt x="675794" y="2562433"/>
                  <a:pt x="678669" y="2564070"/>
                  <a:pt x="683316" y="2565255"/>
                </a:cubicBezTo>
                <a:cubicBezTo>
                  <a:pt x="687964" y="2566440"/>
                  <a:pt x="694384" y="2567172"/>
                  <a:pt x="701475" y="2567172"/>
                </a:cubicBezTo>
                <a:close/>
                <a:moveTo>
                  <a:pt x="539328" y="2567172"/>
                </a:moveTo>
                <a:lnTo>
                  <a:pt x="557486" y="2565255"/>
                </a:lnTo>
                <a:lnTo>
                  <a:pt x="562990" y="2563174"/>
                </a:lnTo>
                <a:lnTo>
                  <a:pt x="565009" y="2560625"/>
                </a:lnTo>
                <a:lnTo>
                  <a:pt x="565009" y="2534442"/>
                </a:lnTo>
                <a:lnTo>
                  <a:pt x="562990" y="2531893"/>
                </a:lnTo>
                <a:lnTo>
                  <a:pt x="557486" y="2529812"/>
                </a:lnTo>
                <a:cubicBezTo>
                  <a:pt x="552838" y="2528628"/>
                  <a:pt x="546418" y="2527895"/>
                  <a:pt x="539328" y="2527895"/>
                </a:cubicBezTo>
                <a:cubicBezTo>
                  <a:pt x="528692" y="2527895"/>
                  <a:pt x="519564" y="2529543"/>
                  <a:pt x="515665" y="2531893"/>
                </a:cubicBezTo>
                <a:cubicBezTo>
                  <a:pt x="514365" y="2532677"/>
                  <a:pt x="513647" y="2533538"/>
                  <a:pt x="513647" y="2534442"/>
                </a:cubicBezTo>
                <a:lnTo>
                  <a:pt x="513647" y="2560625"/>
                </a:lnTo>
                <a:cubicBezTo>
                  <a:pt x="513647" y="2562433"/>
                  <a:pt x="516522" y="2564070"/>
                  <a:pt x="521169" y="2565255"/>
                </a:cubicBezTo>
                <a:cubicBezTo>
                  <a:pt x="525817" y="2566440"/>
                  <a:pt x="532237" y="2567172"/>
                  <a:pt x="539328" y="2567172"/>
                </a:cubicBezTo>
                <a:close/>
                <a:moveTo>
                  <a:pt x="377181" y="2567172"/>
                </a:moveTo>
                <a:lnTo>
                  <a:pt x="395339" y="2565255"/>
                </a:lnTo>
                <a:lnTo>
                  <a:pt x="400843" y="2563174"/>
                </a:lnTo>
                <a:lnTo>
                  <a:pt x="402862" y="2560625"/>
                </a:lnTo>
                <a:lnTo>
                  <a:pt x="402862" y="2534442"/>
                </a:lnTo>
                <a:lnTo>
                  <a:pt x="400843" y="2531893"/>
                </a:lnTo>
                <a:lnTo>
                  <a:pt x="395339" y="2529812"/>
                </a:lnTo>
                <a:cubicBezTo>
                  <a:pt x="390691" y="2528628"/>
                  <a:pt x="384271" y="2527895"/>
                  <a:pt x="377181" y="2527895"/>
                </a:cubicBezTo>
                <a:cubicBezTo>
                  <a:pt x="366545" y="2527895"/>
                  <a:pt x="357417" y="2529543"/>
                  <a:pt x="353518" y="2531893"/>
                </a:cubicBezTo>
                <a:cubicBezTo>
                  <a:pt x="352218" y="2532677"/>
                  <a:pt x="351500" y="2533538"/>
                  <a:pt x="351500" y="2534442"/>
                </a:cubicBezTo>
                <a:lnTo>
                  <a:pt x="351500" y="2560625"/>
                </a:lnTo>
                <a:cubicBezTo>
                  <a:pt x="351500" y="2562433"/>
                  <a:pt x="354375" y="2564070"/>
                  <a:pt x="359022" y="2565255"/>
                </a:cubicBezTo>
                <a:cubicBezTo>
                  <a:pt x="363670" y="2566440"/>
                  <a:pt x="370090" y="2567172"/>
                  <a:pt x="377181" y="2567172"/>
                </a:cubicBezTo>
                <a:close/>
                <a:moveTo>
                  <a:pt x="215033" y="2567172"/>
                </a:moveTo>
                <a:lnTo>
                  <a:pt x="233191" y="2565255"/>
                </a:lnTo>
                <a:lnTo>
                  <a:pt x="238695" y="2563174"/>
                </a:lnTo>
                <a:lnTo>
                  <a:pt x="240714" y="2560625"/>
                </a:lnTo>
                <a:lnTo>
                  <a:pt x="240714" y="2534442"/>
                </a:lnTo>
                <a:lnTo>
                  <a:pt x="238695" y="2531893"/>
                </a:lnTo>
                <a:lnTo>
                  <a:pt x="233191" y="2529812"/>
                </a:lnTo>
                <a:cubicBezTo>
                  <a:pt x="228543" y="2528628"/>
                  <a:pt x="222123" y="2527895"/>
                  <a:pt x="215033" y="2527895"/>
                </a:cubicBezTo>
                <a:cubicBezTo>
                  <a:pt x="204397" y="2527895"/>
                  <a:pt x="195269" y="2529543"/>
                  <a:pt x="191370" y="2531893"/>
                </a:cubicBezTo>
                <a:cubicBezTo>
                  <a:pt x="190070" y="2532677"/>
                  <a:pt x="189352" y="2533538"/>
                  <a:pt x="189352" y="2534442"/>
                </a:cubicBezTo>
                <a:lnTo>
                  <a:pt x="189352" y="2560625"/>
                </a:lnTo>
                <a:cubicBezTo>
                  <a:pt x="189352" y="2562433"/>
                  <a:pt x="192227" y="2564070"/>
                  <a:pt x="196874" y="2565255"/>
                </a:cubicBezTo>
                <a:cubicBezTo>
                  <a:pt x="201522" y="2566440"/>
                  <a:pt x="207942" y="2567172"/>
                  <a:pt x="215033" y="2567172"/>
                </a:cubicBezTo>
                <a:close/>
                <a:moveTo>
                  <a:pt x="146290" y="2789345"/>
                </a:moveTo>
                <a:cubicBezTo>
                  <a:pt x="123931" y="2789345"/>
                  <a:pt x="105805" y="2771219"/>
                  <a:pt x="105805" y="2748860"/>
                </a:cubicBezTo>
                <a:lnTo>
                  <a:pt x="105805" y="2201180"/>
                </a:lnTo>
                <a:lnTo>
                  <a:pt x="107588" y="2196877"/>
                </a:lnTo>
                <a:lnTo>
                  <a:pt x="105805" y="2188048"/>
                </a:lnTo>
                <a:lnTo>
                  <a:pt x="105805" y="1092736"/>
                </a:lnTo>
                <a:cubicBezTo>
                  <a:pt x="105805" y="1067074"/>
                  <a:pt x="126609" y="1046270"/>
                  <a:pt x="152271" y="1046270"/>
                </a:cubicBezTo>
                <a:lnTo>
                  <a:pt x="780858" y="1046270"/>
                </a:lnTo>
                <a:cubicBezTo>
                  <a:pt x="806520" y="1046270"/>
                  <a:pt x="827324" y="1067074"/>
                  <a:pt x="827324" y="1092736"/>
                </a:cubicBezTo>
                <a:lnTo>
                  <a:pt x="827324" y="2160695"/>
                </a:lnTo>
                <a:lnTo>
                  <a:pt x="1255945" y="2160695"/>
                </a:lnTo>
                <a:cubicBezTo>
                  <a:pt x="1278304" y="2160695"/>
                  <a:pt x="1296430" y="2178821"/>
                  <a:pt x="1296430" y="2201180"/>
                </a:cubicBezTo>
                <a:lnTo>
                  <a:pt x="1296430" y="2748860"/>
                </a:lnTo>
                <a:cubicBezTo>
                  <a:pt x="1296430" y="2771219"/>
                  <a:pt x="1278304" y="2789345"/>
                  <a:pt x="1255945" y="2789345"/>
                </a:cubicBezTo>
                <a:close/>
                <a:moveTo>
                  <a:pt x="0" y="2959444"/>
                </a:moveTo>
                <a:lnTo>
                  <a:pt x="1402492" y="2959444"/>
                </a:lnTo>
                <a:lnTo>
                  <a:pt x="1402492" y="205724"/>
                </a:lnTo>
                <a:lnTo>
                  <a:pt x="0" y="205724"/>
                </a:lnTo>
                <a:close/>
              </a:path>
            </a:pathLst>
          </a:custGeom>
          <a:noFill/>
          <a:ln>
            <a:solidFill>
              <a:schemeClr val="bg1">
                <a:alpha val="7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67" name="Freeform 66"/>
          <p:cNvSpPr>
            <a:spLocks noChangeAspect="1"/>
          </p:cNvSpPr>
          <p:nvPr/>
        </p:nvSpPr>
        <p:spPr bwMode="auto">
          <a:xfrm rot="13418360">
            <a:off x="-842991" y="1466722"/>
            <a:ext cx="663292" cy="658833"/>
          </a:xfrm>
          <a:custGeom>
            <a:avLst/>
            <a:gdLst>
              <a:gd name="connsiteX0" fmla="*/ 1426606 w 2742852"/>
              <a:gd name="connsiteY0" fmla="*/ 570415 h 2723576"/>
              <a:gd name="connsiteX1" fmla="*/ 543946 w 2742852"/>
              <a:gd name="connsiteY1" fmla="*/ 1412117 h 2723576"/>
              <a:gd name="connsiteX2" fmla="*/ 0 w 2742852"/>
              <a:gd name="connsiteY2" fmla="*/ 841703 h 2723576"/>
              <a:gd name="connsiteX3" fmla="*/ 882661 w 2742852"/>
              <a:gd name="connsiteY3" fmla="*/ 0 h 2723576"/>
              <a:gd name="connsiteX4" fmla="*/ 1345646 w 2742852"/>
              <a:gd name="connsiteY4" fmla="*/ 1096374 h 2723576"/>
              <a:gd name="connsiteX5" fmla="*/ 1073156 w 2742852"/>
              <a:gd name="connsiteY5" fmla="*/ 1356220 h 2723576"/>
              <a:gd name="connsiteX6" fmla="*/ 881273 w 2742852"/>
              <a:gd name="connsiteY6" fmla="*/ 1154999 h 2723576"/>
              <a:gd name="connsiteX7" fmla="*/ 1153763 w 2742852"/>
              <a:gd name="connsiteY7" fmla="*/ 895154 h 2723576"/>
              <a:gd name="connsiteX8" fmla="*/ 2685268 w 2742852"/>
              <a:gd name="connsiteY8" fmla="*/ 1427293 h 2723576"/>
              <a:gd name="connsiteX9" fmla="*/ 2539399 w 2742852"/>
              <a:gd name="connsiteY9" fmla="*/ 1427293 h 2723576"/>
              <a:gd name="connsiteX10" fmla="*/ 2539399 w 2742852"/>
              <a:gd name="connsiteY10" fmla="*/ 1338775 h 2723576"/>
              <a:gd name="connsiteX11" fmla="*/ 2612334 w 2742852"/>
              <a:gd name="connsiteY11" fmla="*/ 1265840 h 2723576"/>
              <a:gd name="connsiteX12" fmla="*/ 2685269 w 2742852"/>
              <a:gd name="connsiteY12" fmla="*/ 1338775 h 2723576"/>
              <a:gd name="connsiteX13" fmla="*/ 2685268 w 2742852"/>
              <a:gd name="connsiteY13" fmla="*/ 1427293 h 2723576"/>
              <a:gd name="connsiteX14" fmla="*/ 1936812 w 2742852"/>
              <a:gd name="connsiteY14" fmla="*/ 2691495 h 2723576"/>
              <a:gd name="connsiteX15" fmla="*/ 1805032 w 2742852"/>
              <a:gd name="connsiteY15" fmla="*/ 2722331 h 2723576"/>
              <a:gd name="connsiteX16" fmla="*/ 1619056 w 2742852"/>
              <a:gd name="connsiteY16" fmla="*/ 2486115 h 2723576"/>
              <a:gd name="connsiteX17" fmla="*/ 1613812 w 2742852"/>
              <a:gd name="connsiteY17" fmla="*/ 2457740 h 2723576"/>
              <a:gd name="connsiteX18" fmla="*/ 1571380 w 2742852"/>
              <a:gd name="connsiteY18" fmla="*/ 2481223 h 2723576"/>
              <a:gd name="connsiteX19" fmla="*/ 1547248 w 2742852"/>
              <a:gd name="connsiteY19" fmla="*/ 2520034 h 2723576"/>
              <a:gd name="connsiteX20" fmla="*/ 1547588 w 2742852"/>
              <a:gd name="connsiteY20" fmla="*/ 2540401 h 2723576"/>
              <a:gd name="connsiteX21" fmla="*/ 1289402 w 2742852"/>
              <a:gd name="connsiteY21" fmla="*/ 1654843 h 2723576"/>
              <a:gd name="connsiteX22" fmla="*/ 1297867 w 2742852"/>
              <a:gd name="connsiteY22" fmla="*/ 1653423 h 2723576"/>
              <a:gd name="connsiteX23" fmla="*/ 1353273 w 2742852"/>
              <a:gd name="connsiteY23" fmla="*/ 1624741 h 2723576"/>
              <a:gd name="connsiteX24" fmla="*/ 1364741 w 2742852"/>
              <a:gd name="connsiteY24" fmla="*/ 1446256 h 2723576"/>
              <a:gd name="connsiteX25" fmla="*/ 1252491 w 2742852"/>
              <a:gd name="connsiteY25" fmla="*/ 1411341 h 2723576"/>
              <a:gd name="connsiteX26" fmla="*/ 1219998 w 2742852"/>
              <a:gd name="connsiteY26" fmla="*/ 1416791 h 2723576"/>
              <a:gd name="connsiteX27" fmla="*/ 1205922 w 2742852"/>
              <a:gd name="connsiteY27" fmla="*/ 1368514 h 2723576"/>
              <a:gd name="connsiteX28" fmla="*/ 1321473 w 2742852"/>
              <a:gd name="connsiteY28" fmla="*/ 1216904 h 2723576"/>
              <a:gd name="connsiteX29" fmla="*/ 1500397 w 2742852"/>
              <a:gd name="connsiteY29" fmla="*/ 1282660 h 2723576"/>
              <a:gd name="connsiteX30" fmla="*/ 1843143 w 2742852"/>
              <a:gd name="connsiteY30" fmla="*/ 2458253 h 2723576"/>
              <a:gd name="connsiteX31" fmla="*/ 1830390 w 2742852"/>
              <a:gd name="connsiteY31" fmla="*/ 2437483 h 2723576"/>
              <a:gd name="connsiteX32" fmla="*/ 1735448 w 2742852"/>
              <a:gd name="connsiteY32" fmla="*/ 2421054 h 2723576"/>
              <a:gd name="connsiteX33" fmla="*/ 1696500 w 2742852"/>
              <a:gd name="connsiteY33" fmla="*/ 2432410 h 2723576"/>
              <a:gd name="connsiteX34" fmla="*/ 1717101 w 2742852"/>
              <a:gd name="connsiteY34" fmla="*/ 2497576 h 2723576"/>
              <a:gd name="connsiteX35" fmla="*/ 1837651 w 2742852"/>
              <a:gd name="connsiteY35" fmla="*/ 2625417 h 2723576"/>
              <a:gd name="connsiteX36" fmla="*/ 1966399 w 2742852"/>
              <a:gd name="connsiteY36" fmla="*/ 2458377 h 2723576"/>
              <a:gd name="connsiteX37" fmla="*/ 1972540 w 2742852"/>
              <a:gd name="connsiteY37" fmla="*/ 2431311 h 2723576"/>
              <a:gd name="connsiteX38" fmla="*/ 1936530 w 2742852"/>
              <a:gd name="connsiteY38" fmla="*/ 2405356 h 2723576"/>
              <a:gd name="connsiteX39" fmla="*/ 2011192 w 2742852"/>
              <a:gd name="connsiteY39" fmla="*/ 2301772 h 2723576"/>
              <a:gd name="connsiteX40" fmla="*/ 1974117 w 2742852"/>
              <a:gd name="connsiteY40" fmla="*/ 2275110 h 2723576"/>
              <a:gd name="connsiteX41" fmla="*/ 2541767 w 2742852"/>
              <a:gd name="connsiteY41" fmla="*/ 1485753 h 2723576"/>
              <a:gd name="connsiteX42" fmla="*/ 2696660 w 2742852"/>
              <a:gd name="connsiteY42" fmla="*/ 1460447 h 2723576"/>
              <a:gd name="connsiteX43" fmla="*/ 2721966 w 2742852"/>
              <a:gd name="connsiteY43" fmla="*/ 1615340 h 2723576"/>
              <a:gd name="connsiteX44" fmla="*/ 2154315 w 2742852"/>
              <a:gd name="connsiteY44" fmla="*/ 2404696 h 2723576"/>
              <a:gd name="connsiteX45" fmla="*/ 2121388 w 2742852"/>
              <a:gd name="connsiteY45" fmla="*/ 2381017 h 2723576"/>
              <a:gd name="connsiteX46" fmla="*/ 2046640 w 2742852"/>
              <a:gd name="connsiteY46" fmla="*/ 2484720 h 2723576"/>
              <a:gd name="connsiteX47" fmla="*/ 2024634 w 2742852"/>
              <a:gd name="connsiteY47" fmla="*/ 2468860 h 2723576"/>
              <a:gd name="connsiteX48" fmla="*/ 2020473 w 2742852"/>
              <a:gd name="connsiteY48" fmla="*/ 2495046 h 2723576"/>
              <a:gd name="connsiteX49" fmla="*/ 1963550 w 2742852"/>
              <a:gd name="connsiteY49" fmla="*/ 2665378 h 2723576"/>
              <a:gd name="connsiteX50" fmla="*/ 1936812 w 2742852"/>
              <a:gd name="connsiteY50" fmla="*/ 2691495 h 272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742852" h="2723576">
                <a:moveTo>
                  <a:pt x="1426606" y="570415"/>
                </a:moveTo>
                <a:lnTo>
                  <a:pt x="543946" y="1412117"/>
                </a:lnTo>
                <a:lnTo>
                  <a:pt x="0" y="841703"/>
                </a:lnTo>
                <a:lnTo>
                  <a:pt x="882661" y="0"/>
                </a:lnTo>
                <a:close/>
                <a:moveTo>
                  <a:pt x="1345646" y="1096374"/>
                </a:moveTo>
                <a:lnTo>
                  <a:pt x="1073156" y="1356220"/>
                </a:lnTo>
                <a:lnTo>
                  <a:pt x="881273" y="1154999"/>
                </a:lnTo>
                <a:lnTo>
                  <a:pt x="1153763" y="895154"/>
                </a:lnTo>
                <a:close/>
                <a:moveTo>
                  <a:pt x="2685268" y="1427293"/>
                </a:moveTo>
                <a:lnTo>
                  <a:pt x="2539399" y="1427293"/>
                </a:lnTo>
                <a:lnTo>
                  <a:pt x="2539399" y="1338775"/>
                </a:lnTo>
                <a:cubicBezTo>
                  <a:pt x="2539399" y="1298494"/>
                  <a:pt x="2572053" y="1265840"/>
                  <a:pt x="2612334" y="1265840"/>
                </a:cubicBezTo>
                <a:cubicBezTo>
                  <a:pt x="2652615" y="1265840"/>
                  <a:pt x="2685269" y="1298494"/>
                  <a:pt x="2685269" y="1338775"/>
                </a:cubicBezTo>
                <a:cubicBezTo>
                  <a:pt x="2685269" y="1368281"/>
                  <a:pt x="2685268" y="1397787"/>
                  <a:pt x="2685268" y="1427293"/>
                </a:cubicBezTo>
                <a:close/>
                <a:moveTo>
                  <a:pt x="1936812" y="2691495"/>
                </a:moveTo>
                <a:cubicBezTo>
                  <a:pt x="1906343" y="2714629"/>
                  <a:pt x="1864114" y="2727840"/>
                  <a:pt x="1805032" y="2722331"/>
                </a:cubicBezTo>
                <a:cubicBezTo>
                  <a:pt x="1699998" y="2712537"/>
                  <a:pt x="1646719" y="2603759"/>
                  <a:pt x="1619056" y="2486115"/>
                </a:cubicBezTo>
                <a:lnTo>
                  <a:pt x="1613812" y="2457740"/>
                </a:lnTo>
                <a:lnTo>
                  <a:pt x="1571380" y="2481223"/>
                </a:lnTo>
                <a:cubicBezTo>
                  <a:pt x="1559080" y="2492596"/>
                  <a:pt x="1550609" y="2506093"/>
                  <a:pt x="1547248" y="2520034"/>
                </a:cubicBezTo>
                <a:lnTo>
                  <a:pt x="1547588" y="2540401"/>
                </a:lnTo>
                <a:lnTo>
                  <a:pt x="1289402" y="1654843"/>
                </a:lnTo>
                <a:lnTo>
                  <a:pt x="1297867" y="1653423"/>
                </a:lnTo>
                <a:cubicBezTo>
                  <a:pt x="1317777" y="1646913"/>
                  <a:pt x="1336655" y="1637345"/>
                  <a:pt x="1353273" y="1624741"/>
                </a:cubicBezTo>
                <a:cubicBezTo>
                  <a:pt x="1419745" y="1574322"/>
                  <a:pt x="1424880" y="1494411"/>
                  <a:pt x="1364741" y="1446256"/>
                </a:cubicBezTo>
                <a:cubicBezTo>
                  <a:pt x="1334672" y="1422179"/>
                  <a:pt x="1293977" y="1410599"/>
                  <a:pt x="1252491" y="1411341"/>
                </a:cubicBezTo>
                <a:lnTo>
                  <a:pt x="1219998" y="1416791"/>
                </a:lnTo>
                <a:lnTo>
                  <a:pt x="1205922" y="1368514"/>
                </a:lnTo>
                <a:cubicBezTo>
                  <a:pt x="1188422" y="1308490"/>
                  <a:pt x="1240156" y="1240612"/>
                  <a:pt x="1321473" y="1216904"/>
                </a:cubicBezTo>
                <a:cubicBezTo>
                  <a:pt x="1402790" y="1193196"/>
                  <a:pt x="1482897" y="1222636"/>
                  <a:pt x="1500397" y="1282660"/>
                </a:cubicBezTo>
                <a:lnTo>
                  <a:pt x="1843143" y="2458253"/>
                </a:lnTo>
                <a:lnTo>
                  <a:pt x="1830390" y="2437483"/>
                </a:lnTo>
                <a:cubicBezTo>
                  <a:pt x="1809735" y="2417584"/>
                  <a:pt x="1772800" y="2410164"/>
                  <a:pt x="1735448" y="2421054"/>
                </a:cubicBezTo>
                <a:lnTo>
                  <a:pt x="1696500" y="2432410"/>
                </a:lnTo>
                <a:lnTo>
                  <a:pt x="1717101" y="2497576"/>
                </a:lnTo>
                <a:cubicBezTo>
                  <a:pt x="1744169" y="2567984"/>
                  <a:pt x="1782557" y="2622635"/>
                  <a:pt x="1837651" y="2625417"/>
                </a:cubicBezTo>
                <a:cubicBezTo>
                  <a:pt x="1947838" y="2630981"/>
                  <a:pt x="1955415" y="2522474"/>
                  <a:pt x="1966399" y="2458377"/>
                </a:cubicBezTo>
                <a:lnTo>
                  <a:pt x="1972540" y="2431311"/>
                </a:lnTo>
                <a:lnTo>
                  <a:pt x="1936530" y="2405356"/>
                </a:lnTo>
                <a:lnTo>
                  <a:pt x="2011192" y="2301772"/>
                </a:lnTo>
                <a:lnTo>
                  <a:pt x="1974117" y="2275110"/>
                </a:lnTo>
                <a:lnTo>
                  <a:pt x="2541767" y="1485753"/>
                </a:lnTo>
                <a:cubicBezTo>
                  <a:pt x="2577551" y="1435993"/>
                  <a:pt x="2646900" y="1424663"/>
                  <a:pt x="2696660" y="1460447"/>
                </a:cubicBezTo>
                <a:cubicBezTo>
                  <a:pt x="2746420" y="1496231"/>
                  <a:pt x="2757750" y="1565580"/>
                  <a:pt x="2721966" y="1615340"/>
                </a:cubicBezTo>
                <a:cubicBezTo>
                  <a:pt x="2532750" y="1878459"/>
                  <a:pt x="2343532" y="2141578"/>
                  <a:pt x="2154315" y="2404696"/>
                </a:cubicBezTo>
                <a:lnTo>
                  <a:pt x="2121388" y="2381017"/>
                </a:lnTo>
                <a:lnTo>
                  <a:pt x="2046640" y="2484720"/>
                </a:lnTo>
                <a:lnTo>
                  <a:pt x="2024634" y="2468860"/>
                </a:lnTo>
                <a:lnTo>
                  <a:pt x="2020473" y="2495046"/>
                </a:lnTo>
                <a:cubicBezTo>
                  <a:pt x="2014222" y="2540977"/>
                  <a:pt x="2004787" y="2614227"/>
                  <a:pt x="1963550" y="2665378"/>
                </a:cubicBezTo>
                <a:cubicBezTo>
                  <a:pt x="1955818" y="2674969"/>
                  <a:pt x="1946968" y="2683783"/>
                  <a:pt x="1936812" y="2691495"/>
                </a:cubicBezTo>
                <a:close/>
              </a:path>
            </a:pathLst>
          </a:custGeom>
          <a:noFill/>
          <a:ln>
            <a:solidFill>
              <a:schemeClr val="bg1">
                <a:alpha val="7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68" name="Freeform 67"/>
          <p:cNvSpPr>
            <a:spLocks noChangeAspect="1"/>
          </p:cNvSpPr>
          <p:nvPr/>
        </p:nvSpPr>
        <p:spPr bwMode="auto">
          <a:xfrm rot="5400000">
            <a:off x="-1520010" y="2083324"/>
            <a:ext cx="614538" cy="360176"/>
          </a:xfrm>
          <a:custGeom>
            <a:avLst/>
            <a:gdLst>
              <a:gd name="connsiteX0" fmla="*/ 607405 w 877101"/>
              <a:gd name="connsiteY0" fmla="*/ 425935 h 514062"/>
              <a:gd name="connsiteX1" fmla="*/ 610453 w 877101"/>
              <a:gd name="connsiteY1" fmla="*/ 428983 h 514062"/>
              <a:gd name="connsiteX2" fmla="*/ 622645 w 877101"/>
              <a:gd name="connsiteY2" fmla="*/ 428983 h 514062"/>
              <a:gd name="connsiteX3" fmla="*/ 625693 w 877101"/>
              <a:gd name="connsiteY3" fmla="*/ 425935 h 514062"/>
              <a:gd name="connsiteX4" fmla="*/ 625693 w 877101"/>
              <a:gd name="connsiteY4" fmla="*/ 106915 h 514062"/>
              <a:gd name="connsiteX5" fmla="*/ 622645 w 877101"/>
              <a:gd name="connsiteY5" fmla="*/ 103867 h 514062"/>
              <a:gd name="connsiteX6" fmla="*/ 610453 w 877101"/>
              <a:gd name="connsiteY6" fmla="*/ 103867 h 514062"/>
              <a:gd name="connsiteX7" fmla="*/ 607405 w 877101"/>
              <a:gd name="connsiteY7" fmla="*/ 106915 h 514062"/>
              <a:gd name="connsiteX8" fmla="*/ 562779 w 877101"/>
              <a:gd name="connsiteY8" fmla="*/ 514061 h 514062"/>
              <a:gd name="connsiteX9" fmla="*/ 562779 w 877101"/>
              <a:gd name="connsiteY9" fmla="*/ 0 h 514062"/>
              <a:gd name="connsiteX10" fmla="*/ 877101 w 877101"/>
              <a:gd name="connsiteY10" fmla="*/ 0 h 514062"/>
              <a:gd name="connsiteX11" fmla="*/ 877101 w 877101"/>
              <a:gd name="connsiteY11" fmla="*/ 514061 h 514062"/>
              <a:gd name="connsiteX12" fmla="*/ 261381 w 877101"/>
              <a:gd name="connsiteY12" fmla="*/ 471134 h 514062"/>
              <a:gd name="connsiteX13" fmla="*/ 276172 w 877101"/>
              <a:gd name="connsiteY13" fmla="*/ 485925 h 514062"/>
              <a:gd name="connsiteX14" fmla="*/ 451699 w 877101"/>
              <a:gd name="connsiteY14" fmla="*/ 485925 h 514062"/>
              <a:gd name="connsiteX15" fmla="*/ 466490 w 877101"/>
              <a:gd name="connsiteY15" fmla="*/ 471134 h 514062"/>
              <a:gd name="connsiteX16" fmla="*/ 466490 w 877101"/>
              <a:gd name="connsiteY16" fmla="*/ 373294 h 514062"/>
              <a:gd name="connsiteX17" fmla="*/ 451699 w 877101"/>
              <a:gd name="connsiteY17" fmla="*/ 358503 h 514062"/>
              <a:gd name="connsiteX18" fmla="*/ 276172 w 877101"/>
              <a:gd name="connsiteY18" fmla="*/ 358503 h 514062"/>
              <a:gd name="connsiteX19" fmla="*/ 261381 w 877101"/>
              <a:gd name="connsiteY19" fmla="*/ 373294 h 514062"/>
              <a:gd name="connsiteX20" fmla="*/ 128986 w 877101"/>
              <a:gd name="connsiteY20" fmla="*/ 206177 h 514062"/>
              <a:gd name="connsiteX21" fmla="*/ 130522 w 877101"/>
              <a:gd name="connsiteY21" fmla="*/ 207701 h 514062"/>
              <a:gd name="connsiteX22" fmla="*/ 401770 w 877101"/>
              <a:gd name="connsiteY22" fmla="*/ 207701 h 514062"/>
              <a:gd name="connsiteX23" fmla="*/ 403306 w 877101"/>
              <a:gd name="connsiteY23" fmla="*/ 206177 h 514062"/>
              <a:gd name="connsiteX24" fmla="*/ 403306 w 877101"/>
              <a:gd name="connsiteY24" fmla="*/ 200081 h 514062"/>
              <a:gd name="connsiteX25" fmla="*/ 401770 w 877101"/>
              <a:gd name="connsiteY25" fmla="*/ 198557 h 514062"/>
              <a:gd name="connsiteX26" fmla="*/ 130522 w 877101"/>
              <a:gd name="connsiteY26" fmla="*/ 198557 h 514062"/>
              <a:gd name="connsiteX27" fmla="*/ 128986 w 877101"/>
              <a:gd name="connsiteY27" fmla="*/ 200081 h 514062"/>
              <a:gd name="connsiteX28" fmla="*/ 128986 w 877101"/>
              <a:gd name="connsiteY28" fmla="*/ 314051 h 514062"/>
              <a:gd name="connsiteX29" fmla="*/ 130522 w 877101"/>
              <a:gd name="connsiteY29" fmla="*/ 315575 h 514062"/>
              <a:gd name="connsiteX30" fmla="*/ 401770 w 877101"/>
              <a:gd name="connsiteY30" fmla="*/ 315575 h 514062"/>
              <a:gd name="connsiteX31" fmla="*/ 403306 w 877101"/>
              <a:gd name="connsiteY31" fmla="*/ 314051 h 514062"/>
              <a:gd name="connsiteX32" fmla="*/ 403306 w 877101"/>
              <a:gd name="connsiteY32" fmla="*/ 307955 h 514062"/>
              <a:gd name="connsiteX33" fmla="*/ 401770 w 877101"/>
              <a:gd name="connsiteY33" fmla="*/ 306431 h 514062"/>
              <a:gd name="connsiteX34" fmla="*/ 130522 w 877101"/>
              <a:gd name="connsiteY34" fmla="*/ 306431 h 514062"/>
              <a:gd name="connsiteX35" fmla="*/ 128986 w 877101"/>
              <a:gd name="connsiteY35" fmla="*/ 307955 h 514062"/>
              <a:gd name="connsiteX36" fmla="*/ 29920 w 877101"/>
              <a:gd name="connsiteY36" fmla="*/ 276905 h 514062"/>
              <a:gd name="connsiteX37" fmla="*/ 518220 w 877101"/>
              <a:gd name="connsiteY37" fmla="*/ 276905 h 514062"/>
              <a:gd name="connsiteX38" fmla="*/ 518220 w 877101"/>
              <a:gd name="connsiteY38" fmla="*/ 254840 h 514062"/>
              <a:gd name="connsiteX39" fmla="*/ 29920 w 877101"/>
              <a:gd name="connsiteY39" fmla="*/ 254840 h 514062"/>
              <a:gd name="connsiteX40" fmla="*/ 0 w 877101"/>
              <a:gd name="connsiteY40" fmla="*/ 514062 h 514062"/>
              <a:gd name="connsiteX41" fmla="*/ 0 w 877101"/>
              <a:gd name="connsiteY41" fmla="*/ 276905 h 514062"/>
              <a:gd name="connsiteX42" fmla="*/ 1 w 877101"/>
              <a:gd name="connsiteY42" fmla="*/ 276905 h 514062"/>
              <a:gd name="connsiteX43" fmla="*/ 1 w 877101"/>
              <a:gd name="connsiteY43" fmla="*/ 254840 h 514062"/>
              <a:gd name="connsiteX44" fmla="*/ 1 w 877101"/>
              <a:gd name="connsiteY44" fmla="*/ 0 h 514062"/>
              <a:gd name="connsiteX45" fmla="*/ 548139 w 877101"/>
              <a:gd name="connsiteY45" fmla="*/ 0 h 514062"/>
              <a:gd name="connsiteX46" fmla="*/ 548139 w 877101"/>
              <a:gd name="connsiteY46" fmla="*/ 254840 h 514062"/>
              <a:gd name="connsiteX47" fmla="*/ 548139 w 877101"/>
              <a:gd name="connsiteY47" fmla="*/ 505554 h 514062"/>
              <a:gd name="connsiteX48" fmla="*/ 548139 w 877101"/>
              <a:gd name="connsiteY48" fmla="*/ 514062 h 51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77101" h="514062">
                <a:moveTo>
                  <a:pt x="607405" y="425935"/>
                </a:moveTo>
                <a:cubicBezTo>
                  <a:pt x="607405" y="427618"/>
                  <a:pt x="608770" y="428983"/>
                  <a:pt x="610453" y="428983"/>
                </a:cubicBezTo>
                <a:lnTo>
                  <a:pt x="622645" y="428983"/>
                </a:lnTo>
                <a:cubicBezTo>
                  <a:pt x="624328" y="428983"/>
                  <a:pt x="625693" y="427618"/>
                  <a:pt x="625693" y="425935"/>
                </a:cubicBezTo>
                <a:lnTo>
                  <a:pt x="625693" y="106915"/>
                </a:lnTo>
                <a:cubicBezTo>
                  <a:pt x="625693" y="105232"/>
                  <a:pt x="624328" y="103867"/>
                  <a:pt x="622645" y="103867"/>
                </a:cubicBezTo>
                <a:lnTo>
                  <a:pt x="610453" y="103867"/>
                </a:lnTo>
                <a:cubicBezTo>
                  <a:pt x="608770" y="103867"/>
                  <a:pt x="607405" y="105232"/>
                  <a:pt x="607405" y="106915"/>
                </a:cubicBezTo>
                <a:close/>
                <a:moveTo>
                  <a:pt x="562779" y="514061"/>
                </a:moveTo>
                <a:lnTo>
                  <a:pt x="562779" y="0"/>
                </a:lnTo>
                <a:lnTo>
                  <a:pt x="877101" y="0"/>
                </a:lnTo>
                <a:lnTo>
                  <a:pt x="877101" y="514061"/>
                </a:lnTo>
                <a:close/>
                <a:moveTo>
                  <a:pt x="261381" y="471134"/>
                </a:moveTo>
                <a:cubicBezTo>
                  <a:pt x="261381" y="479303"/>
                  <a:pt x="268003" y="485925"/>
                  <a:pt x="276172" y="485925"/>
                </a:cubicBezTo>
                <a:lnTo>
                  <a:pt x="451699" y="485925"/>
                </a:lnTo>
                <a:cubicBezTo>
                  <a:pt x="459868" y="485925"/>
                  <a:pt x="466490" y="479303"/>
                  <a:pt x="466490" y="471134"/>
                </a:cubicBezTo>
                <a:lnTo>
                  <a:pt x="466490" y="373294"/>
                </a:lnTo>
                <a:cubicBezTo>
                  <a:pt x="466490" y="365125"/>
                  <a:pt x="459868" y="358503"/>
                  <a:pt x="451699" y="358503"/>
                </a:cubicBezTo>
                <a:lnTo>
                  <a:pt x="276172" y="358503"/>
                </a:lnTo>
                <a:cubicBezTo>
                  <a:pt x="268003" y="358503"/>
                  <a:pt x="261381" y="365125"/>
                  <a:pt x="261381" y="373294"/>
                </a:cubicBezTo>
                <a:close/>
                <a:moveTo>
                  <a:pt x="128986" y="206177"/>
                </a:moveTo>
                <a:cubicBezTo>
                  <a:pt x="128986" y="207019"/>
                  <a:pt x="129672" y="207701"/>
                  <a:pt x="130522" y="207701"/>
                </a:cubicBezTo>
                <a:lnTo>
                  <a:pt x="401770" y="207701"/>
                </a:lnTo>
                <a:cubicBezTo>
                  <a:pt x="402620" y="207701"/>
                  <a:pt x="403306" y="207019"/>
                  <a:pt x="403306" y="206177"/>
                </a:cubicBezTo>
                <a:lnTo>
                  <a:pt x="403306" y="200081"/>
                </a:lnTo>
                <a:cubicBezTo>
                  <a:pt x="403306" y="199239"/>
                  <a:pt x="402620" y="198557"/>
                  <a:pt x="401770" y="198557"/>
                </a:cubicBezTo>
                <a:lnTo>
                  <a:pt x="130522" y="198557"/>
                </a:lnTo>
                <a:cubicBezTo>
                  <a:pt x="129672" y="198557"/>
                  <a:pt x="128986" y="199239"/>
                  <a:pt x="128986" y="200081"/>
                </a:cubicBezTo>
                <a:close/>
                <a:moveTo>
                  <a:pt x="128986" y="314051"/>
                </a:moveTo>
                <a:cubicBezTo>
                  <a:pt x="128986" y="314893"/>
                  <a:pt x="129672" y="315575"/>
                  <a:pt x="130522" y="315575"/>
                </a:cubicBezTo>
                <a:lnTo>
                  <a:pt x="401770" y="315575"/>
                </a:lnTo>
                <a:cubicBezTo>
                  <a:pt x="402620" y="315575"/>
                  <a:pt x="403306" y="314893"/>
                  <a:pt x="403306" y="314051"/>
                </a:cubicBezTo>
                <a:lnTo>
                  <a:pt x="403306" y="307955"/>
                </a:lnTo>
                <a:cubicBezTo>
                  <a:pt x="403306" y="307113"/>
                  <a:pt x="402620" y="306431"/>
                  <a:pt x="401770" y="306431"/>
                </a:cubicBezTo>
                <a:lnTo>
                  <a:pt x="130522" y="306431"/>
                </a:lnTo>
                <a:cubicBezTo>
                  <a:pt x="129672" y="306431"/>
                  <a:pt x="128986" y="307113"/>
                  <a:pt x="128986" y="307955"/>
                </a:cubicBezTo>
                <a:close/>
                <a:moveTo>
                  <a:pt x="29920" y="276905"/>
                </a:moveTo>
                <a:lnTo>
                  <a:pt x="518220" y="276905"/>
                </a:lnTo>
                <a:lnTo>
                  <a:pt x="518220" y="254840"/>
                </a:lnTo>
                <a:lnTo>
                  <a:pt x="29920" y="254840"/>
                </a:lnTo>
                <a:close/>
                <a:moveTo>
                  <a:pt x="0" y="514062"/>
                </a:moveTo>
                <a:lnTo>
                  <a:pt x="0" y="276905"/>
                </a:lnTo>
                <a:lnTo>
                  <a:pt x="1" y="276905"/>
                </a:lnTo>
                <a:lnTo>
                  <a:pt x="1" y="254840"/>
                </a:lnTo>
                <a:lnTo>
                  <a:pt x="1" y="0"/>
                </a:lnTo>
                <a:lnTo>
                  <a:pt x="548139" y="0"/>
                </a:lnTo>
                <a:lnTo>
                  <a:pt x="548139" y="254840"/>
                </a:lnTo>
                <a:lnTo>
                  <a:pt x="548139" y="505554"/>
                </a:lnTo>
                <a:lnTo>
                  <a:pt x="548139" y="514062"/>
                </a:lnTo>
                <a:close/>
              </a:path>
            </a:pathLst>
          </a:custGeom>
          <a:noFill/>
          <a:ln>
            <a:solidFill>
              <a:schemeClr val="bg1">
                <a:alpha val="7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69" name="Freeform 68"/>
          <p:cNvSpPr>
            <a:spLocks noChangeAspect="1"/>
          </p:cNvSpPr>
          <p:nvPr/>
        </p:nvSpPr>
        <p:spPr bwMode="auto">
          <a:xfrm>
            <a:off x="-2211012" y="1197569"/>
            <a:ext cx="773653" cy="584693"/>
          </a:xfrm>
          <a:custGeom>
            <a:avLst/>
            <a:gdLst>
              <a:gd name="connsiteX0" fmla="*/ 651329 w 2486428"/>
              <a:gd name="connsiteY0" fmla="*/ 1614247 h 1879133"/>
              <a:gd name="connsiteX1" fmla="*/ 698501 w 2486428"/>
              <a:gd name="connsiteY1" fmla="*/ 1661419 h 1879133"/>
              <a:gd name="connsiteX2" fmla="*/ 651329 w 2486428"/>
              <a:gd name="connsiteY2" fmla="*/ 1708591 h 1879133"/>
              <a:gd name="connsiteX3" fmla="*/ 604157 w 2486428"/>
              <a:gd name="connsiteY3" fmla="*/ 1661419 h 1879133"/>
              <a:gd name="connsiteX4" fmla="*/ 651329 w 2486428"/>
              <a:gd name="connsiteY4" fmla="*/ 1614247 h 1879133"/>
              <a:gd name="connsiteX5" fmla="*/ 2073728 w 2486428"/>
              <a:gd name="connsiteY5" fmla="*/ 1606989 h 1879133"/>
              <a:gd name="connsiteX6" fmla="*/ 2120900 w 2486428"/>
              <a:gd name="connsiteY6" fmla="*/ 1654161 h 1879133"/>
              <a:gd name="connsiteX7" fmla="*/ 2073728 w 2486428"/>
              <a:gd name="connsiteY7" fmla="*/ 1701333 h 1879133"/>
              <a:gd name="connsiteX8" fmla="*/ 2026556 w 2486428"/>
              <a:gd name="connsiteY8" fmla="*/ 1654161 h 1879133"/>
              <a:gd name="connsiteX9" fmla="*/ 2073728 w 2486428"/>
              <a:gd name="connsiteY9" fmla="*/ 1606989 h 1879133"/>
              <a:gd name="connsiteX10" fmla="*/ 651329 w 2486428"/>
              <a:gd name="connsiteY10" fmla="*/ 1534213 h 1879133"/>
              <a:gd name="connsiteX11" fmla="*/ 524123 w 2486428"/>
              <a:gd name="connsiteY11" fmla="*/ 1661419 h 1879133"/>
              <a:gd name="connsiteX12" fmla="*/ 651329 w 2486428"/>
              <a:gd name="connsiteY12" fmla="*/ 1788625 h 1879133"/>
              <a:gd name="connsiteX13" fmla="*/ 778535 w 2486428"/>
              <a:gd name="connsiteY13" fmla="*/ 1661419 h 1879133"/>
              <a:gd name="connsiteX14" fmla="*/ 651329 w 2486428"/>
              <a:gd name="connsiteY14" fmla="*/ 1534213 h 1879133"/>
              <a:gd name="connsiteX15" fmla="*/ 2073728 w 2486428"/>
              <a:gd name="connsiteY15" fmla="*/ 1526955 h 1879133"/>
              <a:gd name="connsiteX16" fmla="*/ 1946522 w 2486428"/>
              <a:gd name="connsiteY16" fmla="*/ 1654161 h 1879133"/>
              <a:gd name="connsiteX17" fmla="*/ 2073728 w 2486428"/>
              <a:gd name="connsiteY17" fmla="*/ 1781367 h 1879133"/>
              <a:gd name="connsiteX18" fmla="*/ 2200934 w 2486428"/>
              <a:gd name="connsiteY18" fmla="*/ 1654161 h 1879133"/>
              <a:gd name="connsiteX19" fmla="*/ 2073728 w 2486428"/>
              <a:gd name="connsiteY19" fmla="*/ 1526955 h 1879133"/>
              <a:gd name="connsiteX20" fmla="*/ 1733006 w 2486428"/>
              <a:gd name="connsiteY20" fmla="*/ 537288 h 1879133"/>
              <a:gd name="connsiteX21" fmla="*/ 2342606 w 2486428"/>
              <a:gd name="connsiteY21" fmla="*/ 537288 h 1879133"/>
              <a:gd name="connsiteX22" fmla="*/ 2342606 w 2486428"/>
              <a:gd name="connsiteY22" fmla="*/ 1183173 h 1879133"/>
              <a:gd name="connsiteX23" fmla="*/ 2486428 w 2486428"/>
              <a:gd name="connsiteY23" fmla="*/ 1183173 h 1879133"/>
              <a:gd name="connsiteX24" fmla="*/ 2486428 w 2486428"/>
              <a:gd name="connsiteY24" fmla="*/ 1518091 h 1879133"/>
              <a:gd name="connsiteX25" fmla="*/ 2239728 w 2486428"/>
              <a:gd name="connsiteY25" fmla="*/ 1518091 h 1879133"/>
              <a:gd name="connsiteX26" fmla="*/ 2274333 w 2486428"/>
              <a:gd name="connsiteY26" fmla="*/ 1569417 h 1879133"/>
              <a:gd name="connsiteX27" fmla="*/ 2291442 w 2486428"/>
              <a:gd name="connsiteY27" fmla="*/ 1654161 h 1879133"/>
              <a:gd name="connsiteX28" fmla="*/ 2073728 w 2486428"/>
              <a:gd name="connsiteY28" fmla="*/ 1871875 h 1879133"/>
              <a:gd name="connsiteX29" fmla="*/ 1856014 w 2486428"/>
              <a:gd name="connsiteY29" fmla="*/ 1654161 h 1879133"/>
              <a:gd name="connsiteX30" fmla="*/ 1873123 w 2486428"/>
              <a:gd name="connsiteY30" fmla="*/ 1569417 h 1879133"/>
              <a:gd name="connsiteX31" fmla="*/ 1907728 w 2486428"/>
              <a:gd name="connsiteY31" fmla="*/ 1518091 h 1879133"/>
              <a:gd name="connsiteX32" fmla="*/ 812436 w 2486428"/>
              <a:gd name="connsiteY32" fmla="*/ 1518091 h 1879133"/>
              <a:gd name="connsiteX33" fmla="*/ 851934 w 2486428"/>
              <a:gd name="connsiteY33" fmla="*/ 1576675 h 1879133"/>
              <a:gd name="connsiteX34" fmla="*/ 869043 w 2486428"/>
              <a:gd name="connsiteY34" fmla="*/ 1661419 h 1879133"/>
              <a:gd name="connsiteX35" fmla="*/ 651329 w 2486428"/>
              <a:gd name="connsiteY35" fmla="*/ 1879133 h 1879133"/>
              <a:gd name="connsiteX36" fmla="*/ 433615 w 2486428"/>
              <a:gd name="connsiteY36" fmla="*/ 1661419 h 1879133"/>
              <a:gd name="connsiteX37" fmla="*/ 450724 w 2486428"/>
              <a:gd name="connsiteY37" fmla="*/ 1576675 h 1879133"/>
              <a:gd name="connsiteX38" fmla="*/ 490223 w 2486428"/>
              <a:gd name="connsiteY38" fmla="*/ 1518091 h 1879133"/>
              <a:gd name="connsiteX39" fmla="*/ 188686 w 2486428"/>
              <a:gd name="connsiteY39" fmla="*/ 1518091 h 1879133"/>
              <a:gd name="connsiteX40" fmla="*/ 188686 w 2486428"/>
              <a:gd name="connsiteY40" fmla="*/ 1183173 h 1879133"/>
              <a:gd name="connsiteX41" fmla="*/ 1733006 w 2486428"/>
              <a:gd name="connsiteY41" fmla="*/ 1183173 h 1879133"/>
              <a:gd name="connsiteX42" fmla="*/ 0 w 2486428"/>
              <a:gd name="connsiteY42" fmla="*/ 0 h 1879133"/>
              <a:gd name="connsiteX43" fmla="*/ 687747 w 2486428"/>
              <a:gd name="connsiteY43" fmla="*/ 0 h 1879133"/>
              <a:gd name="connsiteX44" fmla="*/ 687747 w 2486428"/>
              <a:gd name="connsiteY44" fmla="*/ 663858 h 1879133"/>
              <a:gd name="connsiteX45" fmla="*/ 931817 w 2486428"/>
              <a:gd name="connsiteY45" fmla="*/ 663858 h 1879133"/>
              <a:gd name="connsiteX46" fmla="*/ 931817 w 2486428"/>
              <a:gd name="connsiteY46" fmla="*/ 0 h 1879133"/>
              <a:gd name="connsiteX47" fmla="*/ 1628503 w 2486428"/>
              <a:gd name="connsiteY47" fmla="*/ 0 h 1879133"/>
              <a:gd name="connsiteX48" fmla="*/ 1628503 w 2486428"/>
              <a:gd name="connsiteY48" fmla="*/ 1129471 h 1879133"/>
              <a:gd name="connsiteX49" fmla="*/ 0 w 2486428"/>
              <a:gd name="connsiteY49" fmla="*/ 1129471 h 187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486428" h="1879133">
                <a:moveTo>
                  <a:pt x="651329" y="1614247"/>
                </a:moveTo>
                <a:cubicBezTo>
                  <a:pt x="677381" y="1614247"/>
                  <a:pt x="698501" y="1635367"/>
                  <a:pt x="698501" y="1661419"/>
                </a:cubicBezTo>
                <a:cubicBezTo>
                  <a:pt x="698501" y="1687471"/>
                  <a:pt x="677381" y="1708591"/>
                  <a:pt x="651329" y="1708591"/>
                </a:cubicBezTo>
                <a:cubicBezTo>
                  <a:pt x="625277" y="1708591"/>
                  <a:pt x="604157" y="1687471"/>
                  <a:pt x="604157" y="1661419"/>
                </a:cubicBezTo>
                <a:cubicBezTo>
                  <a:pt x="604157" y="1635367"/>
                  <a:pt x="625277" y="1614247"/>
                  <a:pt x="651329" y="1614247"/>
                </a:cubicBezTo>
                <a:close/>
                <a:moveTo>
                  <a:pt x="2073728" y="1606989"/>
                </a:moveTo>
                <a:cubicBezTo>
                  <a:pt x="2099780" y="1606989"/>
                  <a:pt x="2120900" y="1628109"/>
                  <a:pt x="2120900" y="1654161"/>
                </a:cubicBezTo>
                <a:cubicBezTo>
                  <a:pt x="2120900" y="1680213"/>
                  <a:pt x="2099780" y="1701333"/>
                  <a:pt x="2073728" y="1701333"/>
                </a:cubicBezTo>
                <a:cubicBezTo>
                  <a:pt x="2047676" y="1701333"/>
                  <a:pt x="2026556" y="1680213"/>
                  <a:pt x="2026556" y="1654161"/>
                </a:cubicBezTo>
                <a:cubicBezTo>
                  <a:pt x="2026556" y="1628109"/>
                  <a:pt x="2047676" y="1606989"/>
                  <a:pt x="2073728" y="1606989"/>
                </a:cubicBezTo>
                <a:close/>
                <a:moveTo>
                  <a:pt x="651329" y="1534213"/>
                </a:moveTo>
                <a:cubicBezTo>
                  <a:pt x="581075" y="1534213"/>
                  <a:pt x="524123" y="1591165"/>
                  <a:pt x="524123" y="1661419"/>
                </a:cubicBezTo>
                <a:cubicBezTo>
                  <a:pt x="524123" y="1731673"/>
                  <a:pt x="581075" y="1788625"/>
                  <a:pt x="651329" y="1788625"/>
                </a:cubicBezTo>
                <a:cubicBezTo>
                  <a:pt x="721583" y="1788625"/>
                  <a:pt x="778535" y="1731673"/>
                  <a:pt x="778535" y="1661419"/>
                </a:cubicBezTo>
                <a:cubicBezTo>
                  <a:pt x="778535" y="1591165"/>
                  <a:pt x="721583" y="1534213"/>
                  <a:pt x="651329" y="1534213"/>
                </a:cubicBezTo>
                <a:close/>
                <a:moveTo>
                  <a:pt x="2073728" y="1526955"/>
                </a:moveTo>
                <a:cubicBezTo>
                  <a:pt x="2003474" y="1526955"/>
                  <a:pt x="1946522" y="1583907"/>
                  <a:pt x="1946522" y="1654161"/>
                </a:cubicBezTo>
                <a:cubicBezTo>
                  <a:pt x="1946522" y="1724415"/>
                  <a:pt x="2003474" y="1781367"/>
                  <a:pt x="2073728" y="1781367"/>
                </a:cubicBezTo>
                <a:cubicBezTo>
                  <a:pt x="2143982" y="1781367"/>
                  <a:pt x="2200934" y="1724415"/>
                  <a:pt x="2200934" y="1654161"/>
                </a:cubicBezTo>
                <a:cubicBezTo>
                  <a:pt x="2200934" y="1583907"/>
                  <a:pt x="2143982" y="1526955"/>
                  <a:pt x="2073728" y="1526955"/>
                </a:cubicBezTo>
                <a:close/>
                <a:moveTo>
                  <a:pt x="1733006" y="537288"/>
                </a:moveTo>
                <a:lnTo>
                  <a:pt x="2342606" y="537288"/>
                </a:lnTo>
                <a:lnTo>
                  <a:pt x="2342606" y="1183173"/>
                </a:lnTo>
                <a:lnTo>
                  <a:pt x="2486428" y="1183173"/>
                </a:lnTo>
                <a:lnTo>
                  <a:pt x="2486428" y="1518091"/>
                </a:lnTo>
                <a:lnTo>
                  <a:pt x="2239728" y="1518091"/>
                </a:lnTo>
                <a:lnTo>
                  <a:pt x="2274333" y="1569417"/>
                </a:lnTo>
                <a:cubicBezTo>
                  <a:pt x="2285350" y="1595464"/>
                  <a:pt x="2291442" y="1624101"/>
                  <a:pt x="2291442" y="1654161"/>
                </a:cubicBezTo>
                <a:cubicBezTo>
                  <a:pt x="2291442" y="1774401"/>
                  <a:pt x="2193968" y="1871875"/>
                  <a:pt x="2073728" y="1871875"/>
                </a:cubicBezTo>
                <a:cubicBezTo>
                  <a:pt x="1953488" y="1871875"/>
                  <a:pt x="1856014" y="1774401"/>
                  <a:pt x="1856014" y="1654161"/>
                </a:cubicBezTo>
                <a:cubicBezTo>
                  <a:pt x="1856014" y="1624101"/>
                  <a:pt x="1862106" y="1595464"/>
                  <a:pt x="1873123" y="1569417"/>
                </a:cubicBezTo>
                <a:lnTo>
                  <a:pt x="1907728" y="1518091"/>
                </a:lnTo>
                <a:lnTo>
                  <a:pt x="812436" y="1518091"/>
                </a:lnTo>
                <a:lnTo>
                  <a:pt x="851934" y="1576675"/>
                </a:lnTo>
                <a:cubicBezTo>
                  <a:pt x="862951" y="1602722"/>
                  <a:pt x="869043" y="1631359"/>
                  <a:pt x="869043" y="1661419"/>
                </a:cubicBezTo>
                <a:cubicBezTo>
                  <a:pt x="869043" y="1781659"/>
                  <a:pt x="771569" y="1879133"/>
                  <a:pt x="651329" y="1879133"/>
                </a:cubicBezTo>
                <a:cubicBezTo>
                  <a:pt x="531089" y="1879133"/>
                  <a:pt x="433615" y="1781659"/>
                  <a:pt x="433615" y="1661419"/>
                </a:cubicBezTo>
                <a:cubicBezTo>
                  <a:pt x="433615" y="1631359"/>
                  <a:pt x="439707" y="1602722"/>
                  <a:pt x="450724" y="1576675"/>
                </a:cubicBezTo>
                <a:lnTo>
                  <a:pt x="490223" y="1518091"/>
                </a:lnTo>
                <a:lnTo>
                  <a:pt x="188686" y="1518091"/>
                </a:lnTo>
                <a:lnTo>
                  <a:pt x="188686" y="1183173"/>
                </a:lnTo>
                <a:lnTo>
                  <a:pt x="1733006" y="1183173"/>
                </a:lnTo>
                <a:close/>
                <a:moveTo>
                  <a:pt x="0" y="0"/>
                </a:moveTo>
                <a:lnTo>
                  <a:pt x="687747" y="0"/>
                </a:lnTo>
                <a:lnTo>
                  <a:pt x="687747" y="663858"/>
                </a:lnTo>
                <a:lnTo>
                  <a:pt x="931817" y="663858"/>
                </a:lnTo>
                <a:lnTo>
                  <a:pt x="931817" y="0"/>
                </a:lnTo>
                <a:lnTo>
                  <a:pt x="1628503" y="0"/>
                </a:lnTo>
                <a:lnTo>
                  <a:pt x="1628503" y="1129471"/>
                </a:lnTo>
                <a:lnTo>
                  <a:pt x="0" y="1129471"/>
                </a:lnTo>
                <a:close/>
              </a:path>
            </a:pathLst>
          </a:custGeom>
          <a:noFill/>
          <a:ln>
            <a:solidFill>
              <a:schemeClr val="bg1">
                <a:alpha val="7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0" name="Donut 100"/>
          <p:cNvSpPr>
            <a:spLocks noChangeAspect="1"/>
          </p:cNvSpPr>
          <p:nvPr/>
        </p:nvSpPr>
        <p:spPr bwMode="auto">
          <a:xfrm>
            <a:off x="-2211012" y="2865103"/>
            <a:ext cx="941340" cy="396588"/>
          </a:xfrm>
          <a:custGeom>
            <a:avLst/>
            <a:gdLst/>
            <a:ahLst/>
            <a:cxnLst/>
            <a:rect l="l" t="t" r="r" b="b"/>
            <a:pathLst>
              <a:path w="6911584" h="2912616">
                <a:moveTo>
                  <a:pt x="4928423" y="2274235"/>
                </a:moveTo>
                <a:cubicBezTo>
                  <a:pt x="4810900" y="2274235"/>
                  <a:pt x="4715629" y="2369506"/>
                  <a:pt x="4715629" y="2487029"/>
                </a:cubicBezTo>
                <a:cubicBezTo>
                  <a:pt x="4715629" y="2604552"/>
                  <a:pt x="4810900" y="2699823"/>
                  <a:pt x="4928423" y="2699823"/>
                </a:cubicBezTo>
                <a:cubicBezTo>
                  <a:pt x="5045946" y="2699823"/>
                  <a:pt x="5141217" y="2604552"/>
                  <a:pt x="5141217" y="2487029"/>
                </a:cubicBezTo>
                <a:cubicBezTo>
                  <a:pt x="5141217" y="2369506"/>
                  <a:pt x="5045946" y="2274235"/>
                  <a:pt x="4928423" y="2274235"/>
                </a:cubicBezTo>
                <a:close/>
                <a:moveTo>
                  <a:pt x="813623" y="2274235"/>
                </a:moveTo>
                <a:cubicBezTo>
                  <a:pt x="696100" y="2274235"/>
                  <a:pt x="600829" y="2369506"/>
                  <a:pt x="600829" y="2487029"/>
                </a:cubicBezTo>
                <a:cubicBezTo>
                  <a:pt x="600829" y="2604552"/>
                  <a:pt x="696100" y="2699823"/>
                  <a:pt x="813623" y="2699823"/>
                </a:cubicBezTo>
                <a:cubicBezTo>
                  <a:pt x="931146" y="2699823"/>
                  <a:pt x="1026417" y="2604552"/>
                  <a:pt x="1026417" y="2487029"/>
                </a:cubicBezTo>
                <a:cubicBezTo>
                  <a:pt x="1026417" y="2369506"/>
                  <a:pt x="931146" y="2274235"/>
                  <a:pt x="813623" y="2274235"/>
                </a:cubicBezTo>
                <a:close/>
                <a:moveTo>
                  <a:pt x="4928422" y="2061442"/>
                </a:moveTo>
                <a:cubicBezTo>
                  <a:pt x="5163467" y="2061442"/>
                  <a:pt x="5354009" y="2251984"/>
                  <a:pt x="5354009" y="2487029"/>
                </a:cubicBezTo>
                <a:cubicBezTo>
                  <a:pt x="5354009" y="2722074"/>
                  <a:pt x="5163467" y="2912616"/>
                  <a:pt x="4928422" y="2912616"/>
                </a:cubicBezTo>
                <a:cubicBezTo>
                  <a:pt x="4693377" y="2912616"/>
                  <a:pt x="4502835" y="2722074"/>
                  <a:pt x="4502835" y="2487029"/>
                </a:cubicBezTo>
                <a:cubicBezTo>
                  <a:pt x="4502835" y="2251984"/>
                  <a:pt x="4693377" y="2061442"/>
                  <a:pt x="4928422" y="2061442"/>
                </a:cubicBezTo>
                <a:close/>
                <a:moveTo>
                  <a:pt x="813622" y="2061442"/>
                </a:moveTo>
                <a:cubicBezTo>
                  <a:pt x="1048667" y="2061442"/>
                  <a:pt x="1239209" y="2251984"/>
                  <a:pt x="1239209" y="2487029"/>
                </a:cubicBezTo>
                <a:cubicBezTo>
                  <a:pt x="1239209" y="2722074"/>
                  <a:pt x="1048667" y="2912616"/>
                  <a:pt x="813622" y="2912616"/>
                </a:cubicBezTo>
                <a:cubicBezTo>
                  <a:pt x="578577" y="2912616"/>
                  <a:pt x="388035" y="2722074"/>
                  <a:pt x="388035" y="2487029"/>
                </a:cubicBezTo>
                <a:cubicBezTo>
                  <a:pt x="388035" y="2251984"/>
                  <a:pt x="578577" y="2061442"/>
                  <a:pt x="813622" y="2061442"/>
                </a:cubicBezTo>
                <a:close/>
                <a:moveTo>
                  <a:pt x="2036754" y="1611385"/>
                </a:moveTo>
                <a:cubicBezTo>
                  <a:pt x="2013445" y="1611385"/>
                  <a:pt x="1994550" y="1630280"/>
                  <a:pt x="1994550" y="1653589"/>
                </a:cubicBezTo>
                <a:lnTo>
                  <a:pt x="1994550" y="1854931"/>
                </a:lnTo>
                <a:cubicBezTo>
                  <a:pt x="1994550" y="1878240"/>
                  <a:pt x="2013445" y="1897135"/>
                  <a:pt x="2036754" y="1897135"/>
                </a:cubicBezTo>
                <a:lnTo>
                  <a:pt x="2066645" y="1897135"/>
                </a:lnTo>
                <a:cubicBezTo>
                  <a:pt x="2089954" y="1897135"/>
                  <a:pt x="2108849" y="1878240"/>
                  <a:pt x="2108849" y="1854931"/>
                </a:cubicBezTo>
                <a:lnTo>
                  <a:pt x="2108849" y="1653589"/>
                </a:lnTo>
                <a:cubicBezTo>
                  <a:pt x="2108849" y="1630280"/>
                  <a:pt x="2089954" y="1611385"/>
                  <a:pt x="2066645" y="1611385"/>
                </a:cubicBezTo>
                <a:close/>
                <a:moveTo>
                  <a:pt x="1475440" y="727942"/>
                </a:moveTo>
                <a:cubicBezTo>
                  <a:pt x="1454397" y="727942"/>
                  <a:pt x="1437338" y="745001"/>
                  <a:pt x="1437338" y="766044"/>
                </a:cubicBezTo>
                <a:lnTo>
                  <a:pt x="1437338" y="1383960"/>
                </a:lnTo>
                <a:cubicBezTo>
                  <a:pt x="1437338" y="1405003"/>
                  <a:pt x="1454397" y="1422062"/>
                  <a:pt x="1475440" y="1422062"/>
                </a:cubicBezTo>
                <a:lnTo>
                  <a:pt x="2070748" y="1422062"/>
                </a:lnTo>
                <a:cubicBezTo>
                  <a:pt x="2091791" y="1422062"/>
                  <a:pt x="2108850" y="1405003"/>
                  <a:pt x="2108850" y="1383960"/>
                </a:cubicBezTo>
                <a:lnTo>
                  <a:pt x="2108850" y="766044"/>
                </a:lnTo>
                <a:cubicBezTo>
                  <a:pt x="2108850" y="745001"/>
                  <a:pt x="2091791" y="727942"/>
                  <a:pt x="2070748" y="727942"/>
                </a:cubicBezTo>
                <a:close/>
                <a:moveTo>
                  <a:pt x="1119593" y="646850"/>
                </a:moveTo>
                <a:lnTo>
                  <a:pt x="732731" y="1335162"/>
                </a:lnTo>
                <a:lnTo>
                  <a:pt x="848287" y="1415549"/>
                </a:lnTo>
                <a:lnTo>
                  <a:pt x="1124617" y="1400476"/>
                </a:lnTo>
                <a:cubicBezTo>
                  <a:pt x="1122942" y="1150942"/>
                  <a:pt x="1121269" y="876287"/>
                  <a:pt x="1119593" y="646850"/>
                </a:cubicBezTo>
                <a:close/>
                <a:moveTo>
                  <a:pt x="1397179" y="570778"/>
                </a:moveTo>
                <a:lnTo>
                  <a:pt x="2125675" y="570778"/>
                </a:lnTo>
                <a:cubicBezTo>
                  <a:pt x="2202933" y="570778"/>
                  <a:pt x="2252218" y="637545"/>
                  <a:pt x="2252218" y="717081"/>
                </a:cubicBezTo>
                <a:cubicBezTo>
                  <a:pt x="2253123" y="910308"/>
                  <a:pt x="2249578" y="2044608"/>
                  <a:pt x="2248259" y="2269890"/>
                </a:cubicBezTo>
                <a:cubicBezTo>
                  <a:pt x="2250483" y="2331108"/>
                  <a:pt x="2252033" y="2459994"/>
                  <a:pt x="2105231" y="2459767"/>
                </a:cubicBezTo>
                <a:lnTo>
                  <a:pt x="1635886" y="2456926"/>
                </a:lnTo>
                <a:cubicBezTo>
                  <a:pt x="1549301" y="2441989"/>
                  <a:pt x="1520317" y="2406126"/>
                  <a:pt x="1487860" y="2315192"/>
                </a:cubicBezTo>
                <a:cubicBezTo>
                  <a:pt x="1453241" y="2211444"/>
                  <a:pt x="1369113" y="2004793"/>
                  <a:pt x="1281013" y="1739585"/>
                </a:cubicBezTo>
                <a:cubicBezTo>
                  <a:pt x="1281013" y="1190396"/>
                  <a:pt x="1277309" y="1261690"/>
                  <a:pt x="1277309" y="712501"/>
                </a:cubicBezTo>
                <a:cubicBezTo>
                  <a:pt x="1277309" y="632964"/>
                  <a:pt x="1319921" y="570778"/>
                  <a:pt x="1397179" y="570778"/>
                </a:cubicBezTo>
                <a:close/>
                <a:moveTo>
                  <a:pt x="1378516" y="531296"/>
                </a:moveTo>
                <a:cubicBezTo>
                  <a:pt x="1295800" y="531296"/>
                  <a:pt x="1250178" y="595968"/>
                  <a:pt x="1250178" y="678684"/>
                </a:cubicBezTo>
                <a:cubicBezTo>
                  <a:pt x="1250178" y="1249827"/>
                  <a:pt x="1254144" y="1175683"/>
                  <a:pt x="1254144" y="1746826"/>
                </a:cubicBezTo>
                <a:cubicBezTo>
                  <a:pt x="1348468" y="2022635"/>
                  <a:pt x="1438538" y="2237547"/>
                  <a:pt x="1475603" y="2345442"/>
                </a:cubicBezTo>
                <a:cubicBezTo>
                  <a:pt x="1510353" y="2440012"/>
                  <a:pt x="1541385" y="2477308"/>
                  <a:pt x="1634086" y="2492842"/>
                </a:cubicBezTo>
                <a:lnTo>
                  <a:pt x="2136588" y="2495797"/>
                </a:lnTo>
                <a:cubicBezTo>
                  <a:pt x="2293761" y="2496033"/>
                  <a:pt x="2292101" y="2361995"/>
                  <a:pt x="2289720" y="2298329"/>
                </a:cubicBezTo>
                <a:cubicBezTo>
                  <a:pt x="2291132" y="2064042"/>
                  <a:pt x="2294928" y="884398"/>
                  <a:pt x="2293959" y="683448"/>
                </a:cubicBezTo>
                <a:cubicBezTo>
                  <a:pt x="2293959" y="600732"/>
                  <a:pt x="2241192" y="531296"/>
                  <a:pt x="2158476" y="531296"/>
                </a:cubicBezTo>
                <a:close/>
                <a:moveTo>
                  <a:pt x="1423549" y="416"/>
                </a:moveTo>
                <a:cubicBezTo>
                  <a:pt x="1438368" y="-304"/>
                  <a:pt x="1455791" y="-118"/>
                  <a:pt x="1476421" y="1183"/>
                </a:cubicBezTo>
                <a:lnTo>
                  <a:pt x="6481089" y="10105"/>
                </a:lnTo>
                <a:cubicBezTo>
                  <a:pt x="6632014" y="13345"/>
                  <a:pt x="6655620" y="51095"/>
                  <a:pt x="6655050" y="184063"/>
                </a:cubicBezTo>
                <a:lnTo>
                  <a:pt x="6646128" y="2374162"/>
                </a:lnTo>
                <a:lnTo>
                  <a:pt x="6863866" y="2378147"/>
                </a:lnTo>
                <a:cubicBezTo>
                  <a:pt x="6877434" y="2384454"/>
                  <a:pt x="6910051" y="2397906"/>
                  <a:pt x="6906950" y="2418501"/>
                </a:cubicBezTo>
                <a:cubicBezTo>
                  <a:pt x="6907670" y="2461406"/>
                  <a:pt x="6908389" y="2504311"/>
                  <a:pt x="6909109" y="2547216"/>
                </a:cubicBezTo>
                <a:cubicBezTo>
                  <a:pt x="6920218" y="2597501"/>
                  <a:pt x="6893227" y="2619210"/>
                  <a:pt x="6842424" y="2621870"/>
                </a:cubicBezTo>
                <a:lnTo>
                  <a:pt x="5499782" y="2628410"/>
                </a:lnTo>
                <a:cubicBezTo>
                  <a:pt x="5461124" y="2372676"/>
                  <a:pt x="5294599" y="2012863"/>
                  <a:pt x="4928839" y="2021784"/>
                </a:cubicBezTo>
                <a:cubicBezTo>
                  <a:pt x="4563079" y="2030705"/>
                  <a:pt x="4451567" y="2316177"/>
                  <a:pt x="4380199" y="2623950"/>
                </a:cubicBezTo>
                <a:lnTo>
                  <a:pt x="1413975" y="2606108"/>
                </a:lnTo>
                <a:cubicBezTo>
                  <a:pt x="1330713" y="2347400"/>
                  <a:pt x="1185005" y="2039627"/>
                  <a:pt x="816270" y="2030705"/>
                </a:cubicBezTo>
                <a:cubicBezTo>
                  <a:pt x="447535" y="2021783"/>
                  <a:pt x="361300" y="2329558"/>
                  <a:pt x="294392" y="2458912"/>
                </a:cubicBezTo>
                <a:cubicBezTo>
                  <a:pt x="271687" y="2479538"/>
                  <a:pt x="308514" y="2502545"/>
                  <a:pt x="226278" y="2520790"/>
                </a:cubicBezTo>
                <a:lnTo>
                  <a:pt x="55873" y="2516259"/>
                </a:lnTo>
                <a:cubicBezTo>
                  <a:pt x="16901" y="2506858"/>
                  <a:pt x="4125" y="2495077"/>
                  <a:pt x="3253" y="2459482"/>
                </a:cubicBezTo>
                <a:cubicBezTo>
                  <a:pt x="1084" y="2355022"/>
                  <a:pt x="5613" y="2226184"/>
                  <a:pt x="0" y="2146678"/>
                </a:cubicBezTo>
                <a:cubicBezTo>
                  <a:pt x="66060" y="2122888"/>
                  <a:pt x="36869" y="2094337"/>
                  <a:pt x="55304" y="2068166"/>
                </a:cubicBezTo>
                <a:lnTo>
                  <a:pt x="51749" y="1667628"/>
                </a:lnTo>
                <a:cubicBezTo>
                  <a:pt x="59172" y="1613788"/>
                  <a:pt x="45162" y="1555186"/>
                  <a:pt x="102591" y="1548972"/>
                </a:cubicBezTo>
                <a:lnTo>
                  <a:pt x="611087" y="1308106"/>
                </a:lnTo>
                <a:lnTo>
                  <a:pt x="1289081" y="77011"/>
                </a:lnTo>
                <a:cubicBezTo>
                  <a:pt x="1343722" y="54894"/>
                  <a:pt x="1319816" y="5457"/>
                  <a:pt x="1423549" y="416"/>
                </a:cubicBezTo>
                <a:close/>
              </a:path>
            </a:pathLst>
          </a:custGeom>
          <a:noFill/>
          <a:ln>
            <a:solidFill>
              <a:schemeClr val="bg1">
                <a:alpha val="7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1" name="Rectangle 25"/>
          <p:cNvSpPr>
            <a:spLocks noChangeAspect="1"/>
          </p:cNvSpPr>
          <p:nvPr/>
        </p:nvSpPr>
        <p:spPr bwMode="auto">
          <a:xfrm>
            <a:off x="-1331346" y="934843"/>
            <a:ext cx="647314" cy="448310"/>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noFill/>
          <a:ln>
            <a:solidFill>
              <a:schemeClr val="bg1">
                <a:alpha val="7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2" name="Rounded Rectangle 4"/>
          <p:cNvSpPr>
            <a:spLocks noChangeAspect="1"/>
          </p:cNvSpPr>
          <p:nvPr/>
        </p:nvSpPr>
        <p:spPr bwMode="auto">
          <a:xfrm>
            <a:off x="-2211012" y="1913069"/>
            <a:ext cx="434338" cy="821227"/>
          </a:xfrm>
          <a:custGeom>
            <a:avLst/>
            <a:gdLst/>
            <a:ahLst/>
            <a:cxnLst/>
            <a:rect l="l" t="t" r="r" b="b"/>
            <a:pathLst>
              <a:path w="985568" h="1863954">
                <a:moveTo>
                  <a:pt x="36891" y="1642610"/>
                </a:moveTo>
                <a:lnTo>
                  <a:pt x="92599" y="1642610"/>
                </a:lnTo>
                <a:lnTo>
                  <a:pt x="92599" y="1768745"/>
                </a:lnTo>
                <a:lnTo>
                  <a:pt x="893493" y="1768745"/>
                </a:lnTo>
                <a:lnTo>
                  <a:pt x="893493" y="1642610"/>
                </a:lnTo>
                <a:lnTo>
                  <a:pt x="948677" y="1642610"/>
                </a:lnTo>
                <a:cubicBezTo>
                  <a:pt x="969051" y="1642610"/>
                  <a:pt x="985568" y="1659127"/>
                  <a:pt x="985568" y="1679501"/>
                </a:cubicBezTo>
                <a:lnTo>
                  <a:pt x="985568" y="1827063"/>
                </a:lnTo>
                <a:cubicBezTo>
                  <a:pt x="985568" y="1847437"/>
                  <a:pt x="969051" y="1863954"/>
                  <a:pt x="948677" y="1863954"/>
                </a:cubicBezTo>
                <a:lnTo>
                  <a:pt x="36891" y="1863954"/>
                </a:lnTo>
                <a:cubicBezTo>
                  <a:pt x="16517" y="1863954"/>
                  <a:pt x="0" y="1847437"/>
                  <a:pt x="0" y="1827063"/>
                </a:cubicBezTo>
                <a:lnTo>
                  <a:pt x="0" y="1679501"/>
                </a:lnTo>
                <a:cubicBezTo>
                  <a:pt x="0" y="1659127"/>
                  <a:pt x="16517" y="1642610"/>
                  <a:pt x="36891" y="1642610"/>
                </a:cubicBezTo>
                <a:close/>
                <a:moveTo>
                  <a:pt x="779514" y="719478"/>
                </a:moveTo>
                <a:cubicBezTo>
                  <a:pt x="766736" y="719478"/>
                  <a:pt x="756377" y="729837"/>
                  <a:pt x="756377" y="742615"/>
                </a:cubicBezTo>
                <a:cubicBezTo>
                  <a:pt x="756377" y="755393"/>
                  <a:pt x="766736" y="765752"/>
                  <a:pt x="779514" y="765752"/>
                </a:cubicBezTo>
                <a:cubicBezTo>
                  <a:pt x="792292" y="765752"/>
                  <a:pt x="802651" y="755393"/>
                  <a:pt x="802651" y="742615"/>
                </a:cubicBezTo>
                <a:cubicBezTo>
                  <a:pt x="802651" y="729837"/>
                  <a:pt x="792292" y="719478"/>
                  <a:pt x="779514" y="719478"/>
                </a:cubicBezTo>
                <a:close/>
                <a:moveTo>
                  <a:pt x="707619" y="719478"/>
                </a:moveTo>
                <a:cubicBezTo>
                  <a:pt x="694841" y="719478"/>
                  <a:pt x="684482" y="729837"/>
                  <a:pt x="684482" y="742615"/>
                </a:cubicBezTo>
                <a:cubicBezTo>
                  <a:pt x="684482" y="755393"/>
                  <a:pt x="694841" y="765752"/>
                  <a:pt x="707619" y="765752"/>
                </a:cubicBezTo>
                <a:cubicBezTo>
                  <a:pt x="720397" y="765752"/>
                  <a:pt x="730756" y="755393"/>
                  <a:pt x="730756" y="742615"/>
                </a:cubicBezTo>
                <a:cubicBezTo>
                  <a:pt x="730756" y="729837"/>
                  <a:pt x="720397" y="719478"/>
                  <a:pt x="707619" y="719478"/>
                </a:cubicBezTo>
                <a:close/>
                <a:moveTo>
                  <a:pt x="374779" y="710591"/>
                </a:moveTo>
                <a:lnTo>
                  <a:pt x="374779" y="774637"/>
                </a:lnTo>
                <a:lnTo>
                  <a:pt x="432929" y="774637"/>
                </a:lnTo>
                <a:cubicBezTo>
                  <a:pt x="445863" y="774637"/>
                  <a:pt x="456348" y="764152"/>
                  <a:pt x="456348" y="751219"/>
                </a:cubicBezTo>
                <a:lnTo>
                  <a:pt x="456348" y="734009"/>
                </a:lnTo>
                <a:cubicBezTo>
                  <a:pt x="456348" y="721076"/>
                  <a:pt x="445863" y="710591"/>
                  <a:pt x="432929" y="710591"/>
                </a:cubicBezTo>
                <a:close/>
                <a:moveTo>
                  <a:pt x="274277" y="710591"/>
                </a:moveTo>
                <a:lnTo>
                  <a:pt x="274277" y="774637"/>
                </a:lnTo>
                <a:lnTo>
                  <a:pt x="355845" y="774637"/>
                </a:lnTo>
                <a:lnTo>
                  <a:pt x="355845" y="710591"/>
                </a:lnTo>
                <a:close/>
                <a:moveTo>
                  <a:pt x="197192" y="710591"/>
                </a:moveTo>
                <a:cubicBezTo>
                  <a:pt x="184259" y="710591"/>
                  <a:pt x="173774" y="721076"/>
                  <a:pt x="173774" y="734009"/>
                </a:cubicBezTo>
                <a:lnTo>
                  <a:pt x="173774" y="751219"/>
                </a:lnTo>
                <a:cubicBezTo>
                  <a:pt x="173774" y="764152"/>
                  <a:pt x="184259" y="774637"/>
                  <a:pt x="197192" y="774637"/>
                </a:cubicBezTo>
                <a:lnTo>
                  <a:pt x="255342" y="774637"/>
                </a:lnTo>
                <a:lnTo>
                  <a:pt x="255342" y="710591"/>
                </a:lnTo>
                <a:close/>
                <a:moveTo>
                  <a:pt x="178768" y="164337"/>
                </a:moveTo>
                <a:lnTo>
                  <a:pt x="178768" y="633303"/>
                </a:lnTo>
                <a:lnTo>
                  <a:pt x="807324" y="633303"/>
                </a:lnTo>
                <a:lnTo>
                  <a:pt x="807324" y="164337"/>
                </a:lnTo>
                <a:close/>
                <a:moveTo>
                  <a:pt x="114741" y="0"/>
                </a:moveTo>
                <a:lnTo>
                  <a:pt x="871352" y="0"/>
                </a:lnTo>
                <a:lnTo>
                  <a:pt x="871352" y="1738511"/>
                </a:lnTo>
                <a:lnTo>
                  <a:pt x="114741" y="1738511"/>
                </a:lnTo>
                <a:close/>
              </a:path>
            </a:pathLst>
          </a:custGeom>
          <a:noFill/>
          <a:ln>
            <a:solidFill>
              <a:schemeClr val="bg1">
                <a:alpha val="7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3" name="Trapezoid 17"/>
          <p:cNvSpPr>
            <a:spLocks noChangeAspect="1"/>
          </p:cNvSpPr>
          <p:nvPr/>
        </p:nvSpPr>
        <p:spPr bwMode="auto">
          <a:xfrm>
            <a:off x="-1475321" y="3332471"/>
            <a:ext cx="529867" cy="462297"/>
          </a:xfrm>
          <a:custGeom>
            <a:avLst/>
            <a:gdLst/>
            <a:ahLst/>
            <a:cxnLst/>
            <a:rect l="l" t="t" r="r" b="b"/>
            <a:pathLst>
              <a:path w="2415166" h="2107724">
                <a:moveTo>
                  <a:pt x="1796255" y="1279229"/>
                </a:moveTo>
                <a:lnTo>
                  <a:pt x="1796255" y="1282118"/>
                </a:lnTo>
                <a:lnTo>
                  <a:pt x="1794238" y="1282118"/>
                </a:lnTo>
                <a:close/>
                <a:moveTo>
                  <a:pt x="2133091" y="1277023"/>
                </a:moveTo>
                <a:lnTo>
                  <a:pt x="2133091" y="1282118"/>
                </a:lnTo>
                <a:lnTo>
                  <a:pt x="2126573" y="1282118"/>
                </a:lnTo>
                <a:cubicBezTo>
                  <a:pt x="2129409" y="1281204"/>
                  <a:pt x="2131293" y="1279159"/>
                  <a:pt x="2133091" y="1277023"/>
                </a:cubicBezTo>
                <a:close/>
                <a:moveTo>
                  <a:pt x="1528177" y="1124425"/>
                </a:moveTo>
                <a:lnTo>
                  <a:pt x="1666244" y="1124425"/>
                </a:lnTo>
                <a:cubicBezTo>
                  <a:pt x="1639905" y="1142636"/>
                  <a:pt x="1623644" y="1173286"/>
                  <a:pt x="1623644" y="1207734"/>
                </a:cubicBezTo>
                <a:cubicBezTo>
                  <a:pt x="1623644" y="1266891"/>
                  <a:pt x="1671599" y="1314846"/>
                  <a:pt x="1730755" y="1314846"/>
                </a:cubicBezTo>
                <a:cubicBezTo>
                  <a:pt x="1789912" y="1314846"/>
                  <a:pt x="1837867" y="1266891"/>
                  <a:pt x="1837867" y="1207734"/>
                </a:cubicBezTo>
                <a:cubicBezTo>
                  <a:pt x="1837867" y="1173286"/>
                  <a:pt x="1821606" y="1142636"/>
                  <a:pt x="1795268" y="1124425"/>
                </a:cubicBezTo>
                <a:lnTo>
                  <a:pt x="1996506" y="1124425"/>
                </a:lnTo>
                <a:cubicBezTo>
                  <a:pt x="1970168" y="1142636"/>
                  <a:pt x="1953906" y="1173286"/>
                  <a:pt x="1953906" y="1207734"/>
                </a:cubicBezTo>
                <a:cubicBezTo>
                  <a:pt x="1953906" y="1266891"/>
                  <a:pt x="2001861" y="1314846"/>
                  <a:pt x="2061018" y="1314846"/>
                </a:cubicBezTo>
                <a:cubicBezTo>
                  <a:pt x="2120174" y="1314846"/>
                  <a:pt x="2168130" y="1266891"/>
                  <a:pt x="2168130" y="1207734"/>
                </a:cubicBezTo>
                <a:cubicBezTo>
                  <a:pt x="2168130" y="1173286"/>
                  <a:pt x="2151868" y="1142636"/>
                  <a:pt x="2125530" y="1124425"/>
                </a:cubicBezTo>
                <a:lnTo>
                  <a:pt x="2277932" y="1124425"/>
                </a:lnTo>
                <a:cubicBezTo>
                  <a:pt x="2318820" y="1124425"/>
                  <a:pt x="2337090" y="1154596"/>
                  <a:pt x="2337090" y="1195484"/>
                </a:cubicBezTo>
                <a:lnTo>
                  <a:pt x="2411473" y="2012863"/>
                </a:lnTo>
                <a:cubicBezTo>
                  <a:pt x="2411473" y="2053751"/>
                  <a:pt x="2428908" y="2104749"/>
                  <a:pt x="2388020" y="2104749"/>
                </a:cubicBezTo>
                <a:lnTo>
                  <a:pt x="1435941" y="2107724"/>
                </a:lnTo>
                <a:cubicBezTo>
                  <a:pt x="1395052" y="2107724"/>
                  <a:pt x="1403562" y="2056726"/>
                  <a:pt x="1403562" y="2015838"/>
                </a:cubicBezTo>
                <a:cubicBezTo>
                  <a:pt x="1430339" y="1703707"/>
                  <a:pt x="1439266" y="1465959"/>
                  <a:pt x="1466044" y="1180607"/>
                </a:cubicBezTo>
                <a:cubicBezTo>
                  <a:pt x="1466044" y="1139719"/>
                  <a:pt x="1487289" y="1124425"/>
                  <a:pt x="1528177" y="1124425"/>
                </a:cubicBezTo>
                <a:close/>
                <a:moveTo>
                  <a:pt x="1629022" y="1112189"/>
                </a:moveTo>
                <a:lnTo>
                  <a:pt x="1629322" y="1115479"/>
                </a:lnTo>
                <a:lnTo>
                  <a:pt x="1626238" y="1115479"/>
                </a:lnTo>
                <a:cubicBezTo>
                  <a:pt x="1626748" y="1113852"/>
                  <a:pt x="1627875" y="1113009"/>
                  <a:pt x="1629022" y="1112189"/>
                </a:cubicBezTo>
                <a:close/>
                <a:moveTo>
                  <a:pt x="1880693" y="871455"/>
                </a:moveTo>
                <a:lnTo>
                  <a:pt x="1912922" y="871455"/>
                </a:lnTo>
                <a:cubicBezTo>
                  <a:pt x="2009224" y="871455"/>
                  <a:pt x="2087292" y="956275"/>
                  <a:pt x="2087292" y="1060906"/>
                </a:cubicBezTo>
                <a:lnTo>
                  <a:pt x="2087292" y="1163088"/>
                </a:lnTo>
                <a:lnTo>
                  <a:pt x="2094786" y="1170211"/>
                </a:lnTo>
                <a:cubicBezTo>
                  <a:pt x="2096259" y="1170936"/>
                  <a:pt x="2097383" y="1172047"/>
                  <a:pt x="2098192" y="1173449"/>
                </a:cubicBezTo>
                <a:cubicBezTo>
                  <a:pt x="2108281" y="1181292"/>
                  <a:pt x="2113666" y="1194209"/>
                  <a:pt x="2113666" y="1208493"/>
                </a:cubicBezTo>
                <a:cubicBezTo>
                  <a:pt x="2113666" y="1236761"/>
                  <a:pt x="2092574" y="1259677"/>
                  <a:pt x="2066556" y="1259677"/>
                </a:cubicBezTo>
                <a:lnTo>
                  <a:pt x="2061491" y="1258566"/>
                </a:lnTo>
                <a:cubicBezTo>
                  <a:pt x="2061334" y="1258661"/>
                  <a:pt x="2061176" y="1258661"/>
                  <a:pt x="2061018" y="1258661"/>
                </a:cubicBezTo>
                <a:cubicBezTo>
                  <a:pt x="2032891" y="1258661"/>
                  <a:pt x="2010090" y="1235860"/>
                  <a:pt x="2010090" y="1207734"/>
                </a:cubicBezTo>
                <a:cubicBezTo>
                  <a:pt x="2010090" y="1184535"/>
                  <a:pt x="2025603" y="1164959"/>
                  <a:pt x="2047056" y="1159626"/>
                </a:cubicBezTo>
                <a:lnTo>
                  <a:pt x="2047056" y="1084250"/>
                </a:lnTo>
                <a:cubicBezTo>
                  <a:pt x="2047056" y="1003331"/>
                  <a:pt x="1986681" y="937734"/>
                  <a:pt x="1912204" y="937734"/>
                </a:cubicBezTo>
                <a:lnTo>
                  <a:pt x="1887277" y="937734"/>
                </a:lnTo>
                <a:cubicBezTo>
                  <a:pt x="1812801" y="937734"/>
                  <a:pt x="1752425" y="1003331"/>
                  <a:pt x="1752425" y="1084250"/>
                </a:cubicBezTo>
                <a:lnTo>
                  <a:pt x="1752425" y="1162054"/>
                </a:lnTo>
                <a:cubicBezTo>
                  <a:pt x="1769791" y="1169886"/>
                  <a:pt x="1781683" y="1187422"/>
                  <a:pt x="1781683" y="1207734"/>
                </a:cubicBezTo>
                <a:cubicBezTo>
                  <a:pt x="1781683" y="1220866"/>
                  <a:pt x="1776712" y="1232838"/>
                  <a:pt x="1768228" y="1241578"/>
                </a:cubicBezTo>
                <a:cubicBezTo>
                  <a:pt x="1760023" y="1252796"/>
                  <a:pt x="1747245" y="1259677"/>
                  <a:pt x="1732987" y="1259677"/>
                </a:cubicBezTo>
                <a:cubicBezTo>
                  <a:pt x="1726287" y="1259677"/>
                  <a:pt x="1719912" y="1258157"/>
                  <a:pt x="1714189" y="1255317"/>
                </a:cubicBezTo>
                <a:cubicBezTo>
                  <a:pt x="1694108" y="1248915"/>
                  <a:pt x="1679828" y="1229993"/>
                  <a:pt x="1679828" y="1207734"/>
                </a:cubicBezTo>
                <a:cubicBezTo>
                  <a:pt x="1679828" y="1188615"/>
                  <a:pt x="1690365" y="1171956"/>
                  <a:pt x="1706322" y="1163918"/>
                </a:cubicBezTo>
                <a:lnTo>
                  <a:pt x="1706322" y="1060906"/>
                </a:lnTo>
                <a:cubicBezTo>
                  <a:pt x="1706322" y="956275"/>
                  <a:pt x="1784391" y="871455"/>
                  <a:pt x="1880693" y="871455"/>
                </a:cubicBezTo>
                <a:close/>
                <a:moveTo>
                  <a:pt x="664345" y="688570"/>
                </a:moveTo>
                <a:lnTo>
                  <a:pt x="664345" y="693448"/>
                </a:lnTo>
                <a:lnTo>
                  <a:pt x="660939" y="693448"/>
                </a:lnTo>
                <a:close/>
                <a:moveTo>
                  <a:pt x="1233128" y="684844"/>
                </a:moveTo>
                <a:lnTo>
                  <a:pt x="1233128" y="693448"/>
                </a:lnTo>
                <a:lnTo>
                  <a:pt x="1222123" y="693448"/>
                </a:lnTo>
                <a:cubicBezTo>
                  <a:pt x="1226911" y="691905"/>
                  <a:pt x="1230093" y="688451"/>
                  <a:pt x="1233128" y="684844"/>
                </a:cubicBezTo>
                <a:close/>
                <a:moveTo>
                  <a:pt x="211666" y="427166"/>
                </a:moveTo>
                <a:lnTo>
                  <a:pt x="444807" y="427166"/>
                </a:lnTo>
                <a:cubicBezTo>
                  <a:pt x="400332" y="457918"/>
                  <a:pt x="372872" y="509674"/>
                  <a:pt x="372872" y="567843"/>
                </a:cubicBezTo>
                <a:cubicBezTo>
                  <a:pt x="372872" y="667735"/>
                  <a:pt x="453850" y="748713"/>
                  <a:pt x="553742" y="748713"/>
                </a:cubicBezTo>
                <a:cubicBezTo>
                  <a:pt x="653634" y="748713"/>
                  <a:pt x="734612" y="667735"/>
                  <a:pt x="734612" y="567843"/>
                </a:cubicBezTo>
                <a:cubicBezTo>
                  <a:pt x="734612" y="509674"/>
                  <a:pt x="707152" y="457918"/>
                  <a:pt x="662678" y="427166"/>
                </a:cubicBezTo>
                <a:lnTo>
                  <a:pt x="1002490" y="427166"/>
                </a:lnTo>
                <a:cubicBezTo>
                  <a:pt x="958015" y="457918"/>
                  <a:pt x="930555" y="509674"/>
                  <a:pt x="930555" y="567843"/>
                </a:cubicBezTo>
                <a:cubicBezTo>
                  <a:pt x="930555" y="667735"/>
                  <a:pt x="1011533" y="748713"/>
                  <a:pt x="1111425" y="748713"/>
                </a:cubicBezTo>
                <a:cubicBezTo>
                  <a:pt x="1211317" y="748713"/>
                  <a:pt x="1292295" y="667735"/>
                  <a:pt x="1292295" y="567843"/>
                </a:cubicBezTo>
                <a:cubicBezTo>
                  <a:pt x="1292295" y="509674"/>
                  <a:pt x="1264835" y="457918"/>
                  <a:pt x="1220361" y="427166"/>
                </a:cubicBezTo>
                <a:lnTo>
                  <a:pt x="1477708" y="427166"/>
                </a:lnTo>
                <a:cubicBezTo>
                  <a:pt x="1546752" y="427166"/>
                  <a:pt x="1577603" y="478113"/>
                  <a:pt x="1577603" y="547157"/>
                </a:cubicBezTo>
                <a:lnTo>
                  <a:pt x="1628646" y="1108061"/>
                </a:lnTo>
                <a:lnTo>
                  <a:pt x="1484635" y="1108061"/>
                </a:lnTo>
                <a:cubicBezTo>
                  <a:pt x="1440804" y="1108061"/>
                  <a:pt x="1418030" y="1124456"/>
                  <a:pt x="1418030" y="1168288"/>
                </a:cubicBezTo>
                <a:cubicBezTo>
                  <a:pt x="1389324" y="1474179"/>
                  <a:pt x="1379756" y="1729040"/>
                  <a:pt x="1351050" y="2063638"/>
                </a:cubicBezTo>
                <a:cubicBezTo>
                  <a:pt x="1351050" y="2070102"/>
                  <a:pt x="1350852" y="2076803"/>
                  <a:pt x="1350616" y="2083527"/>
                </a:cubicBezTo>
                <a:lnTo>
                  <a:pt x="55916" y="2087573"/>
                </a:lnTo>
                <a:cubicBezTo>
                  <a:pt x="-13128" y="2087573"/>
                  <a:pt x="1240" y="2001457"/>
                  <a:pt x="1240" y="1932413"/>
                </a:cubicBezTo>
                <a:cubicBezTo>
                  <a:pt x="46457" y="1405347"/>
                  <a:pt x="61530" y="1003884"/>
                  <a:pt x="106748" y="522036"/>
                </a:cubicBezTo>
                <a:cubicBezTo>
                  <a:pt x="106748" y="452992"/>
                  <a:pt x="142622" y="427166"/>
                  <a:pt x="211666" y="427166"/>
                </a:cubicBezTo>
                <a:close/>
                <a:moveTo>
                  <a:pt x="806927" y="0"/>
                </a:moveTo>
                <a:lnTo>
                  <a:pt x="861350" y="0"/>
                </a:lnTo>
                <a:cubicBezTo>
                  <a:pt x="1023966" y="0"/>
                  <a:pt x="1155793" y="143228"/>
                  <a:pt x="1155793" y="319908"/>
                </a:cubicBezTo>
                <a:lnTo>
                  <a:pt x="1155793" y="492453"/>
                </a:lnTo>
                <a:lnTo>
                  <a:pt x="1168447" y="504482"/>
                </a:lnTo>
                <a:cubicBezTo>
                  <a:pt x="1170934" y="505706"/>
                  <a:pt x="1172832" y="507581"/>
                  <a:pt x="1174198" y="509949"/>
                </a:cubicBezTo>
                <a:cubicBezTo>
                  <a:pt x="1191235" y="523193"/>
                  <a:pt x="1200328" y="545005"/>
                  <a:pt x="1200328" y="569124"/>
                </a:cubicBezTo>
                <a:cubicBezTo>
                  <a:pt x="1200328" y="616858"/>
                  <a:pt x="1164712" y="655554"/>
                  <a:pt x="1120778" y="655554"/>
                </a:cubicBezTo>
                <a:lnTo>
                  <a:pt x="1112224" y="653678"/>
                </a:lnTo>
                <a:cubicBezTo>
                  <a:pt x="1111959" y="653838"/>
                  <a:pt x="1111692" y="653839"/>
                  <a:pt x="1111425" y="653839"/>
                </a:cubicBezTo>
                <a:cubicBezTo>
                  <a:pt x="1063931" y="653839"/>
                  <a:pt x="1025429" y="615337"/>
                  <a:pt x="1025429" y="567843"/>
                </a:cubicBezTo>
                <a:cubicBezTo>
                  <a:pt x="1025429" y="528669"/>
                  <a:pt x="1051623" y="495613"/>
                  <a:pt x="1087850" y="486607"/>
                </a:cubicBezTo>
                <a:lnTo>
                  <a:pt x="1087850" y="359326"/>
                </a:lnTo>
                <a:cubicBezTo>
                  <a:pt x="1087850" y="222687"/>
                  <a:pt x="985899" y="111919"/>
                  <a:pt x="860137" y="111919"/>
                </a:cubicBezTo>
                <a:lnTo>
                  <a:pt x="818046" y="111919"/>
                </a:lnTo>
                <a:cubicBezTo>
                  <a:pt x="692284" y="111919"/>
                  <a:pt x="590334" y="222687"/>
                  <a:pt x="590334" y="359326"/>
                </a:cubicBezTo>
                <a:lnTo>
                  <a:pt x="590334" y="490708"/>
                </a:lnTo>
                <a:cubicBezTo>
                  <a:pt x="619657" y="503933"/>
                  <a:pt x="639738" y="533543"/>
                  <a:pt x="639738" y="567843"/>
                </a:cubicBezTo>
                <a:cubicBezTo>
                  <a:pt x="639738" y="590018"/>
                  <a:pt x="631345" y="610233"/>
                  <a:pt x="617018" y="624992"/>
                </a:cubicBezTo>
                <a:cubicBezTo>
                  <a:pt x="603164" y="643934"/>
                  <a:pt x="581587" y="655554"/>
                  <a:pt x="557511" y="655554"/>
                </a:cubicBezTo>
                <a:cubicBezTo>
                  <a:pt x="546196" y="655554"/>
                  <a:pt x="535432" y="652987"/>
                  <a:pt x="525767" y="648191"/>
                </a:cubicBezTo>
                <a:cubicBezTo>
                  <a:pt x="491859" y="637382"/>
                  <a:pt x="467746" y="605429"/>
                  <a:pt x="467746" y="567843"/>
                </a:cubicBezTo>
                <a:cubicBezTo>
                  <a:pt x="467746" y="535558"/>
                  <a:pt x="485538" y="507427"/>
                  <a:pt x="512484" y="493854"/>
                </a:cubicBezTo>
                <a:lnTo>
                  <a:pt x="512484" y="319908"/>
                </a:lnTo>
                <a:cubicBezTo>
                  <a:pt x="512484" y="143228"/>
                  <a:pt x="644311" y="0"/>
                  <a:pt x="806927" y="0"/>
                </a:cubicBezTo>
                <a:close/>
              </a:path>
            </a:pathLst>
          </a:custGeom>
          <a:noFill/>
          <a:ln>
            <a:solidFill>
              <a:schemeClr val="bg1">
                <a:alpha val="7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4" name="Freeform 12"/>
          <p:cNvSpPr>
            <a:spLocks noChangeAspect="1" noEditPoints="1"/>
          </p:cNvSpPr>
          <p:nvPr/>
        </p:nvSpPr>
        <p:spPr bwMode="auto">
          <a:xfrm>
            <a:off x="-2018371" y="388375"/>
            <a:ext cx="519454" cy="613684"/>
          </a:xfrm>
          <a:custGeom>
            <a:avLst/>
            <a:gdLst>
              <a:gd name="T0" fmla="*/ 2728 w 3529"/>
              <a:gd name="T1" fmla="*/ 2880 h 4169"/>
              <a:gd name="T2" fmla="*/ 2629 w 3529"/>
              <a:gd name="T3" fmla="*/ 2941 h 4169"/>
              <a:gd name="T4" fmla="*/ 2565 w 3529"/>
              <a:gd name="T5" fmla="*/ 3041 h 4169"/>
              <a:gd name="T6" fmla="*/ 2552 w 3529"/>
              <a:gd name="T7" fmla="*/ 3164 h 4169"/>
              <a:gd name="T8" fmla="*/ 2597 w 3529"/>
              <a:gd name="T9" fmla="*/ 3274 h 4169"/>
              <a:gd name="T10" fmla="*/ 2686 w 3529"/>
              <a:gd name="T11" fmla="*/ 3353 h 4169"/>
              <a:gd name="T12" fmla="*/ 2803 w 3529"/>
              <a:gd name="T13" fmla="*/ 3385 h 4169"/>
              <a:gd name="T14" fmla="*/ 2922 w 3529"/>
              <a:gd name="T15" fmla="*/ 3358 h 4169"/>
              <a:gd name="T16" fmla="*/ 3012 w 3529"/>
              <a:gd name="T17" fmla="*/ 3282 h 4169"/>
              <a:gd name="T18" fmla="*/ 3062 w 3529"/>
              <a:gd name="T19" fmla="*/ 3171 h 4169"/>
              <a:gd name="T20" fmla="*/ 3054 w 3529"/>
              <a:gd name="T21" fmla="*/ 3049 h 4169"/>
              <a:gd name="T22" fmla="*/ 2993 w 3529"/>
              <a:gd name="T23" fmla="*/ 2946 h 4169"/>
              <a:gd name="T24" fmla="*/ 2891 w 3529"/>
              <a:gd name="T25" fmla="*/ 2881 h 4169"/>
              <a:gd name="T26" fmla="*/ 543 w 3529"/>
              <a:gd name="T27" fmla="*/ 0 h 4169"/>
              <a:gd name="T28" fmla="*/ 2852 w 3529"/>
              <a:gd name="T29" fmla="*/ 12 h 4169"/>
              <a:gd name="T30" fmla="*/ 2982 w 3529"/>
              <a:gd name="T31" fmla="*/ 53 h 4169"/>
              <a:gd name="T32" fmla="*/ 3139 w 3529"/>
              <a:gd name="T33" fmla="*/ 150 h 4169"/>
              <a:gd name="T34" fmla="*/ 3259 w 3529"/>
              <a:gd name="T35" fmla="*/ 278 h 4169"/>
              <a:gd name="T36" fmla="*/ 3335 w 3529"/>
              <a:gd name="T37" fmla="*/ 441 h 4169"/>
              <a:gd name="T38" fmla="*/ 3367 w 3529"/>
              <a:gd name="T39" fmla="*/ 642 h 4169"/>
              <a:gd name="T40" fmla="*/ 3342 w 3529"/>
              <a:gd name="T41" fmla="*/ 833 h 4169"/>
              <a:gd name="T42" fmla="*/ 3257 w 3529"/>
              <a:gd name="T43" fmla="*/ 1004 h 4169"/>
              <a:gd name="T44" fmla="*/ 3114 w 3529"/>
              <a:gd name="T45" fmla="*/ 1151 h 4169"/>
              <a:gd name="T46" fmla="*/ 3090 w 3529"/>
              <a:gd name="T47" fmla="*/ 1192 h 4169"/>
              <a:gd name="T48" fmla="*/ 3267 w 3529"/>
              <a:gd name="T49" fmla="*/ 2196 h 4169"/>
              <a:gd name="T50" fmla="*/ 3518 w 3529"/>
              <a:gd name="T51" fmla="*/ 3610 h 4169"/>
              <a:gd name="T52" fmla="*/ 3529 w 3529"/>
              <a:gd name="T53" fmla="*/ 3852 h 4169"/>
              <a:gd name="T54" fmla="*/ 3525 w 3529"/>
              <a:gd name="T55" fmla="*/ 4054 h 4169"/>
              <a:gd name="T56" fmla="*/ 3467 w 3529"/>
              <a:gd name="T57" fmla="*/ 4131 h 4169"/>
              <a:gd name="T58" fmla="*/ 3380 w 3529"/>
              <a:gd name="T59" fmla="*/ 4166 h 4169"/>
              <a:gd name="T60" fmla="*/ 202 w 3529"/>
              <a:gd name="T61" fmla="*/ 4168 h 4169"/>
              <a:gd name="T62" fmla="*/ 130 w 3529"/>
              <a:gd name="T63" fmla="*/ 4168 h 4169"/>
              <a:gd name="T64" fmla="*/ 100 w 3529"/>
              <a:gd name="T65" fmla="*/ 4155 h 4169"/>
              <a:gd name="T66" fmla="*/ 46 w 3529"/>
              <a:gd name="T67" fmla="*/ 4117 h 4169"/>
              <a:gd name="T68" fmla="*/ 10 w 3529"/>
              <a:gd name="T69" fmla="*/ 4056 h 4169"/>
              <a:gd name="T70" fmla="*/ 0 w 3529"/>
              <a:gd name="T71" fmla="*/ 3848 h 4169"/>
              <a:gd name="T72" fmla="*/ 10 w 3529"/>
              <a:gd name="T73" fmla="*/ 3642 h 4169"/>
              <a:gd name="T74" fmla="*/ 53 w 3529"/>
              <a:gd name="T75" fmla="*/ 3570 h 4169"/>
              <a:gd name="T76" fmla="*/ 123 w 3529"/>
              <a:gd name="T77" fmla="*/ 3533 h 4169"/>
              <a:gd name="T78" fmla="*/ 2204 w 3529"/>
              <a:gd name="T79" fmla="*/ 3528 h 4169"/>
              <a:gd name="T80" fmla="*/ 2241 w 3529"/>
              <a:gd name="T81" fmla="*/ 3521 h 4169"/>
              <a:gd name="T82" fmla="*/ 2246 w 3529"/>
              <a:gd name="T83" fmla="*/ 3483 h 4169"/>
              <a:gd name="T84" fmla="*/ 2244 w 3529"/>
              <a:gd name="T85" fmla="*/ 1298 h 4169"/>
              <a:gd name="T86" fmla="*/ 2216 w 3529"/>
              <a:gd name="T87" fmla="*/ 1282 h 4169"/>
              <a:gd name="T88" fmla="*/ 1132 w 3529"/>
              <a:gd name="T89" fmla="*/ 1286 h 4169"/>
              <a:gd name="T90" fmla="*/ 1123 w 3529"/>
              <a:gd name="T91" fmla="*/ 1318 h 4169"/>
              <a:gd name="T92" fmla="*/ 1116 w 3529"/>
              <a:gd name="T93" fmla="*/ 1757 h 4169"/>
              <a:gd name="T94" fmla="*/ 836 w 3529"/>
              <a:gd name="T95" fmla="*/ 1764 h 4169"/>
              <a:gd name="T96" fmla="*/ 804 w 3529"/>
              <a:gd name="T97" fmla="*/ 1747 h 4169"/>
              <a:gd name="T98" fmla="*/ 803 w 3529"/>
              <a:gd name="T99" fmla="*/ 1302 h 4169"/>
              <a:gd name="T100" fmla="*/ 784 w 3529"/>
              <a:gd name="T101" fmla="*/ 1284 h 4169"/>
              <a:gd name="T102" fmla="*/ 597 w 3529"/>
              <a:gd name="T103" fmla="*/ 1281 h 4169"/>
              <a:gd name="T104" fmla="*/ 443 w 3529"/>
              <a:gd name="T105" fmla="*/ 1251 h 4169"/>
              <a:gd name="T106" fmla="*/ 277 w 3529"/>
              <a:gd name="T107" fmla="*/ 1167 h 4169"/>
              <a:gd name="T108" fmla="*/ 137 w 3529"/>
              <a:gd name="T109" fmla="*/ 1037 h 4169"/>
              <a:gd name="T110" fmla="*/ 44 w 3529"/>
              <a:gd name="T111" fmla="*/ 868 h 4169"/>
              <a:gd name="T112" fmla="*/ 1 w 3529"/>
              <a:gd name="T113" fmla="*/ 666 h 4169"/>
              <a:gd name="T114" fmla="*/ 25 w 3529"/>
              <a:gd name="T115" fmla="*/ 465 h 4169"/>
              <a:gd name="T116" fmla="*/ 110 w 3529"/>
              <a:gd name="T117" fmla="*/ 283 h 4169"/>
              <a:gd name="T118" fmla="*/ 234 w 3529"/>
              <a:gd name="T119" fmla="*/ 146 h 4169"/>
              <a:gd name="T120" fmla="*/ 393 w 3529"/>
              <a:gd name="T121" fmla="*/ 52 h 4169"/>
              <a:gd name="T122" fmla="*/ 532 w 3529"/>
              <a:gd name="T123" fmla="*/ 7 h 4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29" h="4169">
                <a:moveTo>
                  <a:pt x="2808" y="2867"/>
                </a:moveTo>
                <a:lnTo>
                  <a:pt x="2768" y="2870"/>
                </a:lnTo>
                <a:lnTo>
                  <a:pt x="2728" y="2880"/>
                </a:lnTo>
                <a:lnTo>
                  <a:pt x="2693" y="2895"/>
                </a:lnTo>
                <a:lnTo>
                  <a:pt x="2658" y="2915"/>
                </a:lnTo>
                <a:lnTo>
                  <a:pt x="2629" y="2941"/>
                </a:lnTo>
                <a:lnTo>
                  <a:pt x="2602" y="2971"/>
                </a:lnTo>
                <a:lnTo>
                  <a:pt x="2580" y="3004"/>
                </a:lnTo>
                <a:lnTo>
                  <a:pt x="2565" y="3041"/>
                </a:lnTo>
                <a:lnTo>
                  <a:pt x="2554" y="3081"/>
                </a:lnTo>
                <a:lnTo>
                  <a:pt x="2550" y="3123"/>
                </a:lnTo>
                <a:lnTo>
                  <a:pt x="2552" y="3164"/>
                </a:lnTo>
                <a:lnTo>
                  <a:pt x="2561" y="3203"/>
                </a:lnTo>
                <a:lnTo>
                  <a:pt x="2577" y="3240"/>
                </a:lnTo>
                <a:lnTo>
                  <a:pt x="2597" y="3274"/>
                </a:lnTo>
                <a:lnTo>
                  <a:pt x="2622" y="3305"/>
                </a:lnTo>
                <a:lnTo>
                  <a:pt x="2652" y="3332"/>
                </a:lnTo>
                <a:lnTo>
                  <a:pt x="2686" y="3353"/>
                </a:lnTo>
                <a:lnTo>
                  <a:pt x="2723" y="3370"/>
                </a:lnTo>
                <a:lnTo>
                  <a:pt x="2763" y="3381"/>
                </a:lnTo>
                <a:lnTo>
                  <a:pt x="2803" y="3385"/>
                </a:lnTo>
                <a:lnTo>
                  <a:pt x="2845" y="3382"/>
                </a:lnTo>
                <a:lnTo>
                  <a:pt x="2885" y="3374"/>
                </a:lnTo>
                <a:lnTo>
                  <a:pt x="2922" y="3358"/>
                </a:lnTo>
                <a:lnTo>
                  <a:pt x="2955" y="3338"/>
                </a:lnTo>
                <a:lnTo>
                  <a:pt x="2985" y="3312"/>
                </a:lnTo>
                <a:lnTo>
                  <a:pt x="3012" y="3282"/>
                </a:lnTo>
                <a:lnTo>
                  <a:pt x="3034" y="3249"/>
                </a:lnTo>
                <a:lnTo>
                  <a:pt x="3050" y="3212"/>
                </a:lnTo>
                <a:lnTo>
                  <a:pt x="3062" y="3171"/>
                </a:lnTo>
                <a:lnTo>
                  <a:pt x="3066" y="3129"/>
                </a:lnTo>
                <a:lnTo>
                  <a:pt x="3063" y="3088"/>
                </a:lnTo>
                <a:lnTo>
                  <a:pt x="3054" y="3049"/>
                </a:lnTo>
                <a:lnTo>
                  <a:pt x="3039" y="3011"/>
                </a:lnTo>
                <a:lnTo>
                  <a:pt x="3018" y="2978"/>
                </a:lnTo>
                <a:lnTo>
                  <a:pt x="2993" y="2946"/>
                </a:lnTo>
                <a:lnTo>
                  <a:pt x="2962" y="2920"/>
                </a:lnTo>
                <a:lnTo>
                  <a:pt x="2928" y="2898"/>
                </a:lnTo>
                <a:lnTo>
                  <a:pt x="2891" y="2881"/>
                </a:lnTo>
                <a:lnTo>
                  <a:pt x="2850" y="2871"/>
                </a:lnTo>
                <a:lnTo>
                  <a:pt x="2808" y="2867"/>
                </a:lnTo>
                <a:close/>
                <a:moveTo>
                  <a:pt x="543" y="0"/>
                </a:moveTo>
                <a:lnTo>
                  <a:pt x="2826" y="0"/>
                </a:lnTo>
                <a:lnTo>
                  <a:pt x="2839" y="7"/>
                </a:lnTo>
                <a:lnTo>
                  <a:pt x="2852" y="12"/>
                </a:lnTo>
                <a:lnTo>
                  <a:pt x="2895" y="25"/>
                </a:lnTo>
                <a:lnTo>
                  <a:pt x="2940" y="38"/>
                </a:lnTo>
                <a:lnTo>
                  <a:pt x="2982" y="53"/>
                </a:lnTo>
                <a:lnTo>
                  <a:pt x="3038" y="81"/>
                </a:lnTo>
                <a:lnTo>
                  <a:pt x="3091" y="114"/>
                </a:lnTo>
                <a:lnTo>
                  <a:pt x="3139" y="150"/>
                </a:lnTo>
                <a:lnTo>
                  <a:pt x="3184" y="189"/>
                </a:lnTo>
                <a:lnTo>
                  <a:pt x="3223" y="232"/>
                </a:lnTo>
                <a:lnTo>
                  <a:pt x="3259" y="278"/>
                </a:lnTo>
                <a:lnTo>
                  <a:pt x="3290" y="329"/>
                </a:lnTo>
                <a:lnTo>
                  <a:pt x="3315" y="383"/>
                </a:lnTo>
                <a:lnTo>
                  <a:pt x="3335" y="441"/>
                </a:lnTo>
                <a:lnTo>
                  <a:pt x="3352" y="504"/>
                </a:lnTo>
                <a:lnTo>
                  <a:pt x="3363" y="574"/>
                </a:lnTo>
                <a:lnTo>
                  <a:pt x="3367" y="642"/>
                </a:lnTo>
                <a:lnTo>
                  <a:pt x="3366" y="708"/>
                </a:lnTo>
                <a:lnTo>
                  <a:pt x="3357" y="772"/>
                </a:lnTo>
                <a:lnTo>
                  <a:pt x="3342" y="833"/>
                </a:lnTo>
                <a:lnTo>
                  <a:pt x="3319" y="892"/>
                </a:lnTo>
                <a:lnTo>
                  <a:pt x="3291" y="949"/>
                </a:lnTo>
                <a:lnTo>
                  <a:pt x="3257" y="1004"/>
                </a:lnTo>
                <a:lnTo>
                  <a:pt x="3215" y="1055"/>
                </a:lnTo>
                <a:lnTo>
                  <a:pt x="3167" y="1104"/>
                </a:lnTo>
                <a:lnTo>
                  <a:pt x="3114" y="1151"/>
                </a:lnTo>
                <a:lnTo>
                  <a:pt x="3101" y="1164"/>
                </a:lnTo>
                <a:lnTo>
                  <a:pt x="3092" y="1177"/>
                </a:lnTo>
                <a:lnTo>
                  <a:pt x="3090" y="1192"/>
                </a:lnTo>
                <a:lnTo>
                  <a:pt x="3091" y="1209"/>
                </a:lnTo>
                <a:lnTo>
                  <a:pt x="3175" y="1683"/>
                </a:lnTo>
                <a:lnTo>
                  <a:pt x="3267" y="2196"/>
                </a:lnTo>
                <a:lnTo>
                  <a:pt x="3403" y="2973"/>
                </a:lnTo>
                <a:lnTo>
                  <a:pt x="3511" y="3577"/>
                </a:lnTo>
                <a:lnTo>
                  <a:pt x="3518" y="3610"/>
                </a:lnTo>
                <a:lnTo>
                  <a:pt x="3525" y="3643"/>
                </a:lnTo>
                <a:lnTo>
                  <a:pt x="3528" y="3676"/>
                </a:lnTo>
                <a:lnTo>
                  <a:pt x="3529" y="3852"/>
                </a:lnTo>
                <a:lnTo>
                  <a:pt x="3529" y="4029"/>
                </a:lnTo>
                <a:lnTo>
                  <a:pt x="3528" y="4042"/>
                </a:lnTo>
                <a:lnTo>
                  <a:pt x="3525" y="4054"/>
                </a:lnTo>
                <a:lnTo>
                  <a:pt x="3509" y="4084"/>
                </a:lnTo>
                <a:lnTo>
                  <a:pt x="3490" y="4110"/>
                </a:lnTo>
                <a:lnTo>
                  <a:pt x="3467" y="4131"/>
                </a:lnTo>
                <a:lnTo>
                  <a:pt x="3441" y="4147"/>
                </a:lnTo>
                <a:lnTo>
                  <a:pt x="3413" y="4160"/>
                </a:lnTo>
                <a:lnTo>
                  <a:pt x="3380" y="4166"/>
                </a:lnTo>
                <a:lnTo>
                  <a:pt x="3344" y="4169"/>
                </a:lnTo>
                <a:lnTo>
                  <a:pt x="1773" y="4168"/>
                </a:lnTo>
                <a:lnTo>
                  <a:pt x="202" y="4168"/>
                </a:lnTo>
                <a:lnTo>
                  <a:pt x="138" y="4168"/>
                </a:lnTo>
                <a:lnTo>
                  <a:pt x="135" y="4168"/>
                </a:lnTo>
                <a:lnTo>
                  <a:pt x="130" y="4168"/>
                </a:lnTo>
                <a:lnTo>
                  <a:pt x="126" y="4166"/>
                </a:lnTo>
                <a:lnTo>
                  <a:pt x="121" y="4165"/>
                </a:lnTo>
                <a:lnTo>
                  <a:pt x="100" y="4155"/>
                </a:lnTo>
                <a:lnTo>
                  <a:pt x="80" y="4144"/>
                </a:lnTo>
                <a:lnTo>
                  <a:pt x="62" y="4131"/>
                </a:lnTo>
                <a:lnTo>
                  <a:pt x="46" y="4117"/>
                </a:lnTo>
                <a:lnTo>
                  <a:pt x="30" y="4099"/>
                </a:lnTo>
                <a:lnTo>
                  <a:pt x="19" y="4079"/>
                </a:lnTo>
                <a:lnTo>
                  <a:pt x="10" y="4056"/>
                </a:lnTo>
                <a:lnTo>
                  <a:pt x="4" y="4029"/>
                </a:lnTo>
                <a:lnTo>
                  <a:pt x="1" y="3997"/>
                </a:lnTo>
                <a:lnTo>
                  <a:pt x="0" y="3848"/>
                </a:lnTo>
                <a:lnTo>
                  <a:pt x="2" y="3698"/>
                </a:lnTo>
                <a:lnTo>
                  <a:pt x="5" y="3670"/>
                </a:lnTo>
                <a:lnTo>
                  <a:pt x="10" y="3642"/>
                </a:lnTo>
                <a:lnTo>
                  <a:pt x="20" y="3615"/>
                </a:lnTo>
                <a:lnTo>
                  <a:pt x="35" y="3590"/>
                </a:lnTo>
                <a:lnTo>
                  <a:pt x="53" y="3570"/>
                </a:lnTo>
                <a:lnTo>
                  <a:pt x="75" y="3553"/>
                </a:lnTo>
                <a:lnTo>
                  <a:pt x="98" y="3540"/>
                </a:lnTo>
                <a:lnTo>
                  <a:pt x="123" y="3533"/>
                </a:lnTo>
                <a:lnTo>
                  <a:pt x="151" y="3529"/>
                </a:lnTo>
                <a:lnTo>
                  <a:pt x="181" y="3526"/>
                </a:lnTo>
                <a:lnTo>
                  <a:pt x="2204" y="3528"/>
                </a:lnTo>
                <a:lnTo>
                  <a:pt x="2221" y="3526"/>
                </a:lnTo>
                <a:lnTo>
                  <a:pt x="2233" y="3525"/>
                </a:lnTo>
                <a:lnTo>
                  <a:pt x="2241" y="3521"/>
                </a:lnTo>
                <a:lnTo>
                  <a:pt x="2244" y="3514"/>
                </a:lnTo>
                <a:lnTo>
                  <a:pt x="2246" y="3502"/>
                </a:lnTo>
                <a:lnTo>
                  <a:pt x="2246" y="3483"/>
                </a:lnTo>
                <a:lnTo>
                  <a:pt x="2246" y="1426"/>
                </a:lnTo>
                <a:lnTo>
                  <a:pt x="2246" y="1310"/>
                </a:lnTo>
                <a:lnTo>
                  <a:pt x="2244" y="1298"/>
                </a:lnTo>
                <a:lnTo>
                  <a:pt x="2239" y="1289"/>
                </a:lnTo>
                <a:lnTo>
                  <a:pt x="2230" y="1284"/>
                </a:lnTo>
                <a:lnTo>
                  <a:pt x="2216" y="1282"/>
                </a:lnTo>
                <a:lnTo>
                  <a:pt x="1158" y="1282"/>
                </a:lnTo>
                <a:lnTo>
                  <a:pt x="1142" y="1284"/>
                </a:lnTo>
                <a:lnTo>
                  <a:pt x="1132" y="1286"/>
                </a:lnTo>
                <a:lnTo>
                  <a:pt x="1126" y="1291"/>
                </a:lnTo>
                <a:lnTo>
                  <a:pt x="1124" y="1302"/>
                </a:lnTo>
                <a:lnTo>
                  <a:pt x="1123" y="1318"/>
                </a:lnTo>
                <a:lnTo>
                  <a:pt x="1124" y="1732"/>
                </a:lnTo>
                <a:lnTo>
                  <a:pt x="1121" y="1747"/>
                </a:lnTo>
                <a:lnTo>
                  <a:pt x="1116" y="1757"/>
                </a:lnTo>
                <a:lnTo>
                  <a:pt x="1106" y="1762"/>
                </a:lnTo>
                <a:lnTo>
                  <a:pt x="1091" y="1764"/>
                </a:lnTo>
                <a:lnTo>
                  <a:pt x="836" y="1764"/>
                </a:lnTo>
                <a:lnTo>
                  <a:pt x="821" y="1762"/>
                </a:lnTo>
                <a:lnTo>
                  <a:pt x="811" y="1757"/>
                </a:lnTo>
                <a:lnTo>
                  <a:pt x="804" y="1747"/>
                </a:lnTo>
                <a:lnTo>
                  <a:pt x="803" y="1732"/>
                </a:lnTo>
                <a:lnTo>
                  <a:pt x="803" y="1318"/>
                </a:lnTo>
                <a:lnTo>
                  <a:pt x="803" y="1302"/>
                </a:lnTo>
                <a:lnTo>
                  <a:pt x="801" y="1291"/>
                </a:lnTo>
                <a:lnTo>
                  <a:pt x="794" y="1286"/>
                </a:lnTo>
                <a:lnTo>
                  <a:pt x="784" y="1284"/>
                </a:lnTo>
                <a:lnTo>
                  <a:pt x="767" y="1282"/>
                </a:lnTo>
                <a:lnTo>
                  <a:pt x="650" y="1282"/>
                </a:lnTo>
                <a:lnTo>
                  <a:pt x="597" y="1281"/>
                </a:lnTo>
                <a:lnTo>
                  <a:pt x="545" y="1275"/>
                </a:lnTo>
                <a:lnTo>
                  <a:pt x="494" y="1265"/>
                </a:lnTo>
                <a:lnTo>
                  <a:pt x="443" y="1251"/>
                </a:lnTo>
                <a:lnTo>
                  <a:pt x="394" y="1232"/>
                </a:lnTo>
                <a:lnTo>
                  <a:pt x="333" y="1201"/>
                </a:lnTo>
                <a:lnTo>
                  <a:pt x="277" y="1167"/>
                </a:lnTo>
                <a:lnTo>
                  <a:pt x="225" y="1128"/>
                </a:lnTo>
                <a:lnTo>
                  <a:pt x="179" y="1085"/>
                </a:lnTo>
                <a:lnTo>
                  <a:pt x="137" y="1037"/>
                </a:lnTo>
                <a:lnTo>
                  <a:pt x="102" y="985"/>
                </a:lnTo>
                <a:lnTo>
                  <a:pt x="70" y="929"/>
                </a:lnTo>
                <a:lnTo>
                  <a:pt x="44" y="868"/>
                </a:lnTo>
                <a:lnTo>
                  <a:pt x="23" y="803"/>
                </a:lnTo>
                <a:lnTo>
                  <a:pt x="9" y="734"/>
                </a:lnTo>
                <a:lnTo>
                  <a:pt x="1" y="666"/>
                </a:lnTo>
                <a:lnTo>
                  <a:pt x="2" y="599"/>
                </a:lnTo>
                <a:lnTo>
                  <a:pt x="10" y="532"/>
                </a:lnTo>
                <a:lnTo>
                  <a:pt x="25" y="465"/>
                </a:lnTo>
                <a:lnTo>
                  <a:pt x="49" y="400"/>
                </a:lnTo>
                <a:lnTo>
                  <a:pt x="79" y="339"/>
                </a:lnTo>
                <a:lnTo>
                  <a:pt x="110" y="283"/>
                </a:lnTo>
                <a:lnTo>
                  <a:pt x="147" y="232"/>
                </a:lnTo>
                <a:lnTo>
                  <a:pt x="189" y="187"/>
                </a:lnTo>
                <a:lnTo>
                  <a:pt x="234" y="146"/>
                </a:lnTo>
                <a:lnTo>
                  <a:pt x="284" y="109"/>
                </a:lnTo>
                <a:lnTo>
                  <a:pt x="336" y="78"/>
                </a:lnTo>
                <a:lnTo>
                  <a:pt x="393" y="52"/>
                </a:lnTo>
                <a:lnTo>
                  <a:pt x="454" y="29"/>
                </a:lnTo>
                <a:lnTo>
                  <a:pt x="519" y="12"/>
                </a:lnTo>
                <a:lnTo>
                  <a:pt x="532" y="7"/>
                </a:lnTo>
                <a:lnTo>
                  <a:pt x="543" y="0"/>
                </a:lnTo>
                <a:close/>
              </a:path>
            </a:pathLst>
          </a:custGeom>
          <a:noFill/>
          <a:ln>
            <a:solidFill>
              <a:schemeClr val="bg1">
                <a:alpha val="7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5" name="Oval 16"/>
          <p:cNvSpPr>
            <a:spLocks noChangeAspect="1"/>
          </p:cNvSpPr>
          <p:nvPr/>
        </p:nvSpPr>
        <p:spPr bwMode="auto">
          <a:xfrm>
            <a:off x="-2211012" y="3392498"/>
            <a:ext cx="441955" cy="426515"/>
          </a:xfrm>
          <a:custGeom>
            <a:avLst/>
            <a:gdLst/>
            <a:ahLst/>
            <a:cxnLst/>
            <a:rect l="l" t="t" r="r" b="b"/>
            <a:pathLst>
              <a:path w="2396359" h="2310016">
                <a:moveTo>
                  <a:pt x="1165378" y="1670960"/>
                </a:moveTo>
                <a:cubicBezTo>
                  <a:pt x="1273504" y="1670960"/>
                  <a:pt x="1361157" y="1758613"/>
                  <a:pt x="1361157" y="1866739"/>
                </a:cubicBezTo>
                <a:cubicBezTo>
                  <a:pt x="1361157" y="1974865"/>
                  <a:pt x="1273504" y="2062518"/>
                  <a:pt x="1165378" y="2062518"/>
                </a:cubicBezTo>
                <a:cubicBezTo>
                  <a:pt x="1057252" y="2062518"/>
                  <a:pt x="969599" y="1974865"/>
                  <a:pt x="969599" y="1866739"/>
                </a:cubicBezTo>
                <a:cubicBezTo>
                  <a:pt x="969599" y="1758613"/>
                  <a:pt x="1057252" y="1670960"/>
                  <a:pt x="1165378" y="1670960"/>
                </a:cubicBezTo>
                <a:close/>
                <a:moveTo>
                  <a:pt x="1165378" y="1364076"/>
                </a:moveTo>
                <a:cubicBezTo>
                  <a:pt x="972314" y="1364076"/>
                  <a:pt x="815805" y="1520585"/>
                  <a:pt x="815805" y="1713649"/>
                </a:cubicBezTo>
                <a:lnTo>
                  <a:pt x="815805" y="2138530"/>
                </a:lnTo>
                <a:lnTo>
                  <a:pt x="1514951" y="2138530"/>
                </a:lnTo>
                <a:lnTo>
                  <a:pt x="1514951" y="1713649"/>
                </a:lnTo>
                <a:cubicBezTo>
                  <a:pt x="1514951" y="1520585"/>
                  <a:pt x="1358442" y="1364076"/>
                  <a:pt x="1165378" y="1364076"/>
                </a:cubicBezTo>
                <a:close/>
                <a:moveTo>
                  <a:pt x="1102410" y="885807"/>
                </a:moveTo>
                <a:cubicBezTo>
                  <a:pt x="1698054" y="885807"/>
                  <a:pt x="2243980" y="1028981"/>
                  <a:pt x="2243980" y="1314132"/>
                </a:cubicBezTo>
                <a:cubicBezTo>
                  <a:pt x="2243980" y="1864144"/>
                  <a:pt x="1761116" y="2310016"/>
                  <a:pt x="1165472" y="2310016"/>
                </a:cubicBezTo>
                <a:cubicBezTo>
                  <a:pt x="569828" y="2310016"/>
                  <a:pt x="97474" y="1551500"/>
                  <a:pt x="86964" y="1314132"/>
                </a:cubicBezTo>
                <a:cubicBezTo>
                  <a:pt x="76454" y="1076764"/>
                  <a:pt x="506766" y="885807"/>
                  <a:pt x="1102410" y="885807"/>
                </a:cubicBezTo>
                <a:close/>
                <a:moveTo>
                  <a:pt x="1167542" y="481"/>
                </a:moveTo>
                <a:cubicBezTo>
                  <a:pt x="1587408" y="-7473"/>
                  <a:pt x="2041373" y="82194"/>
                  <a:pt x="2396359" y="336018"/>
                </a:cubicBezTo>
                <a:lnTo>
                  <a:pt x="2396359" y="1092763"/>
                </a:lnTo>
                <a:cubicBezTo>
                  <a:pt x="1824596" y="853127"/>
                  <a:pt x="1025810" y="575654"/>
                  <a:pt x="0" y="1092763"/>
                </a:cubicBezTo>
                <a:lnTo>
                  <a:pt x="0" y="373856"/>
                </a:lnTo>
                <a:cubicBezTo>
                  <a:pt x="144255" y="182304"/>
                  <a:pt x="627714" y="10707"/>
                  <a:pt x="1167542" y="481"/>
                </a:cubicBezTo>
                <a:close/>
              </a:path>
            </a:pathLst>
          </a:custGeom>
          <a:noFill/>
          <a:ln>
            <a:solidFill>
              <a:schemeClr val="bg1">
                <a:alpha val="7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6" name="Freeform 71"/>
          <p:cNvSpPr>
            <a:spLocks noChangeAspect="1" noEditPoints="1"/>
          </p:cNvSpPr>
          <p:nvPr/>
        </p:nvSpPr>
        <p:spPr bwMode="auto">
          <a:xfrm>
            <a:off x="-3319921" y="813971"/>
            <a:ext cx="624342" cy="608360"/>
          </a:xfrm>
          <a:custGeom>
            <a:avLst/>
            <a:gdLst>
              <a:gd name="T0" fmla="*/ 212 w 586"/>
              <a:gd name="T1" fmla="*/ 329 h 571"/>
              <a:gd name="T2" fmla="*/ 250 w 586"/>
              <a:gd name="T3" fmla="*/ 302 h 571"/>
              <a:gd name="T4" fmla="*/ 536 w 586"/>
              <a:gd name="T5" fmla="*/ 302 h 571"/>
              <a:gd name="T6" fmla="*/ 498 w 586"/>
              <a:gd name="T7" fmla="*/ 259 h 571"/>
              <a:gd name="T8" fmla="*/ 212 w 586"/>
              <a:gd name="T9" fmla="*/ 269 h 571"/>
              <a:gd name="T10" fmla="*/ 227 w 586"/>
              <a:gd name="T11" fmla="*/ 290 h 571"/>
              <a:gd name="T12" fmla="*/ 250 w 586"/>
              <a:gd name="T13" fmla="*/ 242 h 571"/>
              <a:gd name="T14" fmla="*/ 104 w 586"/>
              <a:gd name="T15" fmla="*/ 244 h 571"/>
              <a:gd name="T16" fmla="*/ 158 w 586"/>
              <a:gd name="T17" fmla="*/ 269 h 571"/>
              <a:gd name="T18" fmla="*/ 192 w 586"/>
              <a:gd name="T19" fmla="*/ 471 h 571"/>
              <a:gd name="T20" fmla="*/ 162 w 586"/>
              <a:gd name="T21" fmla="*/ 213 h 571"/>
              <a:gd name="T22" fmla="*/ 498 w 586"/>
              <a:gd name="T23" fmla="*/ 244 h 571"/>
              <a:gd name="T24" fmla="*/ 536 w 586"/>
              <a:gd name="T25" fmla="*/ 259 h 571"/>
              <a:gd name="T26" fmla="*/ 503 w 586"/>
              <a:gd name="T27" fmla="*/ 202 h 571"/>
              <a:gd name="T28" fmla="*/ 225 w 586"/>
              <a:gd name="T29" fmla="*/ 183 h 571"/>
              <a:gd name="T30" fmla="*/ 210 w 586"/>
              <a:gd name="T31" fmla="*/ 242 h 571"/>
              <a:gd name="T32" fmla="*/ 248 w 586"/>
              <a:gd name="T33" fmla="*/ 227 h 571"/>
              <a:gd name="T34" fmla="*/ 498 w 586"/>
              <a:gd name="T35" fmla="*/ 184 h 571"/>
              <a:gd name="T36" fmla="*/ 528 w 586"/>
              <a:gd name="T37" fmla="*/ 194 h 571"/>
              <a:gd name="T38" fmla="*/ 521 w 586"/>
              <a:gd name="T39" fmla="*/ 142 h 571"/>
              <a:gd name="T40" fmla="*/ 417 w 586"/>
              <a:gd name="T41" fmla="*/ 123 h 571"/>
              <a:gd name="T42" fmla="*/ 382 w 586"/>
              <a:gd name="T43" fmla="*/ 161 h 571"/>
              <a:gd name="T44" fmla="*/ 382 w 586"/>
              <a:gd name="T45" fmla="*/ 404 h 571"/>
              <a:gd name="T46" fmla="*/ 369 w 586"/>
              <a:gd name="T47" fmla="*/ 430 h 571"/>
              <a:gd name="T48" fmla="*/ 356 w 586"/>
              <a:gd name="T49" fmla="*/ 440 h 571"/>
              <a:gd name="T50" fmla="*/ 333 w 586"/>
              <a:gd name="T51" fmla="*/ 471 h 571"/>
              <a:gd name="T52" fmla="*/ 417 w 586"/>
              <a:gd name="T53" fmla="*/ 123 h 571"/>
              <a:gd name="T54" fmla="*/ 494 w 586"/>
              <a:gd name="T55" fmla="*/ 19 h 571"/>
              <a:gd name="T56" fmla="*/ 498 w 586"/>
              <a:gd name="T57" fmla="*/ 56 h 571"/>
              <a:gd name="T58" fmla="*/ 536 w 586"/>
              <a:gd name="T59" fmla="*/ 133 h 571"/>
              <a:gd name="T60" fmla="*/ 565 w 586"/>
              <a:gd name="T61" fmla="*/ 371 h 571"/>
              <a:gd name="T62" fmla="*/ 0 w 586"/>
              <a:gd name="T63" fmla="*/ 571 h 571"/>
              <a:gd name="T64" fmla="*/ 31 w 586"/>
              <a:gd name="T65" fmla="*/ 292 h 571"/>
              <a:gd name="T66" fmla="*/ 89 w 586"/>
              <a:gd name="T67" fmla="*/ 244 h 571"/>
              <a:gd name="T68" fmla="*/ 139 w 586"/>
              <a:gd name="T69" fmla="*/ 196 h 571"/>
              <a:gd name="T70" fmla="*/ 187 w 586"/>
              <a:gd name="T71" fmla="*/ 204 h 571"/>
              <a:gd name="T72" fmla="*/ 213 w 586"/>
              <a:gd name="T73" fmla="*/ 171 h 571"/>
              <a:gd name="T74" fmla="*/ 250 w 586"/>
              <a:gd name="T75" fmla="*/ 92 h 571"/>
              <a:gd name="T76" fmla="*/ 311 w 586"/>
              <a:gd name="T77" fmla="*/ 56 h 571"/>
              <a:gd name="T78" fmla="*/ 333 w 586"/>
              <a:gd name="T79" fmla="*/ 432 h 571"/>
              <a:gd name="T80" fmla="*/ 367 w 586"/>
              <a:gd name="T81" fmla="*/ 394 h 571"/>
              <a:gd name="T82" fmla="*/ 367 w 586"/>
              <a:gd name="T83" fmla="*/ 154 h 571"/>
              <a:gd name="T84" fmla="*/ 369 w 586"/>
              <a:gd name="T85" fmla="*/ 142 h 571"/>
              <a:gd name="T86" fmla="*/ 375 w 586"/>
              <a:gd name="T87" fmla="*/ 133 h 571"/>
              <a:gd name="T88" fmla="*/ 379 w 586"/>
              <a:gd name="T89" fmla="*/ 127 h 571"/>
              <a:gd name="T90" fmla="*/ 384 w 586"/>
              <a:gd name="T91" fmla="*/ 119 h 571"/>
              <a:gd name="T92" fmla="*/ 417 w 586"/>
              <a:gd name="T93" fmla="*/ 108 h 571"/>
              <a:gd name="T94" fmla="*/ 421 w 586"/>
              <a:gd name="T95" fmla="*/ 38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86" h="571">
                <a:moveTo>
                  <a:pt x="250" y="302"/>
                </a:moveTo>
                <a:lnTo>
                  <a:pt x="242" y="302"/>
                </a:lnTo>
                <a:lnTo>
                  <a:pt x="223" y="311"/>
                </a:lnTo>
                <a:lnTo>
                  <a:pt x="212" y="329"/>
                </a:lnTo>
                <a:lnTo>
                  <a:pt x="210" y="336"/>
                </a:lnTo>
                <a:lnTo>
                  <a:pt x="210" y="471"/>
                </a:lnTo>
                <a:lnTo>
                  <a:pt x="250" y="471"/>
                </a:lnTo>
                <a:lnTo>
                  <a:pt x="250" y="302"/>
                </a:lnTo>
                <a:close/>
                <a:moveTo>
                  <a:pt x="498" y="259"/>
                </a:moveTo>
                <a:lnTo>
                  <a:pt x="498" y="371"/>
                </a:lnTo>
                <a:lnTo>
                  <a:pt x="536" y="371"/>
                </a:lnTo>
                <a:lnTo>
                  <a:pt x="536" y="302"/>
                </a:lnTo>
                <a:lnTo>
                  <a:pt x="532" y="283"/>
                </a:lnTo>
                <a:lnTo>
                  <a:pt x="521" y="269"/>
                </a:lnTo>
                <a:lnTo>
                  <a:pt x="503" y="261"/>
                </a:lnTo>
                <a:lnTo>
                  <a:pt x="498" y="259"/>
                </a:lnTo>
                <a:close/>
                <a:moveTo>
                  <a:pt x="250" y="242"/>
                </a:moveTo>
                <a:lnTo>
                  <a:pt x="242" y="242"/>
                </a:lnTo>
                <a:lnTo>
                  <a:pt x="223" y="252"/>
                </a:lnTo>
                <a:lnTo>
                  <a:pt x="212" y="269"/>
                </a:lnTo>
                <a:lnTo>
                  <a:pt x="210" y="277"/>
                </a:lnTo>
                <a:lnTo>
                  <a:pt x="210" y="302"/>
                </a:lnTo>
                <a:lnTo>
                  <a:pt x="217" y="296"/>
                </a:lnTo>
                <a:lnTo>
                  <a:pt x="227" y="290"/>
                </a:lnTo>
                <a:lnTo>
                  <a:pt x="237" y="286"/>
                </a:lnTo>
                <a:lnTo>
                  <a:pt x="248" y="286"/>
                </a:lnTo>
                <a:lnTo>
                  <a:pt x="250" y="286"/>
                </a:lnTo>
                <a:lnTo>
                  <a:pt x="250" y="242"/>
                </a:lnTo>
                <a:close/>
                <a:moveTo>
                  <a:pt x="135" y="213"/>
                </a:moveTo>
                <a:lnTo>
                  <a:pt x="119" y="217"/>
                </a:lnTo>
                <a:lnTo>
                  <a:pt x="108" y="229"/>
                </a:lnTo>
                <a:lnTo>
                  <a:pt x="104" y="244"/>
                </a:lnTo>
                <a:lnTo>
                  <a:pt x="104" y="244"/>
                </a:lnTo>
                <a:lnTo>
                  <a:pt x="112" y="244"/>
                </a:lnTo>
                <a:lnTo>
                  <a:pt x="137" y="252"/>
                </a:lnTo>
                <a:lnTo>
                  <a:pt x="158" y="269"/>
                </a:lnTo>
                <a:lnTo>
                  <a:pt x="173" y="290"/>
                </a:lnTo>
                <a:lnTo>
                  <a:pt x="177" y="319"/>
                </a:lnTo>
                <a:lnTo>
                  <a:pt x="177" y="471"/>
                </a:lnTo>
                <a:lnTo>
                  <a:pt x="192" y="471"/>
                </a:lnTo>
                <a:lnTo>
                  <a:pt x="192" y="244"/>
                </a:lnTo>
                <a:lnTo>
                  <a:pt x="189" y="229"/>
                </a:lnTo>
                <a:lnTo>
                  <a:pt x="177" y="217"/>
                </a:lnTo>
                <a:lnTo>
                  <a:pt x="162" y="213"/>
                </a:lnTo>
                <a:lnTo>
                  <a:pt x="135" y="213"/>
                </a:lnTo>
                <a:close/>
                <a:moveTo>
                  <a:pt x="498" y="200"/>
                </a:moveTo>
                <a:lnTo>
                  <a:pt x="498" y="244"/>
                </a:lnTo>
                <a:lnTo>
                  <a:pt x="498" y="244"/>
                </a:lnTo>
                <a:lnTo>
                  <a:pt x="509" y="246"/>
                </a:lnTo>
                <a:lnTo>
                  <a:pt x="519" y="248"/>
                </a:lnTo>
                <a:lnTo>
                  <a:pt x="528" y="254"/>
                </a:lnTo>
                <a:lnTo>
                  <a:pt x="536" y="259"/>
                </a:lnTo>
                <a:lnTo>
                  <a:pt x="536" y="242"/>
                </a:lnTo>
                <a:lnTo>
                  <a:pt x="532" y="223"/>
                </a:lnTo>
                <a:lnTo>
                  <a:pt x="521" y="209"/>
                </a:lnTo>
                <a:lnTo>
                  <a:pt x="503" y="202"/>
                </a:lnTo>
                <a:lnTo>
                  <a:pt x="498" y="200"/>
                </a:lnTo>
                <a:close/>
                <a:moveTo>
                  <a:pt x="250" y="175"/>
                </a:moveTo>
                <a:lnTo>
                  <a:pt x="242" y="175"/>
                </a:lnTo>
                <a:lnTo>
                  <a:pt x="225" y="183"/>
                </a:lnTo>
                <a:lnTo>
                  <a:pt x="213" y="198"/>
                </a:lnTo>
                <a:lnTo>
                  <a:pt x="210" y="217"/>
                </a:lnTo>
                <a:lnTo>
                  <a:pt x="210" y="238"/>
                </a:lnTo>
                <a:lnTo>
                  <a:pt x="210" y="242"/>
                </a:lnTo>
                <a:lnTo>
                  <a:pt x="217" y="236"/>
                </a:lnTo>
                <a:lnTo>
                  <a:pt x="227" y="231"/>
                </a:lnTo>
                <a:lnTo>
                  <a:pt x="237" y="227"/>
                </a:lnTo>
                <a:lnTo>
                  <a:pt x="248" y="227"/>
                </a:lnTo>
                <a:lnTo>
                  <a:pt x="250" y="227"/>
                </a:lnTo>
                <a:lnTo>
                  <a:pt x="250" y="175"/>
                </a:lnTo>
                <a:close/>
                <a:moveTo>
                  <a:pt x="498" y="133"/>
                </a:moveTo>
                <a:lnTo>
                  <a:pt x="498" y="184"/>
                </a:lnTo>
                <a:lnTo>
                  <a:pt x="498" y="184"/>
                </a:lnTo>
                <a:lnTo>
                  <a:pt x="509" y="186"/>
                </a:lnTo>
                <a:lnTo>
                  <a:pt x="519" y="188"/>
                </a:lnTo>
                <a:lnTo>
                  <a:pt x="528" y="194"/>
                </a:lnTo>
                <a:lnTo>
                  <a:pt x="536" y="200"/>
                </a:lnTo>
                <a:lnTo>
                  <a:pt x="536" y="175"/>
                </a:lnTo>
                <a:lnTo>
                  <a:pt x="532" y="156"/>
                </a:lnTo>
                <a:lnTo>
                  <a:pt x="521" y="142"/>
                </a:lnTo>
                <a:lnTo>
                  <a:pt x="503" y="133"/>
                </a:lnTo>
                <a:lnTo>
                  <a:pt x="498" y="133"/>
                </a:lnTo>
                <a:close/>
                <a:moveTo>
                  <a:pt x="417" y="123"/>
                </a:moveTo>
                <a:lnTo>
                  <a:pt x="417" y="123"/>
                </a:lnTo>
                <a:lnTo>
                  <a:pt x="402" y="129"/>
                </a:lnTo>
                <a:lnTo>
                  <a:pt x="390" y="142"/>
                </a:lnTo>
                <a:lnTo>
                  <a:pt x="382" y="158"/>
                </a:lnTo>
                <a:lnTo>
                  <a:pt x="382" y="161"/>
                </a:lnTo>
                <a:lnTo>
                  <a:pt x="382" y="394"/>
                </a:lnTo>
                <a:lnTo>
                  <a:pt x="382" y="396"/>
                </a:lnTo>
                <a:lnTo>
                  <a:pt x="382" y="404"/>
                </a:lnTo>
                <a:lnTo>
                  <a:pt x="382" y="404"/>
                </a:lnTo>
                <a:lnTo>
                  <a:pt x="381" y="409"/>
                </a:lnTo>
                <a:lnTo>
                  <a:pt x="379" y="417"/>
                </a:lnTo>
                <a:lnTo>
                  <a:pt x="375" y="425"/>
                </a:lnTo>
                <a:lnTo>
                  <a:pt x="369" y="430"/>
                </a:lnTo>
                <a:lnTo>
                  <a:pt x="367" y="432"/>
                </a:lnTo>
                <a:lnTo>
                  <a:pt x="367" y="432"/>
                </a:lnTo>
                <a:lnTo>
                  <a:pt x="363" y="436"/>
                </a:lnTo>
                <a:lnTo>
                  <a:pt x="356" y="440"/>
                </a:lnTo>
                <a:lnTo>
                  <a:pt x="348" y="446"/>
                </a:lnTo>
                <a:lnTo>
                  <a:pt x="338" y="448"/>
                </a:lnTo>
                <a:lnTo>
                  <a:pt x="333" y="448"/>
                </a:lnTo>
                <a:lnTo>
                  <a:pt x="333" y="471"/>
                </a:lnTo>
                <a:lnTo>
                  <a:pt x="396" y="471"/>
                </a:lnTo>
                <a:lnTo>
                  <a:pt x="396" y="371"/>
                </a:lnTo>
                <a:lnTo>
                  <a:pt x="417" y="371"/>
                </a:lnTo>
                <a:lnTo>
                  <a:pt x="417" y="123"/>
                </a:lnTo>
                <a:close/>
                <a:moveTo>
                  <a:pt x="436" y="0"/>
                </a:moveTo>
                <a:lnTo>
                  <a:pt x="475" y="0"/>
                </a:lnTo>
                <a:lnTo>
                  <a:pt x="475" y="19"/>
                </a:lnTo>
                <a:lnTo>
                  <a:pt x="494" y="19"/>
                </a:lnTo>
                <a:lnTo>
                  <a:pt x="494" y="38"/>
                </a:lnTo>
                <a:lnTo>
                  <a:pt x="475" y="38"/>
                </a:lnTo>
                <a:lnTo>
                  <a:pt x="475" y="56"/>
                </a:lnTo>
                <a:lnTo>
                  <a:pt x="498" y="56"/>
                </a:lnTo>
                <a:lnTo>
                  <a:pt x="498" y="117"/>
                </a:lnTo>
                <a:lnTo>
                  <a:pt x="498" y="117"/>
                </a:lnTo>
                <a:lnTo>
                  <a:pt x="519" y="121"/>
                </a:lnTo>
                <a:lnTo>
                  <a:pt x="536" y="133"/>
                </a:lnTo>
                <a:lnTo>
                  <a:pt x="548" y="150"/>
                </a:lnTo>
                <a:lnTo>
                  <a:pt x="553" y="171"/>
                </a:lnTo>
                <a:lnTo>
                  <a:pt x="553" y="371"/>
                </a:lnTo>
                <a:lnTo>
                  <a:pt x="565" y="371"/>
                </a:lnTo>
                <a:lnTo>
                  <a:pt x="565" y="471"/>
                </a:lnTo>
                <a:lnTo>
                  <a:pt x="586" y="471"/>
                </a:lnTo>
                <a:lnTo>
                  <a:pt x="586" y="571"/>
                </a:lnTo>
                <a:lnTo>
                  <a:pt x="0" y="571"/>
                </a:lnTo>
                <a:lnTo>
                  <a:pt x="0" y="471"/>
                </a:lnTo>
                <a:lnTo>
                  <a:pt x="25" y="471"/>
                </a:lnTo>
                <a:lnTo>
                  <a:pt x="25" y="319"/>
                </a:lnTo>
                <a:lnTo>
                  <a:pt x="31" y="292"/>
                </a:lnTo>
                <a:lnTo>
                  <a:pt x="43" y="271"/>
                </a:lnTo>
                <a:lnTo>
                  <a:pt x="62" y="254"/>
                </a:lnTo>
                <a:lnTo>
                  <a:pt x="85" y="246"/>
                </a:lnTo>
                <a:lnTo>
                  <a:pt x="89" y="244"/>
                </a:lnTo>
                <a:lnTo>
                  <a:pt x="89" y="236"/>
                </a:lnTo>
                <a:lnTo>
                  <a:pt x="98" y="215"/>
                </a:lnTo>
                <a:lnTo>
                  <a:pt x="116" y="200"/>
                </a:lnTo>
                <a:lnTo>
                  <a:pt x="139" y="196"/>
                </a:lnTo>
                <a:lnTo>
                  <a:pt x="160" y="196"/>
                </a:lnTo>
                <a:lnTo>
                  <a:pt x="169" y="196"/>
                </a:lnTo>
                <a:lnTo>
                  <a:pt x="179" y="200"/>
                </a:lnTo>
                <a:lnTo>
                  <a:pt x="187" y="204"/>
                </a:lnTo>
                <a:lnTo>
                  <a:pt x="194" y="209"/>
                </a:lnTo>
                <a:lnTo>
                  <a:pt x="194" y="202"/>
                </a:lnTo>
                <a:lnTo>
                  <a:pt x="200" y="184"/>
                </a:lnTo>
                <a:lnTo>
                  <a:pt x="213" y="171"/>
                </a:lnTo>
                <a:lnTo>
                  <a:pt x="229" y="161"/>
                </a:lnTo>
                <a:lnTo>
                  <a:pt x="248" y="159"/>
                </a:lnTo>
                <a:lnTo>
                  <a:pt x="250" y="159"/>
                </a:lnTo>
                <a:lnTo>
                  <a:pt x="250" y="92"/>
                </a:lnTo>
                <a:lnTo>
                  <a:pt x="256" y="71"/>
                </a:lnTo>
                <a:lnTo>
                  <a:pt x="269" y="56"/>
                </a:lnTo>
                <a:lnTo>
                  <a:pt x="290" y="50"/>
                </a:lnTo>
                <a:lnTo>
                  <a:pt x="311" y="56"/>
                </a:lnTo>
                <a:lnTo>
                  <a:pt x="327" y="71"/>
                </a:lnTo>
                <a:lnTo>
                  <a:pt x="333" y="92"/>
                </a:lnTo>
                <a:lnTo>
                  <a:pt x="333" y="432"/>
                </a:lnTo>
                <a:lnTo>
                  <a:pt x="333" y="432"/>
                </a:lnTo>
                <a:lnTo>
                  <a:pt x="348" y="427"/>
                </a:lnTo>
                <a:lnTo>
                  <a:pt x="359" y="413"/>
                </a:lnTo>
                <a:lnTo>
                  <a:pt x="365" y="398"/>
                </a:lnTo>
                <a:lnTo>
                  <a:pt x="367" y="394"/>
                </a:lnTo>
                <a:lnTo>
                  <a:pt x="367" y="161"/>
                </a:lnTo>
                <a:lnTo>
                  <a:pt x="367" y="159"/>
                </a:lnTo>
                <a:lnTo>
                  <a:pt x="367" y="154"/>
                </a:lnTo>
                <a:lnTo>
                  <a:pt x="367" y="154"/>
                </a:lnTo>
                <a:lnTo>
                  <a:pt x="369" y="146"/>
                </a:lnTo>
                <a:lnTo>
                  <a:pt x="369" y="142"/>
                </a:lnTo>
                <a:lnTo>
                  <a:pt x="369" y="142"/>
                </a:lnTo>
                <a:lnTo>
                  <a:pt x="369" y="142"/>
                </a:lnTo>
                <a:lnTo>
                  <a:pt x="371" y="138"/>
                </a:lnTo>
                <a:lnTo>
                  <a:pt x="373" y="135"/>
                </a:lnTo>
                <a:lnTo>
                  <a:pt x="373" y="135"/>
                </a:lnTo>
                <a:lnTo>
                  <a:pt x="375" y="133"/>
                </a:lnTo>
                <a:lnTo>
                  <a:pt x="375" y="131"/>
                </a:lnTo>
                <a:lnTo>
                  <a:pt x="379" y="127"/>
                </a:lnTo>
                <a:lnTo>
                  <a:pt x="379" y="127"/>
                </a:lnTo>
                <a:lnTo>
                  <a:pt x="379" y="127"/>
                </a:lnTo>
                <a:lnTo>
                  <a:pt x="381" y="123"/>
                </a:lnTo>
                <a:lnTo>
                  <a:pt x="382" y="123"/>
                </a:lnTo>
                <a:lnTo>
                  <a:pt x="382" y="123"/>
                </a:lnTo>
                <a:lnTo>
                  <a:pt x="384" y="119"/>
                </a:lnTo>
                <a:lnTo>
                  <a:pt x="392" y="115"/>
                </a:lnTo>
                <a:lnTo>
                  <a:pt x="402" y="111"/>
                </a:lnTo>
                <a:lnTo>
                  <a:pt x="409" y="108"/>
                </a:lnTo>
                <a:lnTo>
                  <a:pt x="417" y="108"/>
                </a:lnTo>
                <a:lnTo>
                  <a:pt x="417" y="56"/>
                </a:lnTo>
                <a:lnTo>
                  <a:pt x="436" y="56"/>
                </a:lnTo>
                <a:lnTo>
                  <a:pt x="436" y="38"/>
                </a:lnTo>
                <a:lnTo>
                  <a:pt x="421" y="38"/>
                </a:lnTo>
                <a:lnTo>
                  <a:pt x="421" y="19"/>
                </a:lnTo>
                <a:lnTo>
                  <a:pt x="436" y="19"/>
                </a:lnTo>
                <a:lnTo>
                  <a:pt x="436" y="0"/>
                </a:lnTo>
                <a:close/>
              </a:path>
            </a:pathLst>
          </a:custGeom>
          <a:noFill/>
          <a:ln>
            <a:solidFill>
              <a:schemeClr val="bg1">
                <a:alpha val="7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7" name="POWER METER"/>
          <p:cNvSpPr>
            <a:spLocks noChangeAspect="1"/>
          </p:cNvSpPr>
          <p:nvPr/>
        </p:nvSpPr>
        <p:spPr bwMode="auto">
          <a:xfrm>
            <a:off x="-3228761" y="1601446"/>
            <a:ext cx="442022" cy="442022"/>
          </a:xfrm>
          <a:custGeom>
            <a:avLst/>
            <a:gdLst/>
            <a:ahLst/>
            <a:cxnLst/>
            <a:rect l="l" t="t" r="r" b="b"/>
            <a:pathLst>
              <a:path w="548640" h="548640">
                <a:moveTo>
                  <a:pt x="167841" y="255164"/>
                </a:moveTo>
                <a:cubicBezTo>
                  <a:pt x="162183" y="255164"/>
                  <a:pt x="157597" y="259750"/>
                  <a:pt x="157597" y="265408"/>
                </a:cubicBezTo>
                <a:lnTo>
                  <a:pt x="157597" y="339145"/>
                </a:lnTo>
                <a:cubicBezTo>
                  <a:pt x="157597" y="344803"/>
                  <a:pt x="162183" y="349389"/>
                  <a:pt x="167841" y="349389"/>
                </a:cubicBezTo>
                <a:lnTo>
                  <a:pt x="380799" y="349389"/>
                </a:lnTo>
                <a:cubicBezTo>
                  <a:pt x="386457" y="349389"/>
                  <a:pt x="391043" y="344803"/>
                  <a:pt x="391043" y="339145"/>
                </a:cubicBezTo>
                <a:lnTo>
                  <a:pt x="391043" y="265408"/>
                </a:lnTo>
                <a:cubicBezTo>
                  <a:pt x="391043" y="259750"/>
                  <a:pt x="386457" y="255164"/>
                  <a:pt x="380799" y="255164"/>
                </a:cubicBezTo>
                <a:close/>
                <a:moveTo>
                  <a:pt x="274320" y="51353"/>
                </a:moveTo>
                <a:cubicBezTo>
                  <a:pt x="151179" y="51353"/>
                  <a:pt x="51353" y="151179"/>
                  <a:pt x="51353" y="274320"/>
                </a:cubicBezTo>
                <a:cubicBezTo>
                  <a:pt x="51353" y="336704"/>
                  <a:pt x="76973" y="393104"/>
                  <a:pt x="118409" y="433426"/>
                </a:cubicBezTo>
                <a:lnTo>
                  <a:pt x="118409" y="247055"/>
                </a:lnTo>
                <a:cubicBezTo>
                  <a:pt x="118409" y="218796"/>
                  <a:pt x="141318" y="195887"/>
                  <a:pt x="169577" y="195887"/>
                </a:cubicBezTo>
                <a:lnTo>
                  <a:pt x="379064" y="195887"/>
                </a:lnTo>
                <a:cubicBezTo>
                  <a:pt x="407323" y="195887"/>
                  <a:pt x="430232" y="218796"/>
                  <a:pt x="430232" y="247055"/>
                </a:cubicBezTo>
                <a:lnTo>
                  <a:pt x="430232" y="433425"/>
                </a:lnTo>
                <a:cubicBezTo>
                  <a:pt x="471667" y="393103"/>
                  <a:pt x="497287" y="336703"/>
                  <a:pt x="497287" y="274320"/>
                </a:cubicBezTo>
                <a:cubicBezTo>
                  <a:pt x="497287" y="151179"/>
                  <a:pt x="397461" y="51353"/>
                  <a:pt x="274320" y="51353"/>
                </a:cubicBezTo>
                <a:close/>
                <a:moveTo>
                  <a:pt x="274320" y="0"/>
                </a:moveTo>
                <a:cubicBezTo>
                  <a:pt x="425823" y="0"/>
                  <a:pt x="548640" y="122817"/>
                  <a:pt x="548640" y="274320"/>
                </a:cubicBezTo>
                <a:cubicBezTo>
                  <a:pt x="548640" y="367834"/>
                  <a:pt x="501848" y="450420"/>
                  <a:pt x="430232" y="499698"/>
                </a:cubicBezTo>
                <a:lnTo>
                  <a:pt x="430232" y="502891"/>
                </a:lnTo>
                <a:lnTo>
                  <a:pt x="425668" y="502891"/>
                </a:lnTo>
                <a:cubicBezTo>
                  <a:pt x="382383" y="531866"/>
                  <a:pt x="330310" y="548640"/>
                  <a:pt x="274320" y="548640"/>
                </a:cubicBezTo>
                <a:cubicBezTo>
                  <a:pt x="218330" y="548640"/>
                  <a:pt x="166258" y="531866"/>
                  <a:pt x="122973" y="502891"/>
                </a:cubicBezTo>
                <a:lnTo>
                  <a:pt x="118409" y="502891"/>
                </a:lnTo>
                <a:lnTo>
                  <a:pt x="118409" y="499698"/>
                </a:lnTo>
                <a:cubicBezTo>
                  <a:pt x="46792" y="450421"/>
                  <a:pt x="0" y="367835"/>
                  <a:pt x="0" y="274320"/>
                </a:cubicBezTo>
                <a:cubicBezTo>
                  <a:pt x="0" y="122817"/>
                  <a:pt x="122817" y="0"/>
                  <a:pt x="274320" y="0"/>
                </a:cubicBezTo>
                <a:close/>
              </a:path>
            </a:pathLst>
          </a:custGeom>
          <a:noFill/>
          <a:ln>
            <a:solidFill>
              <a:schemeClr val="bg1">
                <a:alpha val="7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8" name="LOAD METER"/>
          <p:cNvSpPr>
            <a:spLocks noChangeAspect="1"/>
          </p:cNvSpPr>
          <p:nvPr/>
        </p:nvSpPr>
        <p:spPr bwMode="auto">
          <a:xfrm rot="1919497">
            <a:off x="-3276306" y="2756480"/>
            <a:ext cx="537112" cy="456328"/>
          </a:xfrm>
          <a:custGeom>
            <a:avLst/>
            <a:gdLst/>
            <a:ahLst/>
            <a:cxnLst/>
            <a:rect l="l" t="t" r="r" b="b"/>
            <a:pathLst>
              <a:path w="666666" h="566397">
                <a:moveTo>
                  <a:pt x="499355" y="154452"/>
                </a:moveTo>
                <a:cubicBezTo>
                  <a:pt x="512204" y="146426"/>
                  <a:pt x="529128" y="150336"/>
                  <a:pt x="537154" y="163185"/>
                </a:cubicBezTo>
                <a:cubicBezTo>
                  <a:pt x="545181" y="176034"/>
                  <a:pt x="541271" y="192958"/>
                  <a:pt x="528422" y="200984"/>
                </a:cubicBezTo>
                <a:cubicBezTo>
                  <a:pt x="515573" y="209010"/>
                  <a:pt x="498649" y="205101"/>
                  <a:pt x="490623" y="192252"/>
                </a:cubicBezTo>
                <a:cubicBezTo>
                  <a:pt x="482596" y="179402"/>
                  <a:pt x="486506" y="162479"/>
                  <a:pt x="499355" y="154452"/>
                </a:cubicBezTo>
                <a:close/>
                <a:moveTo>
                  <a:pt x="104430" y="401148"/>
                </a:moveTo>
                <a:cubicBezTo>
                  <a:pt x="117279" y="393122"/>
                  <a:pt x="134203" y="397032"/>
                  <a:pt x="142230" y="409881"/>
                </a:cubicBezTo>
                <a:cubicBezTo>
                  <a:pt x="150256" y="422730"/>
                  <a:pt x="146346" y="439654"/>
                  <a:pt x="133497" y="447680"/>
                </a:cubicBezTo>
                <a:cubicBezTo>
                  <a:pt x="120648" y="455706"/>
                  <a:pt x="103724" y="451797"/>
                  <a:pt x="95698" y="438948"/>
                </a:cubicBezTo>
                <a:cubicBezTo>
                  <a:pt x="87672" y="426098"/>
                  <a:pt x="91581" y="409175"/>
                  <a:pt x="104430" y="401148"/>
                </a:cubicBezTo>
                <a:close/>
                <a:moveTo>
                  <a:pt x="304648" y="273694"/>
                </a:moveTo>
                <a:cubicBezTo>
                  <a:pt x="295011" y="279714"/>
                  <a:pt x="292079" y="292406"/>
                  <a:pt x="298099" y="302043"/>
                </a:cubicBezTo>
                <a:cubicBezTo>
                  <a:pt x="304119" y="311681"/>
                  <a:pt x="316811" y="314613"/>
                  <a:pt x="326448" y="308593"/>
                </a:cubicBezTo>
                <a:cubicBezTo>
                  <a:pt x="336085" y="302573"/>
                  <a:pt x="339017" y="289881"/>
                  <a:pt x="332997" y="280243"/>
                </a:cubicBezTo>
                <a:cubicBezTo>
                  <a:pt x="326977" y="270606"/>
                  <a:pt x="314285" y="267674"/>
                  <a:pt x="304648" y="273694"/>
                </a:cubicBezTo>
                <a:close/>
                <a:moveTo>
                  <a:pt x="420983" y="105074"/>
                </a:moveTo>
                <a:cubicBezTo>
                  <a:pt x="433832" y="97048"/>
                  <a:pt x="450756" y="100958"/>
                  <a:pt x="458782" y="113807"/>
                </a:cubicBezTo>
                <a:cubicBezTo>
                  <a:pt x="466809" y="126656"/>
                  <a:pt x="462899" y="143579"/>
                  <a:pt x="450050" y="151606"/>
                </a:cubicBezTo>
                <a:cubicBezTo>
                  <a:pt x="437201" y="159632"/>
                  <a:pt x="420277" y="155723"/>
                  <a:pt x="412251" y="142873"/>
                </a:cubicBezTo>
                <a:cubicBezTo>
                  <a:pt x="404224" y="130024"/>
                  <a:pt x="408134" y="113101"/>
                  <a:pt x="420983" y="105074"/>
                </a:cubicBezTo>
                <a:close/>
                <a:moveTo>
                  <a:pt x="100638" y="305183"/>
                </a:moveTo>
                <a:cubicBezTo>
                  <a:pt x="113487" y="297156"/>
                  <a:pt x="130411" y="301066"/>
                  <a:pt x="138437" y="313915"/>
                </a:cubicBezTo>
                <a:cubicBezTo>
                  <a:pt x="146464" y="326764"/>
                  <a:pt x="142554" y="343688"/>
                  <a:pt x="129705" y="351714"/>
                </a:cubicBezTo>
                <a:cubicBezTo>
                  <a:pt x="116856" y="359741"/>
                  <a:pt x="99932" y="355831"/>
                  <a:pt x="91906" y="342982"/>
                </a:cubicBezTo>
                <a:cubicBezTo>
                  <a:pt x="83879" y="330133"/>
                  <a:pt x="87789" y="313209"/>
                  <a:pt x="100638" y="305183"/>
                </a:cubicBezTo>
                <a:close/>
                <a:moveTo>
                  <a:pt x="345385" y="87609"/>
                </a:moveTo>
                <a:cubicBezTo>
                  <a:pt x="358234" y="79583"/>
                  <a:pt x="375157" y="83493"/>
                  <a:pt x="383184" y="96342"/>
                </a:cubicBezTo>
                <a:cubicBezTo>
                  <a:pt x="391210" y="109191"/>
                  <a:pt x="387301" y="126115"/>
                  <a:pt x="374451" y="134141"/>
                </a:cubicBezTo>
                <a:cubicBezTo>
                  <a:pt x="361602" y="142167"/>
                  <a:pt x="344679" y="138258"/>
                  <a:pt x="336652" y="125409"/>
                </a:cubicBezTo>
                <a:cubicBezTo>
                  <a:pt x="328626" y="112559"/>
                  <a:pt x="332536" y="95636"/>
                  <a:pt x="345385" y="87609"/>
                </a:cubicBezTo>
                <a:close/>
                <a:moveTo>
                  <a:pt x="128334" y="223194"/>
                </a:moveTo>
                <a:cubicBezTo>
                  <a:pt x="141183" y="215167"/>
                  <a:pt x="158107" y="219077"/>
                  <a:pt x="166133" y="231926"/>
                </a:cubicBezTo>
                <a:cubicBezTo>
                  <a:pt x="174160" y="244775"/>
                  <a:pt x="170250" y="261699"/>
                  <a:pt x="157401" y="269725"/>
                </a:cubicBezTo>
                <a:cubicBezTo>
                  <a:pt x="144552" y="277752"/>
                  <a:pt x="127628" y="273842"/>
                  <a:pt x="119602" y="260993"/>
                </a:cubicBezTo>
                <a:cubicBezTo>
                  <a:pt x="111575" y="248144"/>
                  <a:pt x="115485" y="231220"/>
                  <a:pt x="128334" y="223194"/>
                </a:cubicBezTo>
                <a:close/>
                <a:moveTo>
                  <a:pt x="315846" y="102677"/>
                </a:moveTo>
                <a:lnTo>
                  <a:pt x="347802" y="267457"/>
                </a:lnTo>
                <a:cubicBezTo>
                  <a:pt x="349319" y="267611"/>
                  <a:pt x="349897" y="268463"/>
                  <a:pt x="350447" y="269343"/>
                </a:cubicBezTo>
                <a:cubicBezTo>
                  <a:pt x="362486" y="288617"/>
                  <a:pt x="356622" y="314003"/>
                  <a:pt x="337348" y="326042"/>
                </a:cubicBezTo>
                <a:cubicBezTo>
                  <a:pt x="318074" y="338082"/>
                  <a:pt x="292689" y="332217"/>
                  <a:pt x="280649" y="312943"/>
                </a:cubicBezTo>
                <a:cubicBezTo>
                  <a:pt x="271227" y="297860"/>
                  <a:pt x="272770" y="279034"/>
                  <a:pt x="285572" y="267704"/>
                </a:cubicBezTo>
                <a:lnTo>
                  <a:pt x="283842" y="267704"/>
                </a:lnTo>
                <a:close/>
                <a:moveTo>
                  <a:pt x="256314" y="104408"/>
                </a:moveTo>
                <a:cubicBezTo>
                  <a:pt x="269163" y="96382"/>
                  <a:pt x="286087" y="100291"/>
                  <a:pt x="294113" y="113140"/>
                </a:cubicBezTo>
                <a:cubicBezTo>
                  <a:pt x="302139" y="125990"/>
                  <a:pt x="298230" y="142913"/>
                  <a:pt x="285381" y="150940"/>
                </a:cubicBezTo>
                <a:cubicBezTo>
                  <a:pt x="272532" y="158966"/>
                  <a:pt x="255608" y="155056"/>
                  <a:pt x="247582" y="142207"/>
                </a:cubicBezTo>
                <a:cubicBezTo>
                  <a:pt x="239555" y="129358"/>
                  <a:pt x="243465" y="112434"/>
                  <a:pt x="256314" y="104408"/>
                </a:cubicBezTo>
                <a:close/>
                <a:moveTo>
                  <a:pt x="180603" y="151702"/>
                </a:moveTo>
                <a:cubicBezTo>
                  <a:pt x="193452" y="143676"/>
                  <a:pt x="210375" y="147586"/>
                  <a:pt x="218402" y="160435"/>
                </a:cubicBezTo>
                <a:cubicBezTo>
                  <a:pt x="226428" y="173284"/>
                  <a:pt x="222518" y="190207"/>
                  <a:pt x="209669" y="198234"/>
                </a:cubicBezTo>
                <a:cubicBezTo>
                  <a:pt x="196820" y="206260"/>
                  <a:pt x="179897" y="202350"/>
                  <a:pt x="171870" y="189501"/>
                </a:cubicBezTo>
                <a:cubicBezTo>
                  <a:pt x="163844" y="176652"/>
                  <a:pt x="167754" y="159729"/>
                  <a:pt x="180603" y="151702"/>
                </a:cubicBezTo>
                <a:close/>
                <a:moveTo>
                  <a:pt x="204036" y="106110"/>
                </a:moveTo>
                <a:cubicBezTo>
                  <a:pt x="164350" y="130285"/>
                  <a:pt x="130119" y="163452"/>
                  <a:pt x="105017" y="203370"/>
                </a:cubicBezTo>
                <a:cubicBezTo>
                  <a:pt x="49531" y="291609"/>
                  <a:pt x="47279" y="398957"/>
                  <a:pt x="99170" y="482030"/>
                </a:cubicBezTo>
                <a:lnTo>
                  <a:pt x="581185" y="180932"/>
                </a:lnTo>
                <a:cubicBezTo>
                  <a:pt x="531441" y="99451"/>
                  <a:pt x="437250" y="54244"/>
                  <a:pt x="335777" y="62796"/>
                </a:cubicBezTo>
                <a:cubicBezTo>
                  <a:pt x="288861" y="66749"/>
                  <a:pt x="243722" y="81934"/>
                  <a:pt x="204036" y="106110"/>
                </a:cubicBezTo>
                <a:close/>
                <a:moveTo>
                  <a:pt x="171961" y="53285"/>
                </a:moveTo>
                <a:cubicBezTo>
                  <a:pt x="220848" y="23522"/>
                  <a:pt x="276630" y="5126"/>
                  <a:pt x="334669" y="922"/>
                </a:cubicBezTo>
                <a:cubicBezTo>
                  <a:pt x="457870" y="-8002"/>
                  <a:pt x="572360" y="48305"/>
                  <a:pt x="633439" y="148290"/>
                </a:cubicBezTo>
                <a:lnTo>
                  <a:pt x="634418" y="147679"/>
                </a:lnTo>
                <a:lnTo>
                  <a:pt x="666666" y="199304"/>
                </a:lnTo>
                <a:lnTo>
                  <a:pt x="79003" y="566397"/>
                </a:lnTo>
                <a:lnTo>
                  <a:pt x="46756" y="514773"/>
                </a:lnTo>
                <a:lnTo>
                  <a:pt x="46755" y="514772"/>
                </a:lnTo>
                <a:cubicBezTo>
                  <a:pt x="-16950" y="412788"/>
                  <a:pt x="-15459" y="281656"/>
                  <a:pt x="50631" y="173852"/>
                </a:cubicBezTo>
                <a:cubicBezTo>
                  <a:pt x="81085" y="124181"/>
                  <a:pt x="123074" y="83049"/>
                  <a:pt x="171961" y="53285"/>
                </a:cubicBezTo>
                <a:close/>
              </a:path>
            </a:pathLst>
          </a:custGeom>
          <a:noFill/>
          <a:ln>
            <a:solidFill>
              <a:schemeClr val="bg1">
                <a:alpha val="7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9" name="SMOKE / FIRE ALARMS"/>
          <p:cNvSpPr>
            <a:spLocks noChangeAspect="1"/>
          </p:cNvSpPr>
          <p:nvPr/>
        </p:nvSpPr>
        <p:spPr bwMode="auto">
          <a:xfrm>
            <a:off x="-3302225" y="2222583"/>
            <a:ext cx="588950" cy="354782"/>
          </a:xfrm>
          <a:custGeom>
            <a:avLst/>
            <a:gdLst/>
            <a:ahLst/>
            <a:cxnLst/>
            <a:rect l="l" t="t" r="r" b="b"/>
            <a:pathLst>
              <a:path w="731007"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521400" y="8749"/>
                </a:moveTo>
                <a:cubicBezTo>
                  <a:pt x="595332" y="8749"/>
                  <a:pt x="655265" y="57027"/>
                  <a:pt x="655265" y="116580"/>
                </a:cubicBezTo>
                <a:lnTo>
                  <a:pt x="646490" y="151591"/>
                </a:lnTo>
                <a:cubicBezTo>
                  <a:pt x="693997" y="154874"/>
                  <a:pt x="731007" y="195099"/>
                  <a:pt x="731007" y="244028"/>
                </a:cubicBezTo>
                <a:cubicBezTo>
                  <a:pt x="731007" y="296103"/>
                  <a:pt x="689084" y="338319"/>
                  <a:pt x="637370" y="338319"/>
                </a:cubicBezTo>
                <a:lnTo>
                  <a:pt x="600991" y="330923"/>
                </a:lnTo>
                <a:cubicBezTo>
                  <a:pt x="579942" y="358883"/>
                  <a:pt x="539786" y="376601"/>
                  <a:pt x="494015" y="376601"/>
                </a:cubicBezTo>
                <a:cubicBezTo>
                  <a:pt x="456012" y="376601"/>
                  <a:pt x="421879" y="364386"/>
                  <a:pt x="399142" y="344154"/>
                </a:cubicBezTo>
                <a:cubicBezTo>
                  <a:pt x="376220" y="358135"/>
                  <a:pt x="348984" y="365325"/>
                  <a:pt x="319939" y="365538"/>
                </a:cubicBezTo>
                <a:cubicBezTo>
                  <a:pt x="352906" y="329186"/>
                  <a:pt x="370353" y="277720"/>
                  <a:pt x="362255" y="233156"/>
                </a:cubicBezTo>
                <a:cubicBezTo>
                  <a:pt x="335238" y="158276"/>
                  <a:pt x="277572" y="118421"/>
                  <a:pt x="255960" y="50217"/>
                </a:cubicBezTo>
                <a:cubicBezTo>
                  <a:pt x="273900" y="42656"/>
                  <a:pt x="293757" y="39479"/>
                  <a:pt x="314429" y="39479"/>
                </a:cubicBezTo>
                <a:cubicBezTo>
                  <a:pt x="348346" y="39479"/>
                  <a:pt x="380066" y="48032"/>
                  <a:pt x="405728" y="65440"/>
                </a:cubicBezTo>
                <a:cubicBezTo>
                  <a:pt x="427045" y="31216"/>
                  <a:pt x="470965" y="8749"/>
                  <a:pt x="521400" y="8749"/>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noFill/>
          <a:ln>
            <a:solidFill>
              <a:schemeClr val="bg1">
                <a:alpha val="7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80" name="MAINTENANCE MANAGEMENT"/>
          <p:cNvSpPr>
            <a:spLocks noChangeAspect="1"/>
          </p:cNvSpPr>
          <p:nvPr/>
        </p:nvSpPr>
        <p:spPr bwMode="auto">
          <a:xfrm>
            <a:off x="-3272326" y="3391924"/>
            <a:ext cx="529152" cy="411719"/>
          </a:xfrm>
          <a:custGeom>
            <a:avLst/>
            <a:gdLst/>
            <a:ahLst/>
            <a:cxnLst/>
            <a:rect l="l" t="t" r="r" b="b"/>
            <a:pathLst>
              <a:path w="656786" h="511028">
                <a:moveTo>
                  <a:pt x="207142" y="234489"/>
                </a:moveTo>
                <a:cubicBezTo>
                  <a:pt x="229991" y="234489"/>
                  <a:pt x="248513" y="253006"/>
                  <a:pt x="248513" y="275849"/>
                </a:cubicBezTo>
                <a:cubicBezTo>
                  <a:pt x="248513" y="298691"/>
                  <a:pt x="229991" y="317209"/>
                  <a:pt x="207142" y="317209"/>
                </a:cubicBezTo>
                <a:cubicBezTo>
                  <a:pt x="184294" y="317209"/>
                  <a:pt x="165771" y="298691"/>
                  <a:pt x="165771" y="275849"/>
                </a:cubicBezTo>
                <a:cubicBezTo>
                  <a:pt x="165771" y="253006"/>
                  <a:pt x="184294" y="234489"/>
                  <a:pt x="207142" y="234489"/>
                </a:cubicBezTo>
                <a:close/>
                <a:moveTo>
                  <a:pt x="207142" y="193129"/>
                </a:moveTo>
                <a:cubicBezTo>
                  <a:pt x="161445" y="193129"/>
                  <a:pt x="124400" y="230164"/>
                  <a:pt x="124400" y="275849"/>
                </a:cubicBezTo>
                <a:cubicBezTo>
                  <a:pt x="124400" y="321534"/>
                  <a:pt x="161445" y="358569"/>
                  <a:pt x="207142" y="358569"/>
                </a:cubicBezTo>
                <a:cubicBezTo>
                  <a:pt x="252839" y="358569"/>
                  <a:pt x="289884" y="321534"/>
                  <a:pt x="289884" y="275849"/>
                </a:cubicBezTo>
                <a:cubicBezTo>
                  <a:pt x="289884" y="230164"/>
                  <a:pt x="252839" y="193129"/>
                  <a:pt x="207142" y="193129"/>
                </a:cubicBezTo>
                <a:close/>
                <a:moveTo>
                  <a:pt x="528546" y="108396"/>
                </a:moveTo>
                <a:cubicBezTo>
                  <a:pt x="542255" y="108396"/>
                  <a:pt x="553369" y="119507"/>
                  <a:pt x="553369" y="133213"/>
                </a:cubicBezTo>
                <a:cubicBezTo>
                  <a:pt x="553369" y="146918"/>
                  <a:pt x="542255" y="158029"/>
                  <a:pt x="528546" y="158029"/>
                </a:cubicBezTo>
                <a:cubicBezTo>
                  <a:pt x="514837" y="158029"/>
                  <a:pt x="503724" y="146918"/>
                  <a:pt x="503724" y="133213"/>
                </a:cubicBezTo>
                <a:cubicBezTo>
                  <a:pt x="503724" y="119507"/>
                  <a:pt x="514837" y="108396"/>
                  <a:pt x="528546" y="108396"/>
                </a:cubicBezTo>
                <a:close/>
                <a:moveTo>
                  <a:pt x="528546" y="83580"/>
                </a:moveTo>
                <a:cubicBezTo>
                  <a:pt x="501128" y="83580"/>
                  <a:pt x="478901" y="105801"/>
                  <a:pt x="478901" y="133213"/>
                </a:cubicBezTo>
                <a:cubicBezTo>
                  <a:pt x="478901" y="160624"/>
                  <a:pt x="501128" y="182845"/>
                  <a:pt x="528546" y="182845"/>
                </a:cubicBezTo>
                <a:cubicBezTo>
                  <a:pt x="555964" y="182845"/>
                  <a:pt x="578191" y="160624"/>
                  <a:pt x="578191" y="133213"/>
                </a:cubicBezTo>
                <a:cubicBezTo>
                  <a:pt x="578191" y="105801"/>
                  <a:pt x="555964" y="83580"/>
                  <a:pt x="528546" y="83580"/>
                </a:cubicBezTo>
                <a:close/>
                <a:moveTo>
                  <a:pt x="231599" y="53828"/>
                </a:moveTo>
                <a:lnTo>
                  <a:pt x="241004" y="97315"/>
                </a:lnTo>
                <a:lnTo>
                  <a:pt x="285678" y="112594"/>
                </a:lnTo>
                <a:lnTo>
                  <a:pt x="312717" y="83211"/>
                </a:lnTo>
                <a:lnTo>
                  <a:pt x="353864" y="111419"/>
                </a:lnTo>
                <a:lnTo>
                  <a:pt x="338581" y="152555"/>
                </a:lnTo>
                <a:lnTo>
                  <a:pt x="360918" y="185464"/>
                </a:lnTo>
                <a:lnTo>
                  <a:pt x="406767" y="185464"/>
                </a:lnTo>
                <a:lnTo>
                  <a:pt x="420875" y="237178"/>
                </a:lnTo>
                <a:lnTo>
                  <a:pt x="389133" y="261860"/>
                </a:lnTo>
                <a:lnTo>
                  <a:pt x="389133" y="300646"/>
                </a:lnTo>
                <a:lnTo>
                  <a:pt x="418524" y="327678"/>
                </a:lnTo>
                <a:lnTo>
                  <a:pt x="407943" y="374691"/>
                </a:lnTo>
                <a:lnTo>
                  <a:pt x="357391" y="375866"/>
                </a:lnTo>
                <a:lnTo>
                  <a:pt x="339757" y="404074"/>
                </a:lnTo>
                <a:lnTo>
                  <a:pt x="350337" y="447561"/>
                </a:lnTo>
                <a:lnTo>
                  <a:pt x="312717" y="475769"/>
                </a:lnTo>
                <a:lnTo>
                  <a:pt x="278624" y="448736"/>
                </a:lnTo>
                <a:lnTo>
                  <a:pt x="241004" y="465191"/>
                </a:lnTo>
                <a:lnTo>
                  <a:pt x="232774" y="506327"/>
                </a:lnTo>
                <a:lnTo>
                  <a:pt x="184574" y="511028"/>
                </a:lnTo>
                <a:lnTo>
                  <a:pt x="172817" y="460489"/>
                </a:lnTo>
                <a:lnTo>
                  <a:pt x="134022" y="448736"/>
                </a:lnTo>
                <a:lnTo>
                  <a:pt x="101104" y="475769"/>
                </a:lnTo>
                <a:lnTo>
                  <a:pt x="68186" y="446385"/>
                </a:lnTo>
                <a:lnTo>
                  <a:pt x="79943" y="407600"/>
                </a:lnTo>
                <a:lnTo>
                  <a:pt x="55255" y="374691"/>
                </a:lnTo>
                <a:lnTo>
                  <a:pt x="9405" y="373516"/>
                </a:lnTo>
                <a:lnTo>
                  <a:pt x="0" y="327678"/>
                </a:lnTo>
                <a:lnTo>
                  <a:pt x="36444" y="308873"/>
                </a:lnTo>
                <a:lnTo>
                  <a:pt x="35269" y="263035"/>
                </a:lnTo>
                <a:lnTo>
                  <a:pt x="0" y="233652"/>
                </a:lnTo>
                <a:lnTo>
                  <a:pt x="12932" y="190165"/>
                </a:lnTo>
                <a:lnTo>
                  <a:pt x="56430" y="191341"/>
                </a:lnTo>
                <a:lnTo>
                  <a:pt x="81118" y="164308"/>
                </a:lnTo>
                <a:lnTo>
                  <a:pt x="65835" y="111419"/>
                </a:lnTo>
                <a:lnTo>
                  <a:pt x="99928" y="84386"/>
                </a:lnTo>
                <a:lnTo>
                  <a:pt x="139900" y="111419"/>
                </a:lnTo>
                <a:lnTo>
                  <a:pt x="172817" y="99666"/>
                </a:lnTo>
                <a:lnTo>
                  <a:pt x="185749" y="55003"/>
                </a:lnTo>
                <a:close/>
                <a:moveTo>
                  <a:pt x="543220" y="0"/>
                </a:moveTo>
                <a:lnTo>
                  <a:pt x="548863" y="26092"/>
                </a:lnTo>
                <a:lnTo>
                  <a:pt x="575668" y="35260"/>
                </a:lnTo>
                <a:lnTo>
                  <a:pt x="591891" y="17630"/>
                </a:lnTo>
                <a:lnTo>
                  <a:pt x="616580" y="34555"/>
                </a:lnTo>
                <a:lnTo>
                  <a:pt x="607410" y="59236"/>
                </a:lnTo>
                <a:lnTo>
                  <a:pt x="620812" y="78982"/>
                </a:lnTo>
                <a:lnTo>
                  <a:pt x="648321" y="78982"/>
                </a:lnTo>
                <a:lnTo>
                  <a:pt x="656786" y="110010"/>
                </a:lnTo>
                <a:lnTo>
                  <a:pt x="637741" y="124819"/>
                </a:lnTo>
                <a:lnTo>
                  <a:pt x="637741" y="148091"/>
                </a:lnTo>
                <a:lnTo>
                  <a:pt x="655375" y="164310"/>
                </a:lnTo>
                <a:lnTo>
                  <a:pt x="649027" y="192518"/>
                </a:lnTo>
                <a:lnTo>
                  <a:pt x="618696" y="193223"/>
                </a:lnTo>
                <a:lnTo>
                  <a:pt x="608115" y="210148"/>
                </a:lnTo>
                <a:lnTo>
                  <a:pt x="614463" y="236240"/>
                </a:lnTo>
                <a:lnTo>
                  <a:pt x="591891" y="253164"/>
                </a:lnTo>
                <a:lnTo>
                  <a:pt x="571435" y="236945"/>
                </a:lnTo>
                <a:lnTo>
                  <a:pt x="548863" y="246818"/>
                </a:lnTo>
                <a:lnTo>
                  <a:pt x="543926" y="271499"/>
                </a:lnTo>
                <a:lnTo>
                  <a:pt x="515005" y="274320"/>
                </a:lnTo>
                <a:lnTo>
                  <a:pt x="507951" y="243997"/>
                </a:lnTo>
                <a:lnTo>
                  <a:pt x="484674" y="236945"/>
                </a:lnTo>
                <a:lnTo>
                  <a:pt x="464923" y="253164"/>
                </a:lnTo>
                <a:lnTo>
                  <a:pt x="445173" y="235535"/>
                </a:lnTo>
                <a:lnTo>
                  <a:pt x="452227" y="212263"/>
                </a:lnTo>
                <a:lnTo>
                  <a:pt x="437414" y="192518"/>
                </a:lnTo>
                <a:lnTo>
                  <a:pt x="409904" y="191813"/>
                </a:lnTo>
                <a:lnTo>
                  <a:pt x="404261" y="164310"/>
                </a:lnTo>
                <a:lnTo>
                  <a:pt x="426128" y="153027"/>
                </a:lnTo>
                <a:lnTo>
                  <a:pt x="425422" y="125524"/>
                </a:lnTo>
                <a:lnTo>
                  <a:pt x="404261" y="107895"/>
                </a:lnTo>
                <a:lnTo>
                  <a:pt x="412020" y="81802"/>
                </a:lnTo>
                <a:lnTo>
                  <a:pt x="438119" y="82508"/>
                </a:lnTo>
                <a:lnTo>
                  <a:pt x="452932" y="66288"/>
                </a:lnTo>
                <a:lnTo>
                  <a:pt x="443762" y="34555"/>
                </a:lnTo>
                <a:lnTo>
                  <a:pt x="464218" y="18335"/>
                </a:lnTo>
                <a:lnTo>
                  <a:pt x="488201" y="34555"/>
                </a:lnTo>
                <a:lnTo>
                  <a:pt x="507951" y="27503"/>
                </a:lnTo>
                <a:lnTo>
                  <a:pt x="515711" y="705"/>
                </a:lnTo>
                <a:close/>
              </a:path>
            </a:pathLst>
          </a:custGeom>
          <a:noFill/>
          <a:ln>
            <a:solidFill>
              <a:schemeClr val="bg1">
                <a:alpha val="7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81" name="ENERGY ANALYSIS"/>
          <p:cNvSpPr>
            <a:spLocks noChangeAspect="1"/>
          </p:cNvSpPr>
          <p:nvPr/>
        </p:nvSpPr>
        <p:spPr bwMode="auto">
          <a:xfrm rot="5400000">
            <a:off x="-3178747" y="221828"/>
            <a:ext cx="341995" cy="484061"/>
          </a:xfrm>
          <a:custGeom>
            <a:avLst/>
            <a:gdLst/>
            <a:ahLst/>
            <a:cxnLst/>
            <a:rect l="l" t="t" r="r" b="b"/>
            <a:pathLst>
              <a:path w="424486" h="600819">
                <a:moveTo>
                  <a:pt x="171115" y="314875"/>
                </a:moveTo>
                <a:lnTo>
                  <a:pt x="304701" y="355803"/>
                </a:lnTo>
                <a:cubicBezTo>
                  <a:pt x="314657" y="358853"/>
                  <a:pt x="321013" y="367031"/>
                  <a:pt x="321173" y="375905"/>
                </a:cubicBezTo>
                <a:cubicBezTo>
                  <a:pt x="323400" y="384972"/>
                  <a:pt x="318655" y="394535"/>
                  <a:pt x="309035" y="399205"/>
                </a:cubicBezTo>
                <a:lnTo>
                  <a:pt x="225445" y="439780"/>
                </a:lnTo>
                <a:lnTo>
                  <a:pt x="225445" y="555141"/>
                </a:lnTo>
                <a:lnTo>
                  <a:pt x="338197" y="555141"/>
                </a:lnTo>
                <a:cubicBezTo>
                  <a:pt x="363128" y="555141"/>
                  <a:pt x="383339" y="533673"/>
                  <a:pt x="383339" y="507192"/>
                </a:cubicBezTo>
                <a:lnTo>
                  <a:pt x="383339" y="106188"/>
                </a:lnTo>
                <a:cubicBezTo>
                  <a:pt x="383339" y="79707"/>
                  <a:pt x="363128" y="58239"/>
                  <a:pt x="338197" y="58239"/>
                </a:cubicBezTo>
                <a:lnTo>
                  <a:pt x="225445" y="58239"/>
                </a:lnTo>
                <a:lnTo>
                  <a:pt x="225445" y="187816"/>
                </a:lnTo>
                <a:lnTo>
                  <a:pt x="263935" y="253043"/>
                </a:lnTo>
                <a:cubicBezTo>
                  <a:pt x="269563" y="264109"/>
                  <a:pt x="264083" y="277154"/>
                  <a:pt x="251693" y="282181"/>
                </a:cubicBezTo>
                <a:close/>
                <a:moveTo>
                  <a:pt x="41147" y="507192"/>
                </a:moveTo>
                <a:cubicBezTo>
                  <a:pt x="41147" y="533673"/>
                  <a:pt x="61358" y="555141"/>
                  <a:pt x="86289" y="555141"/>
                </a:cubicBezTo>
                <a:lnTo>
                  <a:pt x="176167" y="555141"/>
                </a:lnTo>
                <a:lnTo>
                  <a:pt x="176167" y="427437"/>
                </a:lnTo>
                <a:cubicBezTo>
                  <a:pt x="176167" y="422060"/>
                  <a:pt x="178327" y="417133"/>
                  <a:pt x="182161" y="413496"/>
                </a:cubicBezTo>
                <a:cubicBezTo>
                  <a:pt x="182356" y="412879"/>
                  <a:pt x="182770" y="412398"/>
                  <a:pt x="183294" y="411996"/>
                </a:cubicBezTo>
                <a:cubicBezTo>
                  <a:pt x="183408" y="411853"/>
                  <a:pt x="183546" y="411731"/>
                  <a:pt x="183740" y="411662"/>
                </a:cubicBezTo>
                <a:cubicBezTo>
                  <a:pt x="185448" y="409643"/>
                  <a:pt x="187711" y="408003"/>
                  <a:pt x="190337" y="406729"/>
                </a:cubicBezTo>
                <a:lnTo>
                  <a:pt x="240143" y="382553"/>
                </a:lnTo>
                <a:lnTo>
                  <a:pt x="96911" y="338671"/>
                </a:lnTo>
                <a:lnTo>
                  <a:pt x="96151" y="338274"/>
                </a:lnTo>
                <a:cubicBezTo>
                  <a:pt x="95533" y="338089"/>
                  <a:pt x="94931" y="337866"/>
                  <a:pt x="94460" y="337389"/>
                </a:cubicBezTo>
                <a:cubicBezTo>
                  <a:pt x="92004" y="336744"/>
                  <a:pt x="89953" y="335488"/>
                  <a:pt x="88220" y="333963"/>
                </a:cubicBezTo>
                <a:cubicBezTo>
                  <a:pt x="87016" y="333054"/>
                  <a:pt x="85939" y="332003"/>
                  <a:pt x="85366" y="330590"/>
                </a:cubicBezTo>
                <a:cubicBezTo>
                  <a:pt x="84100" y="329724"/>
                  <a:pt x="83317" y="328548"/>
                  <a:pt x="82705" y="327300"/>
                </a:cubicBezTo>
                <a:cubicBezTo>
                  <a:pt x="82473" y="327157"/>
                  <a:pt x="82367" y="326957"/>
                  <a:pt x="82264" y="326755"/>
                </a:cubicBezTo>
                <a:lnTo>
                  <a:pt x="80572" y="320218"/>
                </a:lnTo>
                <a:cubicBezTo>
                  <a:pt x="80367" y="319921"/>
                  <a:pt x="80336" y="319607"/>
                  <a:pt x="80332" y="319291"/>
                </a:cubicBezTo>
                <a:cubicBezTo>
                  <a:pt x="80091" y="318950"/>
                  <a:pt x="80071" y="318596"/>
                  <a:pt x="80060" y="318241"/>
                </a:cubicBezTo>
                <a:cubicBezTo>
                  <a:pt x="79912" y="313221"/>
                  <a:pt x="81705" y="308302"/>
                  <a:pt x="85569" y="304660"/>
                </a:cubicBezTo>
                <a:cubicBezTo>
                  <a:pt x="87366" y="302100"/>
                  <a:pt x="89919" y="300140"/>
                  <a:pt x="92905" y="298880"/>
                </a:cubicBezTo>
                <a:cubicBezTo>
                  <a:pt x="93244" y="298159"/>
                  <a:pt x="93866" y="297878"/>
                  <a:pt x="94506" y="297618"/>
                </a:cubicBezTo>
                <a:lnTo>
                  <a:pt x="207377" y="251821"/>
                </a:lnTo>
                <a:lnTo>
                  <a:pt x="180674" y="206330"/>
                </a:lnTo>
                <a:cubicBezTo>
                  <a:pt x="178239" y="201586"/>
                  <a:pt x="176972" y="204526"/>
                  <a:pt x="176167" y="193335"/>
                </a:cubicBezTo>
                <a:lnTo>
                  <a:pt x="176167" y="58239"/>
                </a:lnTo>
                <a:lnTo>
                  <a:pt x="86289" y="58239"/>
                </a:lnTo>
                <a:cubicBezTo>
                  <a:pt x="61358" y="58239"/>
                  <a:pt x="41147" y="79707"/>
                  <a:pt x="41147" y="106188"/>
                </a:cubicBezTo>
                <a:close/>
                <a:moveTo>
                  <a:pt x="0" y="499285"/>
                </a:moveTo>
                <a:lnTo>
                  <a:pt x="0" y="101534"/>
                </a:lnTo>
                <a:cubicBezTo>
                  <a:pt x="0" y="45459"/>
                  <a:pt x="42797" y="0"/>
                  <a:pt x="95590" y="0"/>
                </a:cubicBezTo>
                <a:lnTo>
                  <a:pt x="328896" y="0"/>
                </a:lnTo>
                <a:cubicBezTo>
                  <a:pt x="381689" y="0"/>
                  <a:pt x="424486" y="45459"/>
                  <a:pt x="424486" y="101534"/>
                </a:cubicBezTo>
                <a:lnTo>
                  <a:pt x="424486" y="499285"/>
                </a:lnTo>
                <a:cubicBezTo>
                  <a:pt x="424486" y="555361"/>
                  <a:pt x="381689" y="600819"/>
                  <a:pt x="328896" y="600819"/>
                </a:cubicBezTo>
                <a:lnTo>
                  <a:pt x="95590" y="600819"/>
                </a:lnTo>
                <a:cubicBezTo>
                  <a:pt x="42797" y="600819"/>
                  <a:pt x="0" y="555361"/>
                  <a:pt x="0" y="499285"/>
                </a:cubicBezTo>
                <a:close/>
              </a:path>
            </a:pathLst>
          </a:custGeom>
          <a:noFill/>
          <a:ln>
            <a:solidFill>
              <a:schemeClr val="bg1">
                <a:alpha val="7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84" name="Rectangle 35"/>
          <p:cNvSpPr>
            <a:spLocks noChangeAspect="1"/>
          </p:cNvSpPr>
          <p:nvPr/>
        </p:nvSpPr>
        <p:spPr bwMode="auto">
          <a:xfrm>
            <a:off x="-2072625" y="3900891"/>
            <a:ext cx="714500" cy="443641"/>
          </a:xfrm>
          <a:custGeom>
            <a:avLst/>
            <a:gdLst/>
            <a:ahLst/>
            <a:cxnLst/>
            <a:rect l="l" t="t" r="r" b="b"/>
            <a:pathLst>
              <a:path w="4203700" h="2610803">
                <a:moveTo>
                  <a:pt x="2491581" y="932635"/>
                </a:moveTo>
                <a:lnTo>
                  <a:pt x="3355975" y="932635"/>
                </a:lnTo>
                <a:cubicBezTo>
                  <a:pt x="3634582" y="947716"/>
                  <a:pt x="3829843" y="1131866"/>
                  <a:pt x="3863181" y="1242197"/>
                </a:cubicBezTo>
                <a:lnTo>
                  <a:pt x="1996281" y="1242197"/>
                </a:lnTo>
                <a:cubicBezTo>
                  <a:pt x="1954212" y="1129485"/>
                  <a:pt x="2235993" y="921522"/>
                  <a:pt x="2491581" y="932635"/>
                </a:cubicBezTo>
                <a:close/>
                <a:moveTo>
                  <a:pt x="1715294" y="801666"/>
                </a:moveTo>
                <a:cubicBezTo>
                  <a:pt x="1834971" y="801666"/>
                  <a:pt x="1931988" y="898683"/>
                  <a:pt x="1931988" y="1018360"/>
                </a:cubicBezTo>
                <a:cubicBezTo>
                  <a:pt x="1931988" y="1138037"/>
                  <a:pt x="1834971" y="1235054"/>
                  <a:pt x="1715294" y="1235054"/>
                </a:cubicBezTo>
                <a:cubicBezTo>
                  <a:pt x="1595617" y="1235054"/>
                  <a:pt x="1498600" y="1138037"/>
                  <a:pt x="1498600" y="1018360"/>
                </a:cubicBezTo>
                <a:cubicBezTo>
                  <a:pt x="1498600" y="898683"/>
                  <a:pt x="1595617" y="801666"/>
                  <a:pt x="1715294" y="801666"/>
                </a:cubicBezTo>
                <a:close/>
                <a:moveTo>
                  <a:pt x="1919287" y="0"/>
                </a:moveTo>
                <a:cubicBezTo>
                  <a:pt x="2448028" y="0"/>
                  <a:pt x="2898259" y="336140"/>
                  <a:pt x="3066567" y="806877"/>
                </a:cubicBezTo>
                <a:lnTo>
                  <a:pt x="2520890" y="806877"/>
                </a:lnTo>
                <a:cubicBezTo>
                  <a:pt x="2388025" y="637288"/>
                  <a:pt x="2180846" y="530203"/>
                  <a:pt x="1948656" y="530203"/>
                </a:cubicBezTo>
                <a:cubicBezTo>
                  <a:pt x="1540528" y="530203"/>
                  <a:pt x="1209675" y="861056"/>
                  <a:pt x="1209675" y="1269184"/>
                </a:cubicBezTo>
                <a:cubicBezTo>
                  <a:pt x="1209675" y="1295733"/>
                  <a:pt x="1211075" y="1321956"/>
                  <a:pt x="1213952" y="1347766"/>
                </a:cubicBezTo>
                <a:lnTo>
                  <a:pt x="4203700" y="1347766"/>
                </a:lnTo>
                <a:lnTo>
                  <a:pt x="4203700" y="1622086"/>
                </a:lnTo>
                <a:lnTo>
                  <a:pt x="1303168" y="1622086"/>
                </a:lnTo>
                <a:cubicBezTo>
                  <a:pt x="1425647" y="1852836"/>
                  <a:pt x="1669012" y="2008165"/>
                  <a:pt x="1948656" y="2008165"/>
                </a:cubicBezTo>
                <a:cubicBezTo>
                  <a:pt x="2180846" y="2008165"/>
                  <a:pt x="2388025" y="1901080"/>
                  <a:pt x="2520889" y="1731492"/>
                </a:cubicBezTo>
                <a:lnTo>
                  <a:pt x="3140075" y="1731492"/>
                </a:lnTo>
                <a:cubicBezTo>
                  <a:pt x="3140075" y="2024596"/>
                  <a:pt x="3140074" y="2317700"/>
                  <a:pt x="3140074" y="2610803"/>
                </a:cubicBezTo>
                <a:lnTo>
                  <a:pt x="698499" y="2610803"/>
                </a:lnTo>
                <a:lnTo>
                  <a:pt x="698499" y="1622086"/>
                </a:lnTo>
                <a:lnTo>
                  <a:pt x="0" y="1622086"/>
                </a:lnTo>
                <a:lnTo>
                  <a:pt x="0" y="1347766"/>
                </a:lnTo>
                <a:lnTo>
                  <a:pt x="698499" y="1347766"/>
                </a:lnTo>
                <a:lnTo>
                  <a:pt x="698499" y="1220788"/>
                </a:lnTo>
                <a:cubicBezTo>
                  <a:pt x="698499" y="546565"/>
                  <a:pt x="1245064" y="0"/>
                  <a:pt x="1919287" y="0"/>
                </a:cubicBezTo>
                <a:close/>
              </a:path>
            </a:pathLst>
          </a:custGeom>
          <a:noFill/>
          <a:ln>
            <a:solidFill>
              <a:schemeClr val="bg1">
                <a:alpha val="7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85" name="Freeform 703"/>
          <p:cNvSpPr>
            <a:spLocks noChangeAspect="1"/>
          </p:cNvSpPr>
          <p:nvPr/>
        </p:nvSpPr>
        <p:spPr bwMode="auto">
          <a:xfrm>
            <a:off x="-1272325" y="3881239"/>
            <a:ext cx="827109" cy="421036"/>
          </a:xfrm>
          <a:custGeom>
            <a:avLst/>
            <a:gdLst/>
            <a:ahLst/>
            <a:cxnLst/>
            <a:rect l="l" t="t" r="r" b="b"/>
            <a:pathLst>
              <a:path w="1536701" h="782454">
                <a:moveTo>
                  <a:pt x="835025" y="686465"/>
                </a:moveTo>
                <a:lnTo>
                  <a:pt x="1363663" y="686465"/>
                </a:lnTo>
                <a:lnTo>
                  <a:pt x="1363663" y="782454"/>
                </a:lnTo>
                <a:lnTo>
                  <a:pt x="835025" y="782454"/>
                </a:lnTo>
                <a:close/>
                <a:moveTo>
                  <a:pt x="534641" y="363355"/>
                </a:moveTo>
                <a:lnTo>
                  <a:pt x="540189" y="363355"/>
                </a:lnTo>
                <a:lnTo>
                  <a:pt x="545340" y="364933"/>
                </a:lnTo>
                <a:lnTo>
                  <a:pt x="549699" y="367693"/>
                </a:lnTo>
                <a:lnTo>
                  <a:pt x="552473" y="371636"/>
                </a:lnTo>
                <a:lnTo>
                  <a:pt x="554058" y="377157"/>
                </a:lnTo>
                <a:lnTo>
                  <a:pt x="566342" y="433943"/>
                </a:lnTo>
                <a:lnTo>
                  <a:pt x="566738" y="439070"/>
                </a:lnTo>
                <a:lnTo>
                  <a:pt x="565153" y="444196"/>
                </a:lnTo>
                <a:lnTo>
                  <a:pt x="562379" y="448534"/>
                </a:lnTo>
                <a:lnTo>
                  <a:pt x="558020" y="451295"/>
                </a:lnTo>
                <a:lnTo>
                  <a:pt x="552869" y="452872"/>
                </a:lnTo>
                <a:lnTo>
                  <a:pt x="377565" y="486304"/>
                </a:lnTo>
                <a:lnTo>
                  <a:pt x="377233" y="486386"/>
                </a:lnTo>
                <a:lnTo>
                  <a:pt x="376976" y="486416"/>
                </a:lnTo>
                <a:lnTo>
                  <a:pt x="372970" y="487180"/>
                </a:lnTo>
                <a:lnTo>
                  <a:pt x="370432" y="487180"/>
                </a:lnTo>
                <a:lnTo>
                  <a:pt x="367423" y="487180"/>
                </a:lnTo>
                <a:lnTo>
                  <a:pt x="362668" y="485603"/>
                </a:lnTo>
                <a:lnTo>
                  <a:pt x="358309" y="482448"/>
                </a:lnTo>
                <a:lnTo>
                  <a:pt x="358089" y="482146"/>
                </a:lnTo>
                <a:lnTo>
                  <a:pt x="269117" y="429331"/>
                </a:lnTo>
                <a:lnTo>
                  <a:pt x="69726" y="478843"/>
                </a:lnTo>
                <a:lnTo>
                  <a:pt x="64592" y="479243"/>
                </a:lnTo>
                <a:lnTo>
                  <a:pt x="59457" y="478043"/>
                </a:lnTo>
                <a:lnTo>
                  <a:pt x="55508" y="475244"/>
                </a:lnTo>
                <a:lnTo>
                  <a:pt x="51558" y="471244"/>
                </a:lnTo>
                <a:lnTo>
                  <a:pt x="49584" y="466045"/>
                </a:lnTo>
                <a:lnTo>
                  <a:pt x="44844" y="448047"/>
                </a:lnTo>
                <a:lnTo>
                  <a:pt x="44449" y="442447"/>
                </a:lnTo>
                <a:lnTo>
                  <a:pt x="46029" y="437648"/>
                </a:lnTo>
                <a:lnTo>
                  <a:pt x="48794" y="432849"/>
                </a:lnTo>
                <a:lnTo>
                  <a:pt x="52348" y="429649"/>
                </a:lnTo>
                <a:lnTo>
                  <a:pt x="57483" y="427249"/>
                </a:lnTo>
                <a:lnTo>
                  <a:pt x="263647" y="376855"/>
                </a:lnTo>
                <a:lnTo>
                  <a:pt x="268782" y="376055"/>
                </a:lnTo>
                <a:lnTo>
                  <a:pt x="270778" y="376677"/>
                </a:lnTo>
                <a:lnTo>
                  <a:pt x="272816" y="376055"/>
                </a:lnTo>
                <a:lnTo>
                  <a:pt x="278017" y="376849"/>
                </a:lnTo>
                <a:lnTo>
                  <a:pt x="324966" y="401902"/>
                </a:lnTo>
                <a:lnTo>
                  <a:pt x="327797" y="400818"/>
                </a:lnTo>
                <a:close/>
                <a:moveTo>
                  <a:pt x="1435694" y="7754"/>
                </a:moveTo>
                <a:lnTo>
                  <a:pt x="1519231" y="7754"/>
                </a:lnTo>
                <a:lnTo>
                  <a:pt x="1525981" y="8948"/>
                </a:lnTo>
                <a:lnTo>
                  <a:pt x="1531142" y="12529"/>
                </a:lnTo>
                <a:lnTo>
                  <a:pt x="1535113" y="18099"/>
                </a:lnTo>
                <a:lnTo>
                  <a:pt x="1536701" y="24466"/>
                </a:lnTo>
                <a:lnTo>
                  <a:pt x="1536701" y="611756"/>
                </a:lnTo>
                <a:lnTo>
                  <a:pt x="1535113" y="618122"/>
                </a:lnTo>
                <a:lnTo>
                  <a:pt x="1531142" y="624090"/>
                </a:lnTo>
                <a:lnTo>
                  <a:pt x="1525981" y="627274"/>
                </a:lnTo>
                <a:lnTo>
                  <a:pt x="1519231" y="628467"/>
                </a:lnTo>
                <a:lnTo>
                  <a:pt x="1436874" y="628467"/>
                </a:lnTo>
                <a:lnTo>
                  <a:pt x="1436874" y="9908"/>
                </a:lnTo>
                <a:close/>
                <a:moveTo>
                  <a:pt x="694937" y="7754"/>
                </a:moveTo>
                <a:lnTo>
                  <a:pt x="776320" y="7754"/>
                </a:lnTo>
                <a:lnTo>
                  <a:pt x="775140" y="9908"/>
                </a:lnTo>
                <a:lnTo>
                  <a:pt x="775140" y="628467"/>
                </a:lnTo>
                <a:lnTo>
                  <a:pt x="694937" y="628467"/>
                </a:lnTo>
                <a:lnTo>
                  <a:pt x="688187" y="627274"/>
                </a:lnTo>
                <a:lnTo>
                  <a:pt x="682628" y="624090"/>
                </a:lnTo>
                <a:lnTo>
                  <a:pt x="679451" y="618122"/>
                </a:lnTo>
                <a:lnTo>
                  <a:pt x="677863" y="611756"/>
                </a:lnTo>
                <a:lnTo>
                  <a:pt x="677863" y="555443"/>
                </a:lnTo>
                <a:lnTo>
                  <a:pt x="17072" y="555443"/>
                </a:lnTo>
                <a:lnTo>
                  <a:pt x="10323" y="554260"/>
                </a:lnTo>
                <a:lnTo>
                  <a:pt x="5161" y="550318"/>
                </a:lnTo>
                <a:lnTo>
                  <a:pt x="1588" y="545194"/>
                </a:lnTo>
                <a:lnTo>
                  <a:pt x="0" y="538886"/>
                </a:lnTo>
                <a:lnTo>
                  <a:pt x="0" y="513656"/>
                </a:lnTo>
                <a:lnTo>
                  <a:pt x="1588" y="506955"/>
                </a:lnTo>
                <a:lnTo>
                  <a:pt x="5161" y="501436"/>
                </a:lnTo>
                <a:lnTo>
                  <a:pt x="10323" y="497494"/>
                </a:lnTo>
                <a:lnTo>
                  <a:pt x="17072" y="496705"/>
                </a:lnTo>
                <a:lnTo>
                  <a:pt x="610097" y="496705"/>
                </a:lnTo>
                <a:lnTo>
                  <a:pt x="609600" y="494324"/>
                </a:lnTo>
                <a:lnTo>
                  <a:pt x="611175" y="486783"/>
                </a:lnTo>
                <a:lnTo>
                  <a:pt x="614719" y="480433"/>
                </a:lnTo>
                <a:lnTo>
                  <a:pt x="621019" y="474083"/>
                </a:lnTo>
                <a:lnTo>
                  <a:pt x="628500" y="468924"/>
                </a:lnTo>
                <a:lnTo>
                  <a:pt x="637556" y="465352"/>
                </a:lnTo>
                <a:lnTo>
                  <a:pt x="647794" y="462971"/>
                </a:lnTo>
                <a:lnTo>
                  <a:pt x="659606" y="461780"/>
                </a:lnTo>
                <a:lnTo>
                  <a:pt x="670631" y="462971"/>
                </a:lnTo>
                <a:lnTo>
                  <a:pt x="677863" y="464533"/>
                </a:lnTo>
                <a:lnTo>
                  <a:pt x="677863" y="403432"/>
                </a:lnTo>
                <a:lnTo>
                  <a:pt x="676307" y="408444"/>
                </a:lnTo>
                <a:lnTo>
                  <a:pt x="671182" y="418299"/>
                </a:lnTo>
                <a:lnTo>
                  <a:pt x="663692" y="426972"/>
                </a:lnTo>
                <a:lnTo>
                  <a:pt x="655020" y="434068"/>
                </a:lnTo>
                <a:lnTo>
                  <a:pt x="644770" y="439587"/>
                </a:lnTo>
                <a:lnTo>
                  <a:pt x="634127" y="442740"/>
                </a:lnTo>
                <a:lnTo>
                  <a:pt x="621906" y="444317"/>
                </a:lnTo>
                <a:lnTo>
                  <a:pt x="610474" y="442740"/>
                </a:lnTo>
                <a:lnTo>
                  <a:pt x="599042" y="439587"/>
                </a:lnTo>
                <a:lnTo>
                  <a:pt x="589186" y="434068"/>
                </a:lnTo>
                <a:lnTo>
                  <a:pt x="580514" y="426972"/>
                </a:lnTo>
                <a:lnTo>
                  <a:pt x="573418" y="418299"/>
                </a:lnTo>
                <a:lnTo>
                  <a:pt x="567899" y="408444"/>
                </a:lnTo>
                <a:lnTo>
                  <a:pt x="564351" y="397012"/>
                </a:lnTo>
                <a:lnTo>
                  <a:pt x="563563" y="385580"/>
                </a:lnTo>
                <a:lnTo>
                  <a:pt x="564351" y="373359"/>
                </a:lnTo>
                <a:lnTo>
                  <a:pt x="567899" y="362715"/>
                </a:lnTo>
                <a:lnTo>
                  <a:pt x="573418" y="352466"/>
                </a:lnTo>
                <a:lnTo>
                  <a:pt x="580514" y="344187"/>
                </a:lnTo>
                <a:lnTo>
                  <a:pt x="589186" y="336697"/>
                </a:lnTo>
                <a:lnTo>
                  <a:pt x="599042" y="331573"/>
                </a:lnTo>
                <a:lnTo>
                  <a:pt x="610474" y="327631"/>
                </a:lnTo>
                <a:lnTo>
                  <a:pt x="621906" y="326842"/>
                </a:lnTo>
                <a:lnTo>
                  <a:pt x="634127" y="327631"/>
                </a:lnTo>
                <a:lnTo>
                  <a:pt x="644770" y="331573"/>
                </a:lnTo>
                <a:lnTo>
                  <a:pt x="655020" y="336697"/>
                </a:lnTo>
                <a:lnTo>
                  <a:pt x="663692" y="344187"/>
                </a:lnTo>
                <a:lnTo>
                  <a:pt x="671182" y="352466"/>
                </a:lnTo>
                <a:lnTo>
                  <a:pt x="676307" y="362715"/>
                </a:lnTo>
                <a:lnTo>
                  <a:pt x="677863" y="367382"/>
                </a:lnTo>
                <a:lnTo>
                  <a:pt x="677863" y="24466"/>
                </a:lnTo>
                <a:lnTo>
                  <a:pt x="679451" y="18099"/>
                </a:lnTo>
                <a:lnTo>
                  <a:pt x="682628" y="12529"/>
                </a:lnTo>
                <a:lnTo>
                  <a:pt x="688187" y="8948"/>
                </a:lnTo>
                <a:close/>
                <a:moveTo>
                  <a:pt x="822670" y="0"/>
                </a:moveTo>
                <a:lnTo>
                  <a:pt x="1389718" y="0"/>
                </a:lnTo>
                <a:cubicBezTo>
                  <a:pt x="1400611" y="0"/>
                  <a:pt x="1409441" y="6675"/>
                  <a:pt x="1409441" y="14909"/>
                </a:cubicBezTo>
                <a:lnTo>
                  <a:pt x="1409441" y="651627"/>
                </a:lnTo>
                <a:cubicBezTo>
                  <a:pt x="1409441" y="659861"/>
                  <a:pt x="1400611" y="666536"/>
                  <a:pt x="1389718" y="666536"/>
                </a:cubicBezTo>
                <a:lnTo>
                  <a:pt x="822670" y="666536"/>
                </a:lnTo>
                <a:cubicBezTo>
                  <a:pt x="811777" y="666536"/>
                  <a:pt x="802946" y="659861"/>
                  <a:pt x="802946" y="651627"/>
                </a:cubicBezTo>
                <a:lnTo>
                  <a:pt x="802946" y="14909"/>
                </a:lnTo>
                <a:cubicBezTo>
                  <a:pt x="802946" y="6675"/>
                  <a:pt x="811777" y="0"/>
                  <a:pt x="822670" y="0"/>
                </a:cubicBezTo>
                <a:close/>
              </a:path>
            </a:pathLst>
          </a:custGeom>
          <a:noFill/>
          <a:ln>
            <a:solidFill>
              <a:schemeClr val="bg1">
                <a:alpha val="7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nvGrpSpPr>
          <p:cNvPr id="4" name="Group 3"/>
          <p:cNvGrpSpPr/>
          <p:nvPr/>
        </p:nvGrpSpPr>
        <p:grpSpPr>
          <a:xfrm>
            <a:off x="-2868855" y="3903988"/>
            <a:ext cx="505751" cy="574632"/>
            <a:chOff x="-3028855" y="4009450"/>
            <a:chExt cx="874053" cy="993095"/>
          </a:xfrm>
        </p:grpSpPr>
        <p:sp>
          <p:nvSpPr>
            <p:cNvPr id="83" name="Rectangle 138"/>
            <p:cNvSpPr>
              <a:spLocks noChangeAspect="1"/>
            </p:cNvSpPr>
            <p:nvPr/>
          </p:nvSpPr>
          <p:spPr bwMode="auto">
            <a:xfrm rot="5400000">
              <a:off x="-3028794" y="4009389"/>
              <a:ext cx="466124" cy="466246"/>
            </a:xfrm>
            <a:custGeom>
              <a:avLst/>
              <a:gdLst/>
              <a:ahLst/>
              <a:cxnLst/>
              <a:rect l="l" t="t" r="r" b="b"/>
              <a:pathLst>
                <a:path w="3221975" h="3221974">
                  <a:moveTo>
                    <a:pt x="695463" y="1877687"/>
                  </a:moveTo>
                  <a:lnTo>
                    <a:pt x="1344288" y="1877687"/>
                  </a:lnTo>
                  <a:lnTo>
                    <a:pt x="1344288" y="2526511"/>
                  </a:lnTo>
                  <a:lnTo>
                    <a:pt x="1877688" y="2526511"/>
                  </a:lnTo>
                  <a:lnTo>
                    <a:pt x="1877688" y="1877687"/>
                  </a:lnTo>
                  <a:lnTo>
                    <a:pt x="2526513" y="1877687"/>
                  </a:lnTo>
                  <a:lnTo>
                    <a:pt x="2526513" y="1344287"/>
                  </a:lnTo>
                  <a:lnTo>
                    <a:pt x="1877688" y="1344287"/>
                  </a:lnTo>
                  <a:lnTo>
                    <a:pt x="1877688" y="695462"/>
                  </a:lnTo>
                  <a:lnTo>
                    <a:pt x="1344288" y="695462"/>
                  </a:lnTo>
                  <a:lnTo>
                    <a:pt x="1344288" y="1344287"/>
                  </a:lnTo>
                  <a:lnTo>
                    <a:pt x="695463" y="1344287"/>
                  </a:lnTo>
                  <a:close/>
                  <a:moveTo>
                    <a:pt x="0" y="1610987"/>
                  </a:moveTo>
                  <a:cubicBezTo>
                    <a:pt x="0" y="721263"/>
                    <a:pt x="721264" y="0"/>
                    <a:pt x="1610988" y="0"/>
                  </a:cubicBezTo>
                  <a:cubicBezTo>
                    <a:pt x="2500712" y="0"/>
                    <a:pt x="3221975" y="721263"/>
                    <a:pt x="3221975" y="1610987"/>
                  </a:cubicBezTo>
                  <a:cubicBezTo>
                    <a:pt x="3221975" y="2500711"/>
                    <a:pt x="2500712" y="3221974"/>
                    <a:pt x="1610988" y="3221974"/>
                  </a:cubicBezTo>
                  <a:cubicBezTo>
                    <a:pt x="721264" y="3221974"/>
                    <a:pt x="0" y="2500711"/>
                    <a:pt x="0" y="1610987"/>
                  </a:cubicBezTo>
                  <a:close/>
                </a:path>
              </a:pathLst>
            </a:custGeom>
            <a:noFill/>
            <a:ln>
              <a:solidFill>
                <a:schemeClr val="bg1">
                  <a:alpha val="7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86" name="Rounded Rectangle 147"/>
            <p:cNvSpPr/>
            <p:nvPr/>
          </p:nvSpPr>
          <p:spPr bwMode="auto">
            <a:xfrm>
              <a:off x="-2970415" y="4558543"/>
              <a:ext cx="815613" cy="444002"/>
            </a:xfrm>
            <a:custGeom>
              <a:avLst/>
              <a:gdLst>
                <a:gd name="connsiteX0" fmla="*/ 765573 w 3219450"/>
                <a:gd name="connsiteY0" fmla="*/ 2049008 h 2667019"/>
                <a:gd name="connsiteX1" fmla="*/ 719138 w 3219450"/>
                <a:gd name="connsiteY1" fmla="*/ 2095443 h 2667019"/>
                <a:gd name="connsiteX2" fmla="*/ 719138 w 3219450"/>
                <a:gd name="connsiteY2" fmla="*/ 2281180 h 2667019"/>
                <a:gd name="connsiteX3" fmla="*/ 765573 w 3219450"/>
                <a:gd name="connsiteY3" fmla="*/ 2327615 h 2667019"/>
                <a:gd name="connsiteX4" fmla="*/ 1060847 w 3219450"/>
                <a:gd name="connsiteY4" fmla="*/ 2327615 h 2667019"/>
                <a:gd name="connsiteX5" fmla="*/ 1107282 w 3219450"/>
                <a:gd name="connsiteY5" fmla="*/ 2281180 h 2667019"/>
                <a:gd name="connsiteX6" fmla="*/ 1107282 w 3219450"/>
                <a:gd name="connsiteY6" fmla="*/ 2095443 h 2667019"/>
                <a:gd name="connsiteX7" fmla="*/ 1060847 w 3219450"/>
                <a:gd name="connsiteY7" fmla="*/ 2049008 h 2667019"/>
                <a:gd name="connsiteX8" fmla="*/ 765573 w 3219450"/>
                <a:gd name="connsiteY8" fmla="*/ 2049008 h 2667019"/>
                <a:gd name="connsiteX9" fmla="*/ 248842 w 3219450"/>
                <a:gd name="connsiteY9" fmla="*/ 2049008 h 2667019"/>
                <a:gd name="connsiteX10" fmla="*/ 202407 w 3219450"/>
                <a:gd name="connsiteY10" fmla="*/ 2095443 h 2667019"/>
                <a:gd name="connsiteX11" fmla="*/ 202407 w 3219450"/>
                <a:gd name="connsiteY11" fmla="*/ 2281180 h 2667019"/>
                <a:gd name="connsiteX12" fmla="*/ 248842 w 3219450"/>
                <a:gd name="connsiteY12" fmla="*/ 2327615 h 2667019"/>
                <a:gd name="connsiteX13" fmla="*/ 544116 w 3219450"/>
                <a:gd name="connsiteY13" fmla="*/ 2327615 h 2667019"/>
                <a:gd name="connsiteX14" fmla="*/ 590551 w 3219450"/>
                <a:gd name="connsiteY14" fmla="*/ 2281180 h 2667019"/>
                <a:gd name="connsiteX15" fmla="*/ 590551 w 3219450"/>
                <a:gd name="connsiteY15" fmla="*/ 2095443 h 2667019"/>
                <a:gd name="connsiteX16" fmla="*/ 544116 w 3219450"/>
                <a:gd name="connsiteY16" fmla="*/ 2049008 h 2667019"/>
                <a:gd name="connsiteX17" fmla="*/ 248842 w 3219450"/>
                <a:gd name="connsiteY17" fmla="*/ 2049008 h 2667019"/>
                <a:gd name="connsiteX18" fmla="*/ 1338060 w 3219450"/>
                <a:gd name="connsiteY18" fmla="*/ 1819699 h 2667019"/>
                <a:gd name="connsiteX19" fmla="*/ 1285875 w 3219450"/>
                <a:gd name="connsiteY19" fmla="*/ 1871884 h 2667019"/>
                <a:gd name="connsiteX20" fmla="*/ 1338060 w 3219450"/>
                <a:gd name="connsiteY20" fmla="*/ 1924068 h 2667019"/>
                <a:gd name="connsiteX21" fmla="*/ 2791714 w 3219450"/>
                <a:gd name="connsiteY21" fmla="*/ 1924069 h 2667019"/>
                <a:gd name="connsiteX22" fmla="*/ 2843899 w 3219450"/>
                <a:gd name="connsiteY22" fmla="*/ 1871884 h 2667019"/>
                <a:gd name="connsiteX23" fmla="*/ 2843900 w 3219450"/>
                <a:gd name="connsiteY23" fmla="*/ 1871884 h 2667019"/>
                <a:gd name="connsiteX24" fmla="*/ 2791715 w 3219450"/>
                <a:gd name="connsiteY24" fmla="*/ 1819699 h 2667019"/>
                <a:gd name="connsiteX25" fmla="*/ 1338060 w 3219450"/>
                <a:gd name="connsiteY25" fmla="*/ 1819699 h 2667019"/>
                <a:gd name="connsiteX26" fmla="*/ 1338060 w 3219450"/>
                <a:gd name="connsiteY26" fmla="*/ 1598243 h 2667019"/>
                <a:gd name="connsiteX27" fmla="*/ 1285875 w 3219450"/>
                <a:gd name="connsiteY27" fmla="*/ 1650428 h 2667019"/>
                <a:gd name="connsiteX28" fmla="*/ 1338060 w 3219450"/>
                <a:gd name="connsiteY28" fmla="*/ 1702612 h 2667019"/>
                <a:gd name="connsiteX29" fmla="*/ 2791714 w 3219450"/>
                <a:gd name="connsiteY29" fmla="*/ 1702613 h 2667019"/>
                <a:gd name="connsiteX30" fmla="*/ 2843899 w 3219450"/>
                <a:gd name="connsiteY30" fmla="*/ 1650428 h 2667019"/>
                <a:gd name="connsiteX31" fmla="*/ 2843900 w 3219450"/>
                <a:gd name="connsiteY31" fmla="*/ 1650428 h 2667019"/>
                <a:gd name="connsiteX32" fmla="*/ 2791715 w 3219450"/>
                <a:gd name="connsiteY32" fmla="*/ 1598243 h 2667019"/>
                <a:gd name="connsiteX33" fmla="*/ 1338060 w 3219450"/>
                <a:gd name="connsiteY33" fmla="*/ 1598243 h 2667019"/>
                <a:gd name="connsiteX34" fmla="*/ 765573 w 3219450"/>
                <a:gd name="connsiteY34" fmla="*/ 1593276 h 2667019"/>
                <a:gd name="connsiteX35" fmla="*/ 719138 w 3219450"/>
                <a:gd name="connsiteY35" fmla="*/ 1639711 h 2667019"/>
                <a:gd name="connsiteX36" fmla="*/ 719138 w 3219450"/>
                <a:gd name="connsiteY36" fmla="*/ 1825448 h 2667019"/>
                <a:gd name="connsiteX37" fmla="*/ 765573 w 3219450"/>
                <a:gd name="connsiteY37" fmla="*/ 1871883 h 2667019"/>
                <a:gd name="connsiteX38" fmla="*/ 1060847 w 3219450"/>
                <a:gd name="connsiteY38" fmla="*/ 1871883 h 2667019"/>
                <a:gd name="connsiteX39" fmla="*/ 1107282 w 3219450"/>
                <a:gd name="connsiteY39" fmla="*/ 1825448 h 2667019"/>
                <a:gd name="connsiteX40" fmla="*/ 1107282 w 3219450"/>
                <a:gd name="connsiteY40" fmla="*/ 1639711 h 2667019"/>
                <a:gd name="connsiteX41" fmla="*/ 1060847 w 3219450"/>
                <a:gd name="connsiteY41" fmla="*/ 1593276 h 2667019"/>
                <a:gd name="connsiteX42" fmla="*/ 765573 w 3219450"/>
                <a:gd name="connsiteY42" fmla="*/ 1593276 h 2667019"/>
                <a:gd name="connsiteX43" fmla="*/ 248842 w 3219450"/>
                <a:gd name="connsiteY43" fmla="*/ 1593276 h 2667019"/>
                <a:gd name="connsiteX44" fmla="*/ 202407 w 3219450"/>
                <a:gd name="connsiteY44" fmla="*/ 1639711 h 2667019"/>
                <a:gd name="connsiteX45" fmla="*/ 202407 w 3219450"/>
                <a:gd name="connsiteY45" fmla="*/ 1825448 h 2667019"/>
                <a:gd name="connsiteX46" fmla="*/ 248842 w 3219450"/>
                <a:gd name="connsiteY46" fmla="*/ 1871883 h 2667019"/>
                <a:gd name="connsiteX47" fmla="*/ 544116 w 3219450"/>
                <a:gd name="connsiteY47" fmla="*/ 1871883 h 2667019"/>
                <a:gd name="connsiteX48" fmla="*/ 590551 w 3219450"/>
                <a:gd name="connsiteY48" fmla="*/ 1825448 h 2667019"/>
                <a:gd name="connsiteX49" fmla="*/ 590551 w 3219450"/>
                <a:gd name="connsiteY49" fmla="*/ 1639711 h 2667019"/>
                <a:gd name="connsiteX50" fmla="*/ 544116 w 3219450"/>
                <a:gd name="connsiteY50" fmla="*/ 1593276 h 2667019"/>
                <a:gd name="connsiteX51" fmla="*/ 248842 w 3219450"/>
                <a:gd name="connsiteY51" fmla="*/ 1593276 h 2667019"/>
                <a:gd name="connsiteX52" fmla="*/ 765573 w 3219450"/>
                <a:gd name="connsiteY52" fmla="*/ 1107300 h 2667019"/>
                <a:gd name="connsiteX53" fmla="*/ 719138 w 3219450"/>
                <a:gd name="connsiteY53" fmla="*/ 1153735 h 2667019"/>
                <a:gd name="connsiteX54" fmla="*/ 719138 w 3219450"/>
                <a:gd name="connsiteY54" fmla="*/ 1339472 h 2667019"/>
                <a:gd name="connsiteX55" fmla="*/ 765573 w 3219450"/>
                <a:gd name="connsiteY55" fmla="*/ 1385907 h 2667019"/>
                <a:gd name="connsiteX56" fmla="*/ 1060847 w 3219450"/>
                <a:gd name="connsiteY56" fmla="*/ 1385907 h 2667019"/>
                <a:gd name="connsiteX57" fmla="*/ 1107282 w 3219450"/>
                <a:gd name="connsiteY57" fmla="*/ 1339472 h 2667019"/>
                <a:gd name="connsiteX58" fmla="*/ 1107282 w 3219450"/>
                <a:gd name="connsiteY58" fmla="*/ 1153735 h 2667019"/>
                <a:gd name="connsiteX59" fmla="*/ 1060847 w 3219450"/>
                <a:gd name="connsiteY59" fmla="*/ 1107300 h 2667019"/>
                <a:gd name="connsiteX60" fmla="*/ 765573 w 3219450"/>
                <a:gd name="connsiteY60" fmla="*/ 1107300 h 2667019"/>
                <a:gd name="connsiteX61" fmla="*/ 248842 w 3219450"/>
                <a:gd name="connsiteY61" fmla="*/ 1107300 h 2667019"/>
                <a:gd name="connsiteX62" fmla="*/ 202407 w 3219450"/>
                <a:gd name="connsiteY62" fmla="*/ 1153735 h 2667019"/>
                <a:gd name="connsiteX63" fmla="*/ 202407 w 3219450"/>
                <a:gd name="connsiteY63" fmla="*/ 1339472 h 2667019"/>
                <a:gd name="connsiteX64" fmla="*/ 248842 w 3219450"/>
                <a:gd name="connsiteY64" fmla="*/ 1385907 h 2667019"/>
                <a:gd name="connsiteX65" fmla="*/ 544116 w 3219450"/>
                <a:gd name="connsiteY65" fmla="*/ 1385907 h 2667019"/>
                <a:gd name="connsiteX66" fmla="*/ 590551 w 3219450"/>
                <a:gd name="connsiteY66" fmla="*/ 1339472 h 2667019"/>
                <a:gd name="connsiteX67" fmla="*/ 590551 w 3219450"/>
                <a:gd name="connsiteY67" fmla="*/ 1153735 h 2667019"/>
                <a:gd name="connsiteX68" fmla="*/ 544116 w 3219450"/>
                <a:gd name="connsiteY68" fmla="*/ 1107300 h 2667019"/>
                <a:gd name="connsiteX69" fmla="*/ 248842 w 3219450"/>
                <a:gd name="connsiteY69" fmla="*/ 1107300 h 2667019"/>
                <a:gd name="connsiteX70" fmla="*/ 1086336 w 3219450"/>
                <a:gd name="connsiteY70" fmla="*/ 402872 h 2667019"/>
                <a:gd name="connsiteX71" fmla="*/ 1152525 w 3219450"/>
                <a:gd name="connsiteY71" fmla="*/ 914419 h 2667019"/>
                <a:gd name="connsiteX72" fmla="*/ 1285875 w 3219450"/>
                <a:gd name="connsiteY72" fmla="*/ 914419 h 2667019"/>
                <a:gd name="connsiteX73" fmla="*/ 1285875 w 3219450"/>
                <a:gd name="connsiteY73" fmla="*/ 1228744 h 2667019"/>
                <a:gd name="connsiteX74" fmla="*/ 3219450 w 3219450"/>
                <a:gd name="connsiteY74" fmla="*/ 1228744 h 2667019"/>
                <a:gd name="connsiteX75" fmla="*/ 3219450 w 3219450"/>
                <a:gd name="connsiteY75" fmla="*/ 2667019 h 2667019"/>
                <a:gd name="connsiteX76" fmla="*/ 1695450 w 3219450"/>
                <a:gd name="connsiteY76" fmla="*/ 2667019 h 2667019"/>
                <a:gd name="connsiteX77" fmla="*/ 1695450 w 3219450"/>
                <a:gd name="connsiteY77" fmla="*/ 2019319 h 2667019"/>
                <a:gd name="connsiteX78" fmla="*/ 1276350 w 3219450"/>
                <a:gd name="connsiteY78" fmla="*/ 2019319 h 2667019"/>
                <a:gd name="connsiteX79" fmla="*/ 1276350 w 3219450"/>
                <a:gd name="connsiteY79" fmla="*/ 2657494 h 2667019"/>
                <a:gd name="connsiteX80" fmla="*/ 0 w 3219450"/>
                <a:gd name="connsiteY80" fmla="*/ 2657494 h 2667019"/>
                <a:gd name="connsiteX81" fmla="*/ 0 w 3219450"/>
                <a:gd name="connsiteY81" fmla="*/ 923944 h 2667019"/>
                <a:gd name="connsiteX82" fmla="*/ 723900 w 3219450"/>
                <a:gd name="connsiteY82" fmla="*/ 933469 h 2667019"/>
                <a:gd name="connsiteX83" fmla="*/ 790575 w 3219450"/>
                <a:gd name="connsiteY83" fmla="*/ 19 h 2667019"/>
                <a:gd name="connsiteX84" fmla="*/ 1086336 w 3219450"/>
                <a:gd name="connsiteY84" fmla="*/ 402872 h 2667019"/>
                <a:gd name="connsiteX0" fmla="*/ 765573 w 3219450"/>
                <a:gd name="connsiteY0" fmla="*/ 1646136 h 2264147"/>
                <a:gd name="connsiteX1" fmla="*/ 719138 w 3219450"/>
                <a:gd name="connsiteY1" fmla="*/ 1692571 h 2264147"/>
                <a:gd name="connsiteX2" fmla="*/ 719138 w 3219450"/>
                <a:gd name="connsiteY2" fmla="*/ 1878308 h 2264147"/>
                <a:gd name="connsiteX3" fmla="*/ 765573 w 3219450"/>
                <a:gd name="connsiteY3" fmla="*/ 1924743 h 2264147"/>
                <a:gd name="connsiteX4" fmla="*/ 1060847 w 3219450"/>
                <a:gd name="connsiteY4" fmla="*/ 1924743 h 2264147"/>
                <a:gd name="connsiteX5" fmla="*/ 1107282 w 3219450"/>
                <a:gd name="connsiteY5" fmla="*/ 1878308 h 2264147"/>
                <a:gd name="connsiteX6" fmla="*/ 1107282 w 3219450"/>
                <a:gd name="connsiteY6" fmla="*/ 1692571 h 2264147"/>
                <a:gd name="connsiteX7" fmla="*/ 1060847 w 3219450"/>
                <a:gd name="connsiteY7" fmla="*/ 1646136 h 2264147"/>
                <a:gd name="connsiteX8" fmla="*/ 765573 w 3219450"/>
                <a:gd name="connsiteY8" fmla="*/ 1646136 h 2264147"/>
                <a:gd name="connsiteX9" fmla="*/ 248842 w 3219450"/>
                <a:gd name="connsiteY9" fmla="*/ 1646136 h 2264147"/>
                <a:gd name="connsiteX10" fmla="*/ 202407 w 3219450"/>
                <a:gd name="connsiteY10" fmla="*/ 1692571 h 2264147"/>
                <a:gd name="connsiteX11" fmla="*/ 202407 w 3219450"/>
                <a:gd name="connsiteY11" fmla="*/ 1878308 h 2264147"/>
                <a:gd name="connsiteX12" fmla="*/ 248842 w 3219450"/>
                <a:gd name="connsiteY12" fmla="*/ 1924743 h 2264147"/>
                <a:gd name="connsiteX13" fmla="*/ 544116 w 3219450"/>
                <a:gd name="connsiteY13" fmla="*/ 1924743 h 2264147"/>
                <a:gd name="connsiteX14" fmla="*/ 590551 w 3219450"/>
                <a:gd name="connsiteY14" fmla="*/ 1878308 h 2264147"/>
                <a:gd name="connsiteX15" fmla="*/ 590551 w 3219450"/>
                <a:gd name="connsiteY15" fmla="*/ 1692571 h 2264147"/>
                <a:gd name="connsiteX16" fmla="*/ 544116 w 3219450"/>
                <a:gd name="connsiteY16" fmla="*/ 1646136 h 2264147"/>
                <a:gd name="connsiteX17" fmla="*/ 248842 w 3219450"/>
                <a:gd name="connsiteY17" fmla="*/ 1646136 h 2264147"/>
                <a:gd name="connsiteX18" fmla="*/ 1338060 w 3219450"/>
                <a:gd name="connsiteY18" fmla="*/ 1416827 h 2264147"/>
                <a:gd name="connsiteX19" fmla="*/ 1285875 w 3219450"/>
                <a:gd name="connsiteY19" fmla="*/ 1469012 h 2264147"/>
                <a:gd name="connsiteX20" fmla="*/ 1338060 w 3219450"/>
                <a:gd name="connsiteY20" fmla="*/ 1521196 h 2264147"/>
                <a:gd name="connsiteX21" fmla="*/ 2791714 w 3219450"/>
                <a:gd name="connsiteY21" fmla="*/ 1521197 h 2264147"/>
                <a:gd name="connsiteX22" fmla="*/ 2843899 w 3219450"/>
                <a:gd name="connsiteY22" fmla="*/ 1469012 h 2264147"/>
                <a:gd name="connsiteX23" fmla="*/ 2843900 w 3219450"/>
                <a:gd name="connsiteY23" fmla="*/ 1469012 h 2264147"/>
                <a:gd name="connsiteX24" fmla="*/ 2791715 w 3219450"/>
                <a:gd name="connsiteY24" fmla="*/ 1416827 h 2264147"/>
                <a:gd name="connsiteX25" fmla="*/ 1338060 w 3219450"/>
                <a:gd name="connsiteY25" fmla="*/ 1416827 h 2264147"/>
                <a:gd name="connsiteX26" fmla="*/ 1338060 w 3219450"/>
                <a:gd name="connsiteY26" fmla="*/ 1195371 h 2264147"/>
                <a:gd name="connsiteX27" fmla="*/ 1285875 w 3219450"/>
                <a:gd name="connsiteY27" fmla="*/ 1247556 h 2264147"/>
                <a:gd name="connsiteX28" fmla="*/ 1338060 w 3219450"/>
                <a:gd name="connsiteY28" fmla="*/ 1299740 h 2264147"/>
                <a:gd name="connsiteX29" fmla="*/ 2791714 w 3219450"/>
                <a:gd name="connsiteY29" fmla="*/ 1299741 h 2264147"/>
                <a:gd name="connsiteX30" fmla="*/ 2843899 w 3219450"/>
                <a:gd name="connsiteY30" fmla="*/ 1247556 h 2264147"/>
                <a:gd name="connsiteX31" fmla="*/ 2843900 w 3219450"/>
                <a:gd name="connsiteY31" fmla="*/ 1247556 h 2264147"/>
                <a:gd name="connsiteX32" fmla="*/ 2791715 w 3219450"/>
                <a:gd name="connsiteY32" fmla="*/ 1195371 h 2264147"/>
                <a:gd name="connsiteX33" fmla="*/ 1338060 w 3219450"/>
                <a:gd name="connsiteY33" fmla="*/ 1195371 h 2264147"/>
                <a:gd name="connsiteX34" fmla="*/ 765573 w 3219450"/>
                <a:gd name="connsiteY34" fmla="*/ 1190404 h 2264147"/>
                <a:gd name="connsiteX35" fmla="*/ 719138 w 3219450"/>
                <a:gd name="connsiteY35" fmla="*/ 1236839 h 2264147"/>
                <a:gd name="connsiteX36" fmla="*/ 719138 w 3219450"/>
                <a:gd name="connsiteY36" fmla="*/ 1422576 h 2264147"/>
                <a:gd name="connsiteX37" fmla="*/ 765573 w 3219450"/>
                <a:gd name="connsiteY37" fmla="*/ 1469011 h 2264147"/>
                <a:gd name="connsiteX38" fmla="*/ 1060847 w 3219450"/>
                <a:gd name="connsiteY38" fmla="*/ 1469011 h 2264147"/>
                <a:gd name="connsiteX39" fmla="*/ 1107282 w 3219450"/>
                <a:gd name="connsiteY39" fmla="*/ 1422576 h 2264147"/>
                <a:gd name="connsiteX40" fmla="*/ 1107282 w 3219450"/>
                <a:gd name="connsiteY40" fmla="*/ 1236839 h 2264147"/>
                <a:gd name="connsiteX41" fmla="*/ 1060847 w 3219450"/>
                <a:gd name="connsiteY41" fmla="*/ 1190404 h 2264147"/>
                <a:gd name="connsiteX42" fmla="*/ 765573 w 3219450"/>
                <a:gd name="connsiteY42" fmla="*/ 1190404 h 2264147"/>
                <a:gd name="connsiteX43" fmla="*/ 248842 w 3219450"/>
                <a:gd name="connsiteY43" fmla="*/ 1190404 h 2264147"/>
                <a:gd name="connsiteX44" fmla="*/ 202407 w 3219450"/>
                <a:gd name="connsiteY44" fmla="*/ 1236839 h 2264147"/>
                <a:gd name="connsiteX45" fmla="*/ 202407 w 3219450"/>
                <a:gd name="connsiteY45" fmla="*/ 1422576 h 2264147"/>
                <a:gd name="connsiteX46" fmla="*/ 248842 w 3219450"/>
                <a:gd name="connsiteY46" fmla="*/ 1469011 h 2264147"/>
                <a:gd name="connsiteX47" fmla="*/ 544116 w 3219450"/>
                <a:gd name="connsiteY47" fmla="*/ 1469011 h 2264147"/>
                <a:gd name="connsiteX48" fmla="*/ 590551 w 3219450"/>
                <a:gd name="connsiteY48" fmla="*/ 1422576 h 2264147"/>
                <a:gd name="connsiteX49" fmla="*/ 590551 w 3219450"/>
                <a:gd name="connsiteY49" fmla="*/ 1236839 h 2264147"/>
                <a:gd name="connsiteX50" fmla="*/ 544116 w 3219450"/>
                <a:gd name="connsiteY50" fmla="*/ 1190404 h 2264147"/>
                <a:gd name="connsiteX51" fmla="*/ 248842 w 3219450"/>
                <a:gd name="connsiteY51" fmla="*/ 1190404 h 2264147"/>
                <a:gd name="connsiteX52" fmla="*/ 765573 w 3219450"/>
                <a:gd name="connsiteY52" fmla="*/ 704428 h 2264147"/>
                <a:gd name="connsiteX53" fmla="*/ 719138 w 3219450"/>
                <a:gd name="connsiteY53" fmla="*/ 750863 h 2264147"/>
                <a:gd name="connsiteX54" fmla="*/ 719138 w 3219450"/>
                <a:gd name="connsiteY54" fmla="*/ 936600 h 2264147"/>
                <a:gd name="connsiteX55" fmla="*/ 765573 w 3219450"/>
                <a:gd name="connsiteY55" fmla="*/ 983035 h 2264147"/>
                <a:gd name="connsiteX56" fmla="*/ 1060847 w 3219450"/>
                <a:gd name="connsiteY56" fmla="*/ 983035 h 2264147"/>
                <a:gd name="connsiteX57" fmla="*/ 1107282 w 3219450"/>
                <a:gd name="connsiteY57" fmla="*/ 936600 h 2264147"/>
                <a:gd name="connsiteX58" fmla="*/ 1107282 w 3219450"/>
                <a:gd name="connsiteY58" fmla="*/ 750863 h 2264147"/>
                <a:gd name="connsiteX59" fmla="*/ 1060847 w 3219450"/>
                <a:gd name="connsiteY59" fmla="*/ 704428 h 2264147"/>
                <a:gd name="connsiteX60" fmla="*/ 765573 w 3219450"/>
                <a:gd name="connsiteY60" fmla="*/ 704428 h 2264147"/>
                <a:gd name="connsiteX61" fmla="*/ 248842 w 3219450"/>
                <a:gd name="connsiteY61" fmla="*/ 704428 h 2264147"/>
                <a:gd name="connsiteX62" fmla="*/ 202407 w 3219450"/>
                <a:gd name="connsiteY62" fmla="*/ 750863 h 2264147"/>
                <a:gd name="connsiteX63" fmla="*/ 202407 w 3219450"/>
                <a:gd name="connsiteY63" fmla="*/ 936600 h 2264147"/>
                <a:gd name="connsiteX64" fmla="*/ 248842 w 3219450"/>
                <a:gd name="connsiteY64" fmla="*/ 983035 h 2264147"/>
                <a:gd name="connsiteX65" fmla="*/ 544116 w 3219450"/>
                <a:gd name="connsiteY65" fmla="*/ 983035 h 2264147"/>
                <a:gd name="connsiteX66" fmla="*/ 590551 w 3219450"/>
                <a:gd name="connsiteY66" fmla="*/ 936600 h 2264147"/>
                <a:gd name="connsiteX67" fmla="*/ 590551 w 3219450"/>
                <a:gd name="connsiteY67" fmla="*/ 750863 h 2264147"/>
                <a:gd name="connsiteX68" fmla="*/ 544116 w 3219450"/>
                <a:gd name="connsiteY68" fmla="*/ 704428 h 2264147"/>
                <a:gd name="connsiteX69" fmla="*/ 248842 w 3219450"/>
                <a:gd name="connsiteY69" fmla="*/ 704428 h 2264147"/>
                <a:gd name="connsiteX70" fmla="*/ 1086336 w 3219450"/>
                <a:gd name="connsiteY70" fmla="*/ 0 h 2264147"/>
                <a:gd name="connsiteX71" fmla="*/ 1152525 w 3219450"/>
                <a:gd name="connsiteY71" fmla="*/ 511547 h 2264147"/>
                <a:gd name="connsiteX72" fmla="*/ 1285875 w 3219450"/>
                <a:gd name="connsiteY72" fmla="*/ 511547 h 2264147"/>
                <a:gd name="connsiteX73" fmla="*/ 1285875 w 3219450"/>
                <a:gd name="connsiteY73" fmla="*/ 825872 h 2264147"/>
                <a:gd name="connsiteX74" fmla="*/ 3219450 w 3219450"/>
                <a:gd name="connsiteY74" fmla="*/ 825872 h 2264147"/>
                <a:gd name="connsiteX75" fmla="*/ 3219450 w 3219450"/>
                <a:gd name="connsiteY75" fmla="*/ 2264147 h 2264147"/>
                <a:gd name="connsiteX76" fmla="*/ 1695450 w 3219450"/>
                <a:gd name="connsiteY76" fmla="*/ 2264147 h 2264147"/>
                <a:gd name="connsiteX77" fmla="*/ 1695450 w 3219450"/>
                <a:gd name="connsiteY77" fmla="*/ 1616447 h 2264147"/>
                <a:gd name="connsiteX78" fmla="*/ 1276350 w 3219450"/>
                <a:gd name="connsiteY78" fmla="*/ 1616447 h 2264147"/>
                <a:gd name="connsiteX79" fmla="*/ 1276350 w 3219450"/>
                <a:gd name="connsiteY79" fmla="*/ 2254622 h 2264147"/>
                <a:gd name="connsiteX80" fmla="*/ 0 w 3219450"/>
                <a:gd name="connsiteY80" fmla="*/ 2254622 h 2264147"/>
                <a:gd name="connsiteX81" fmla="*/ 0 w 3219450"/>
                <a:gd name="connsiteY81" fmla="*/ 521072 h 2264147"/>
                <a:gd name="connsiteX82" fmla="*/ 723900 w 3219450"/>
                <a:gd name="connsiteY82" fmla="*/ 530597 h 2264147"/>
                <a:gd name="connsiteX83" fmla="*/ 756210 w 3219450"/>
                <a:gd name="connsiteY83" fmla="*/ 9524 h 2264147"/>
                <a:gd name="connsiteX84" fmla="*/ 1086336 w 3219450"/>
                <a:gd name="connsiteY84" fmla="*/ 0 h 2264147"/>
                <a:gd name="connsiteX0" fmla="*/ 765573 w 3219450"/>
                <a:gd name="connsiteY0" fmla="*/ 1636612 h 2254623"/>
                <a:gd name="connsiteX1" fmla="*/ 719138 w 3219450"/>
                <a:gd name="connsiteY1" fmla="*/ 1683047 h 2254623"/>
                <a:gd name="connsiteX2" fmla="*/ 719138 w 3219450"/>
                <a:gd name="connsiteY2" fmla="*/ 1868784 h 2254623"/>
                <a:gd name="connsiteX3" fmla="*/ 765573 w 3219450"/>
                <a:gd name="connsiteY3" fmla="*/ 1915219 h 2254623"/>
                <a:gd name="connsiteX4" fmla="*/ 1060847 w 3219450"/>
                <a:gd name="connsiteY4" fmla="*/ 1915219 h 2254623"/>
                <a:gd name="connsiteX5" fmla="*/ 1107282 w 3219450"/>
                <a:gd name="connsiteY5" fmla="*/ 1868784 h 2254623"/>
                <a:gd name="connsiteX6" fmla="*/ 1107282 w 3219450"/>
                <a:gd name="connsiteY6" fmla="*/ 1683047 h 2254623"/>
                <a:gd name="connsiteX7" fmla="*/ 1060847 w 3219450"/>
                <a:gd name="connsiteY7" fmla="*/ 1636612 h 2254623"/>
                <a:gd name="connsiteX8" fmla="*/ 765573 w 3219450"/>
                <a:gd name="connsiteY8" fmla="*/ 1636612 h 2254623"/>
                <a:gd name="connsiteX9" fmla="*/ 248842 w 3219450"/>
                <a:gd name="connsiteY9" fmla="*/ 1636612 h 2254623"/>
                <a:gd name="connsiteX10" fmla="*/ 202407 w 3219450"/>
                <a:gd name="connsiteY10" fmla="*/ 1683047 h 2254623"/>
                <a:gd name="connsiteX11" fmla="*/ 202407 w 3219450"/>
                <a:gd name="connsiteY11" fmla="*/ 1868784 h 2254623"/>
                <a:gd name="connsiteX12" fmla="*/ 248842 w 3219450"/>
                <a:gd name="connsiteY12" fmla="*/ 1915219 h 2254623"/>
                <a:gd name="connsiteX13" fmla="*/ 544116 w 3219450"/>
                <a:gd name="connsiteY13" fmla="*/ 1915219 h 2254623"/>
                <a:gd name="connsiteX14" fmla="*/ 590551 w 3219450"/>
                <a:gd name="connsiteY14" fmla="*/ 1868784 h 2254623"/>
                <a:gd name="connsiteX15" fmla="*/ 590551 w 3219450"/>
                <a:gd name="connsiteY15" fmla="*/ 1683047 h 2254623"/>
                <a:gd name="connsiteX16" fmla="*/ 544116 w 3219450"/>
                <a:gd name="connsiteY16" fmla="*/ 1636612 h 2254623"/>
                <a:gd name="connsiteX17" fmla="*/ 248842 w 3219450"/>
                <a:gd name="connsiteY17" fmla="*/ 1636612 h 2254623"/>
                <a:gd name="connsiteX18" fmla="*/ 1338060 w 3219450"/>
                <a:gd name="connsiteY18" fmla="*/ 1407303 h 2254623"/>
                <a:gd name="connsiteX19" fmla="*/ 1285875 w 3219450"/>
                <a:gd name="connsiteY19" fmla="*/ 1459488 h 2254623"/>
                <a:gd name="connsiteX20" fmla="*/ 1338060 w 3219450"/>
                <a:gd name="connsiteY20" fmla="*/ 1511672 h 2254623"/>
                <a:gd name="connsiteX21" fmla="*/ 2791714 w 3219450"/>
                <a:gd name="connsiteY21" fmla="*/ 1511673 h 2254623"/>
                <a:gd name="connsiteX22" fmla="*/ 2843899 w 3219450"/>
                <a:gd name="connsiteY22" fmla="*/ 1459488 h 2254623"/>
                <a:gd name="connsiteX23" fmla="*/ 2843900 w 3219450"/>
                <a:gd name="connsiteY23" fmla="*/ 1459488 h 2254623"/>
                <a:gd name="connsiteX24" fmla="*/ 2791715 w 3219450"/>
                <a:gd name="connsiteY24" fmla="*/ 1407303 h 2254623"/>
                <a:gd name="connsiteX25" fmla="*/ 1338060 w 3219450"/>
                <a:gd name="connsiteY25" fmla="*/ 1407303 h 2254623"/>
                <a:gd name="connsiteX26" fmla="*/ 1338060 w 3219450"/>
                <a:gd name="connsiteY26" fmla="*/ 1185847 h 2254623"/>
                <a:gd name="connsiteX27" fmla="*/ 1285875 w 3219450"/>
                <a:gd name="connsiteY27" fmla="*/ 1238032 h 2254623"/>
                <a:gd name="connsiteX28" fmla="*/ 1338060 w 3219450"/>
                <a:gd name="connsiteY28" fmla="*/ 1290216 h 2254623"/>
                <a:gd name="connsiteX29" fmla="*/ 2791714 w 3219450"/>
                <a:gd name="connsiteY29" fmla="*/ 1290217 h 2254623"/>
                <a:gd name="connsiteX30" fmla="*/ 2843899 w 3219450"/>
                <a:gd name="connsiteY30" fmla="*/ 1238032 h 2254623"/>
                <a:gd name="connsiteX31" fmla="*/ 2843900 w 3219450"/>
                <a:gd name="connsiteY31" fmla="*/ 1238032 h 2254623"/>
                <a:gd name="connsiteX32" fmla="*/ 2791715 w 3219450"/>
                <a:gd name="connsiteY32" fmla="*/ 1185847 h 2254623"/>
                <a:gd name="connsiteX33" fmla="*/ 1338060 w 3219450"/>
                <a:gd name="connsiteY33" fmla="*/ 1185847 h 2254623"/>
                <a:gd name="connsiteX34" fmla="*/ 765573 w 3219450"/>
                <a:gd name="connsiteY34" fmla="*/ 1180880 h 2254623"/>
                <a:gd name="connsiteX35" fmla="*/ 719138 w 3219450"/>
                <a:gd name="connsiteY35" fmla="*/ 1227315 h 2254623"/>
                <a:gd name="connsiteX36" fmla="*/ 719138 w 3219450"/>
                <a:gd name="connsiteY36" fmla="*/ 1413052 h 2254623"/>
                <a:gd name="connsiteX37" fmla="*/ 765573 w 3219450"/>
                <a:gd name="connsiteY37" fmla="*/ 1459487 h 2254623"/>
                <a:gd name="connsiteX38" fmla="*/ 1060847 w 3219450"/>
                <a:gd name="connsiteY38" fmla="*/ 1459487 h 2254623"/>
                <a:gd name="connsiteX39" fmla="*/ 1107282 w 3219450"/>
                <a:gd name="connsiteY39" fmla="*/ 1413052 h 2254623"/>
                <a:gd name="connsiteX40" fmla="*/ 1107282 w 3219450"/>
                <a:gd name="connsiteY40" fmla="*/ 1227315 h 2254623"/>
                <a:gd name="connsiteX41" fmla="*/ 1060847 w 3219450"/>
                <a:gd name="connsiteY41" fmla="*/ 1180880 h 2254623"/>
                <a:gd name="connsiteX42" fmla="*/ 765573 w 3219450"/>
                <a:gd name="connsiteY42" fmla="*/ 1180880 h 2254623"/>
                <a:gd name="connsiteX43" fmla="*/ 248842 w 3219450"/>
                <a:gd name="connsiteY43" fmla="*/ 1180880 h 2254623"/>
                <a:gd name="connsiteX44" fmla="*/ 202407 w 3219450"/>
                <a:gd name="connsiteY44" fmla="*/ 1227315 h 2254623"/>
                <a:gd name="connsiteX45" fmla="*/ 202407 w 3219450"/>
                <a:gd name="connsiteY45" fmla="*/ 1413052 h 2254623"/>
                <a:gd name="connsiteX46" fmla="*/ 248842 w 3219450"/>
                <a:gd name="connsiteY46" fmla="*/ 1459487 h 2254623"/>
                <a:gd name="connsiteX47" fmla="*/ 544116 w 3219450"/>
                <a:gd name="connsiteY47" fmla="*/ 1459487 h 2254623"/>
                <a:gd name="connsiteX48" fmla="*/ 590551 w 3219450"/>
                <a:gd name="connsiteY48" fmla="*/ 1413052 h 2254623"/>
                <a:gd name="connsiteX49" fmla="*/ 590551 w 3219450"/>
                <a:gd name="connsiteY49" fmla="*/ 1227315 h 2254623"/>
                <a:gd name="connsiteX50" fmla="*/ 544116 w 3219450"/>
                <a:gd name="connsiteY50" fmla="*/ 1180880 h 2254623"/>
                <a:gd name="connsiteX51" fmla="*/ 248842 w 3219450"/>
                <a:gd name="connsiteY51" fmla="*/ 1180880 h 2254623"/>
                <a:gd name="connsiteX52" fmla="*/ 765573 w 3219450"/>
                <a:gd name="connsiteY52" fmla="*/ 694904 h 2254623"/>
                <a:gd name="connsiteX53" fmla="*/ 719138 w 3219450"/>
                <a:gd name="connsiteY53" fmla="*/ 741339 h 2254623"/>
                <a:gd name="connsiteX54" fmla="*/ 719138 w 3219450"/>
                <a:gd name="connsiteY54" fmla="*/ 927076 h 2254623"/>
                <a:gd name="connsiteX55" fmla="*/ 765573 w 3219450"/>
                <a:gd name="connsiteY55" fmla="*/ 973511 h 2254623"/>
                <a:gd name="connsiteX56" fmla="*/ 1060847 w 3219450"/>
                <a:gd name="connsiteY56" fmla="*/ 973511 h 2254623"/>
                <a:gd name="connsiteX57" fmla="*/ 1107282 w 3219450"/>
                <a:gd name="connsiteY57" fmla="*/ 927076 h 2254623"/>
                <a:gd name="connsiteX58" fmla="*/ 1107282 w 3219450"/>
                <a:gd name="connsiteY58" fmla="*/ 741339 h 2254623"/>
                <a:gd name="connsiteX59" fmla="*/ 1060847 w 3219450"/>
                <a:gd name="connsiteY59" fmla="*/ 694904 h 2254623"/>
                <a:gd name="connsiteX60" fmla="*/ 765573 w 3219450"/>
                <a:gd name="connsiteY60" fmla="*/ 694904 h 2254623"/>
                <a:gd name="connsiteX61" fmla="*/ 248842 w 3219450"/>
                <a:gd name="connsiteY61" fmla="*/ 694904 h 2254623"/>
                <a:gd name="connsiteX62" fmla="*/ 202407 w 3219450"/>
                <a:gd name="connsiteY62" fmla="*/ 741339 h 2254623"/>
                <a:gd name="connsiteX63" fmla="*/ 202407 w 3219450"/>
                <a:gd name="connsiteY63" fmla="*/ 927076 h 2254623"/>
                <a:gd name="connsiteX64" fmla="*/ 248842 w 3219450"/>
                <a:gd name="connsiteY64" fmla="*/ 973511 h 2254623"/>
                <a:gd name="connsiteX65" fmla="*/ 544116 w 3219450"/>
                <a:gd name="connsiteY65" fmla="*/ 973511 h 2254623"/>
                <a:gd name="connsiteX66" fmla="*/ 590551 w 3219450"/>
                <a:gd name="connsiteY66" fmla="*/ 927076 h 2254623"/>
                <a:gd name="connsiteX67" fmla="*/ 590551 w 3219450"/>
                <a:gd name="connsiteY67" fmla="*/ 741339 h 2254623"/>
                <a:gd name="connsiteX68" fmla="*/ 544116 w 3219450"/>
                <a:gd name="connsiteY68" fmla="*/ 694904 h 2254623"/>
                <a:gd name="connsiteX69" fmla="*/ 248842 w 3219450"/>
                <a:gd name="connsiteY69" fmla="*/ 694904 h 2254623"/>
                <a:gd name="connsiteX70" fmla="*/ 1086335 w 3219450"/>
                <a:gd name="connsiteY70" fmla="*/ 23684 h 2254623"/>
                <a:gd name="connsiteX71" fmla="*/ 1152525 w 3219450"/>
                <a:gd name="connsiteY71" fmla="*/ 502023 h 2254623"/>
                <a:gd name="connsiteX72" fmla="*/ 1285875 w 3219450"/>
                <a:gd name="connsiteY72" fmla="*/ 502023 h 2254623"/>
                <a:gd name="connsiteX73" fmla="*/ 1285875 w 3219450"/>
                <a:gd name="connsiteY73" fmla="*/ 816348 h 2254623"/>
                <a:gd name="connsiteX74" fmla="*/ 3219450 w 3219450"/>
                <a:gd name="connsiteY74" fmla="*/ 816348 h 2254623"/>
                <a:gd name="connsiteX75" fmla="*/ 3219450 w 3219450"/>
                <a:gd name="connsiteY75" fmla="*/ 2254623 h 2254623"/>
                <a:gd name="connsiteX76" fmla="*/ 1695450 w 3219450"/>
                <a:gd name="connsiteY76" fmla="*/ 2254623 h 2254623"/>
                <a:gd name="connsiteX77" fmla="*/ 1695450 w 3219450"/>
                <a:gd name="connsiteY77" fmla="*/ 1606923 h 2254623"/>
                <a:gd name="connsiteX78" fmla="*/ 1276350 w 3219450"/>
                <a:gd name="connsiteY78" fmla="*/ 1606923 h 2254623"/>
                <a:gd name="connsiteX79" fmla="*/ 1276350 w 3219450"/>
                <a:gd name="connsiteY79" fmla="*/ 2245098 h 2254623"/>
                <a:gd name="connsiteX80" fmla="*/ 0 w 3219450"/>
                <a:gd name="connsiteY80" fmla="*/ 2245098 h 2254623"/>
                <a:gd name="connsiteX81" fmla="*/ 0 w 3219450"/>
                <a:gd name="connsiteY81" fmla="*/ 511548 h 2254623"/>
                <a:gd name="connsiteX82" fmla="*/ 723900 w 3219450"/>
                <a:gd name="connsiteY82" fmla="*/ 521073 h 2254623"/>
                <a:gd name="connsiteX83" fmla="*/ 756210 w 3219450"/>
                <a:gd name="connsiteY83" fmla="*/ 0 h 2254623"/>
                <a:gd name="connsiteX84" fmla="*/ 1086335 w 3219450"/>
                <a:gd name="connsiteY84" fmla="*/ 23684 h 2254623"/>
                <a:gd name="connsiteX0" fmla="*/ 765573 w 3219450"/>
                <a:gd name="connsiteY0" fmla="*/ 1620008 h 2238019"/>
                <a:gd name="connsiteX1" fmla="*/ 719138 w 3219450"/>
                <a:gd name="connsiteY1" fmla="*/ 1666443 h 2238019"/>
                <a:gd name="connsiteX2" fmla="*/ 719138 w 3219450"/>
                <a:gd name="connsiteY2" fmla="*/ 1852180 h 2238019"/>
                <a:gd name="connsiteX3" fmla="*/ 765573 w 3219450"/>
                <a:gd name="connsiteY3" fmla="*/ 1898615 h 2238019"/>
                <a:gd name="connsiteX4" fmla="*/ 1060847 w 3219450"/>
                <a:gd name="connsiteY4" fmla="*/ 1898615 h 2238019"/>
                <a:gd name="connsiteX5" fmla="*/ 1107282 w 3219450"/>
                <a:gd name="connsiteY5" fmla="*/ 1852180 h 2238019"/>
                <a:gd name="connsiteX6" fmla="*/ 1107282 w 3219450"/>
                <a:gd name="connsiteY6" fmla="*/ 1666443 h 2238019"/>
                <a:gd name="connsiteX7" fmla="*/ 1060847 w 3219450"/>
                <a:gd name="connsiteY7" fmla="*/ 1620008 h 2238019"/>
                <a:gd name="connsiteX8" fmla="*/ 765573 w 3219450"/>
                <a:gd name="connsiteY8" fmla="*/ 1620008 h 2238019"/>
                <a:gd name="connsiteX9" fmla="*/ 248842 w 3219450"/>
                <a:gd name="connsiteY9" fmla="*/ 1620008 h 2238019"/>
                <a:gd name="connsiteX10" fmla="*/ 202407 w 3219450"/>
                <a:gd name="connsiteY10" fmla="*/ 1666443 h 2238019"/>
                <a:gd name="connsiteX11" fmla="*/ 202407 w 3219450"/>
                <a:gd name="connsiteY11" fmla="*/ 1852180 h 2238019"/>
                <a:gd name="connsiteX12" fmla="*/ 248842 w 3219450"/>
                <a:gd name="connsiteY12" fmla="*/ 1898615 h 2238019"/>
                <a:gd name="connsiteX13" fmla="*/ 544116 w 3219450"/>
                <a:gd name="connsiteY13" fmla="*/ 1898615 h 2238019"/>
                <a:gd name="connsiteX14" fmla="*/ 590551 w 3219450"/>
                <a:gd name="connsiteY14" fmla="*/ 1852180 h 2238019"/>
                <a:gd name="connsiteX15" fmla="*/ 590551 w 3219450"/>
                <a:gd name="connsiteY15" fmla="*/ 1666443 h 2238019"/>
                <a:gd name="connsiteX16" fmla="*/ 544116 w 3219450"/>
                <a:gd name="connsiteY16" fmla="*/ 1620008 h 2238019"/>
                <a:gd name="connsiteX17" fmla="*/ 248842 w 3219450"/>
                <a:gd name="connsiteY17" fmla="*/ 1620008 h 2238019"/>
                <a:gd name="connsiteX18" fmla="*/ 1338060 w 3219450"/>
                <a:gd name="connsiteY18" fmla="*/ 1390699 h 2238019"/>
                <a:gd name="connsiteX19" fmla="*/ 1285875 w 3219450"/>
                <a:gd name="connsiteY19" fmla="*/ 1442884 h 2238019"/>
                <a:gd name="connsiteX20" fmla="*/ 1338060 w 3219450"/>
                <a:gd name="connsiteY20" fmla="*/ 1495068 h 2238019"/>
                <a:gd name="connsiteX21" fmla="*/ 2791714 w 3219450"/>
                <a:gd name="connsiteY21" fmla="*/ 1495069 h 2238019"/>
                <a:gd name="connsiteX22" fmla="*/ 2843899 w 3219450"/>
                <a:gd name="connsiteY22" fmla="*/ 1442884 h 2238019"/>
                <a:gd name="connsiteX23" fmla="*/ 2843900 w 3219450"/>
                <a:gd name="connsiteY23" fmla="*/ 1442884 h 2238019"/>
                <a:gd name="connsiteX24" fmla="*/ 2791715 w 3219450"/>
                <a:gd name="connsiteY24" fmla="*/ 1390699 h 2238019"/>
                <a:gd name="connsiteX25" fmla="*/ 1338060 w 3219450"/>
                <a:gd name="connsiteY25" fmla="*/ 1390699 h 2238019"/>
                <a:gd name="connsiteX26" fmla="*/ 1338060 w 3219450"/>
                <a:gd name="connsiteY26" fmla="*/ 1169243 h 2238019"/>
                <a:gd name="connsiteX27" fmla="*/ 1285875 w 3219450"/>
                <a:gd name="connsiteY27" fmla="*/ 1221428 h 2238019"/>
                <a:gd name="connsiteX28" fmla="*/ 1338060 w 3219450"/>
                <a:gd name="connsiteY28" fmla="*/ 1273612 h 2238019"/>
                <a:gd name="connsiteX29" fmla="*/ 2791714 w 3219450"/>
                <a:gd name="connsiteY29" fmla="*/ 1273613 h 2238019"/>
                <a:gd name="connsiteX30" fmla="*/ 2843899 w 3219450"/>
                <a:gd name="connsiteY30" fmla="*/ 1221428 h 2238019"/>
                <a:gd name="connsiteX31" fmla="*/ 2843900 w 3219450"/>
                <a:gd name="connsiteY31" fmla="*/ 1221428 h 2238019"/>
                <a:gd name="connsiteX32" fmla="*/ 2791715 w 3219450"/>
                <a:gd name="connsiteY32" fmla="*/ 1169243 h 2238019"/>
                <a:gd name="connsiteX33" fmla="*/ 1338060 w 3219450"/>
                <a:gd name="connsiteY33" fmla="*/ 1169243 h 2238019"/>
                <a:gd name="connsiteX34" fmla="*/ 765573 w 3219450"/>
                <a:gd name="connsiteY34" fmla="*/ 1164276 h 2238019"/>
                <a:gd name="connsiteX35" fmla="*/ 719138 w 3219450"/>
                <a:gd name="connsiteY35" fmla="*/ 1210711 h 2238019"/>
                <a:gd name="connsiteX36" fmla="*/ 719138 w 3219450"/>
                <a:gd name="connsiteY36" fmla="*/ 1396448 h 2238019"/>
                <a:gd name="connsiteX37" fmla="*/ 765573 w 3219450"/>
                <a:gd name="connsiteY37" fmla="*/ 1442883 h 2238019"/>
                <a:gd name="connsiteX38" fmla="*/ 1060847 w 3219450"/>
                <a:gd name="connsiteY38" fmla="*/ 1442883 h 2238019"/>
                <a:gd name="connsiteX39" fmla="*/ 1107282 w 3219450"/>
                <a:gd name="connsiteY39" fmla="*/ 1396448 h 2238019"/>
                <a:gd name="connsiteX40" fmla="*/ 1107282 w 3219450"/>
                <a:gd name="connsiteY40" fmla="*/ 1210711 h 2238019"/>
                <a:gd name="connsiteX41" fmla="*/ 1060847 w 3219450"/>
                <a:gd name="connsiteY41" fmla="*/ 1164276 h 2238019"/>
                <a:gd name="connsiteX42" fmla="*/ 765573 w 3219450"/>
                <a:gd name="connsiteY42" fmla="*/ 1164276 h 2238019"/>
                <a:gd name="connsiteX43" fmla="*/ 248842 w 3219450"/>
                <a:gd name="connsiteY43" fmla="*/ 1164276 h 2238019"/>
                <a:gd name="connsiteX44" fmla="*/ 202407 w 3219450"/>
                <a:gd name="connsiteY44" fmla="*/ 1210711 h 2238019"/>
                <a:gd name="connsiteX45" fmla="*/ 202407 w 3219450"/>
                <a:gd name="connsiteY45" fmla="*/ 1396448 h 2238019"/>
                <a:gd name="connsiteX46" fmla="*/ 248842 w 3219450"/>
                <a:gd name="connsiteY46" fmla="*/ 1442883 h 2238019"/>
                <a:gd name="connsiteX47" fmla="*/ 544116 w 3219450"/>
                <a:gd name="connsiteY47" fmla="*/ 1442883 h 2238019"/>
                <a:gd name="connsiteX48" fmla="*/ 590551 w 3219450"/>
                <a:gd name="connsiteY48" fmla="*/ 1396448 h 2238019"/>
                <a:gd name="connsiteX49" fmla="*/ 590551 w 3219450"/>
                <a:gd name="connsiteY49" fmla="*/ 1210711 h 2238019"/>
                <a:gd name="connsiteX50" fmla="*/ 544116 w 3219450"/>
                <a:gd name="connsiteY50" fmla="*/ 1164276 h 2238019"/>
                <a:gd name="connsiteX51" fmla="*/ 248842 w 3219450"/>
                <a:gd name="connsiteY51" fmla="*/ 1164276 h 2238019"/>
                <a:gd name="connsiteX52" fmla="*/ 765573 w 3219450"/>
                <a:gd name="connsiteY52" fmla="*/ 678300 h 2238019"/>
                <a:gd name="connsiteX53" fmla="*/ 719138 w 3219450"/>
                <a:gd name="connsiteY53" fmla="*/ 724735 h 2238019"/>
                <a:gd name="connsiteX54" fmla="*/ 719138 w 3219450"/>
                <a:gd name="connsiteY54" fmla="*/ 910472 h 2238019"/>
                <a:gd name="connsiteX55" fmla="*/ 765573 w 3219450"/>
                <a:gd name="connsiteY55" fmla="*/ 956907 h 2238019"/>
                <a:gd name="connsiteX56" fmla="*/ 1060847 w 3219450"/>
                <a:gd name="connsiteY56" fmla="*/ 956907 h 2238019"/>
                <a:gd name="connsiteX57" fmla="*/ 1107282 w 3219450"/>
                <a:gd name="connsiteY57" fmla="*/ 910472 h 2238019"/>
                <a:gd name="connsiteX58" fmla="*/ 1107282 w 3219450"/>
                <a:gd name="connsiteY58" fmla="*/ 724735 h 2238019"/>
                <a:gd name="connsiteX59" fmla="*/ 1060847 w 3219450"/>
                <a:gd name="connsiteY59" fmla="*/ 678300 h 2238019"/>
                <a:gd name="connsiteX60" fmla="*/ 765573 w 3219450"/>
                <a:gd name="connsiteY60" fmla="*/ 678300 h 2238019"/>
                <a:gd name="connsiteX61" fmla="*/ 248842 w 3219450"/>
                <a:gd name="connsiteY61" fmla="*/ 678300 h 2238019"/>
                <a:gd name="connsiteX62" fmla="*/ 202407 w 3219450"/>
                <a:gd name="connsiteY62" fmla="*/ 724735 h 2238019"/>
                <a:gd name="connsiteX63" fmla="*/ 202407 w 3219450"/>
                <a:gd name="connsiteY63" fmla="*/ 910472 h 2238019"/>
                <a:gd name="connsiteX64" fmla="*/ 248842 w 3219450"/>
                <a:gd name="connsiteY64" fmla="*/ 956907 h 2238019"/>
                <a:gd name="connsiteX65" fmla="*/ 544116 w 3219450"/>
                <a:gd name="connsiteY65" fmla="*/ 956907 h 2238019"/>
                <a:gd name="connsiteX66" fmla="*/ 590551 w 3219450"/>
                <a:gd name="connsiteY66" fmla="*/ 910472 h 2238019"/>
                <a:gd name="connsiteX67" fmla="*/ 590551 w 3219450"/>
                <a:gd name="connsiteY67" fmla="*/ 724735 h 2238019"/>
                <a:gd name="connsiteX68" fmla="*/ 544116 w 3219450"/>
                <a:gd name="connsiteY68" fmla="*/ 678300 h 2238019"/>
                <a:gd name="connsiteX69" fmla="*/ 248842 w 3219450"/>
                <a:gd name="connsiteY69" fmla="*/ 678300 h 2238019"/>
                <a:gd name="connsiteX70" fmla="*/ 1086335 w 3219450"/>
                <a:gd name="connsiteY70" fmla="*/ 7080 h 2238019"/>
                <a:gd name="connsiteX71" fmla="*/ 1152525 w 3219450"/>
                <a:gd name="connsiteY71" fmla="*/ 485419 h 2238019"/>
                <a:gd name="connsiteX72" fmla="*/ 1285875 w 3219450"/>
                <a:gd name="connsiteY72" fmla="*/ 485419 h 2238019"/>
                <a:gd name="connsiteX73" fmla="*/ 1285875 w 3219450"/>
                <a:gd name="connsiteY73" fmla="*/ 799744 h 2238019"/>
                <a:gd name="connsiteX74" fmla="*/ 3219450 w 3219450"/>
                <a:gd name="connsiteY74" fmla="*/ 799744 h 2238019"/>
                <a:gd name="connsiteX75" fmla="*/ 3219450 w 3219450"/>
                <a:gd name="connsiteY75" fmla="*/ 2238019 h 2238019"/>
                <a:gd name="connsiteX76" fmla="*/ 1695450 w 3219450"/>
                <a:gd name="connsiteY76" fmla="*/ 2238019 h 2238019"/>
                <a:gd name="connsiteX77" fmla="*/ 1695450 w 3219450"/>
                <a:gd name="connsiteY77" fmla="*/ 1590319 h 2238019"/>
                <a:gd name="connsiteX78" fmla="*/ 1276350 w 3219450"/>
                <a:gd name="connsiteY78" fmla="*/ 1590319 h 2238019"/>
                <a:gd name="connsiteX79" fmla="*/ 1276350 w 3219450"/>
                <a:gd name="connsiteY79" fmla="*/ 2228494 h 2238019"/>
                <a:gd name="connsiteX80" fmla="*/ 0 w 3219450"/>
                <a:gd name="connsiteY80" fmla="*/ 2228494 h 2238019"/>
                <a:gd name="connsiteX81" fmla="*/ 0 w 3219450"/>
                <a:gd name="connsiteY81" fmla="*/ 494944 h 2238019"/>
                <a:gd name="connsiteX82" fmla="*/ 723900 w 3219450"/>
                <a:gd name="connsiteY82" fmla="*/ 504469 h 2238019"/>
                <a:gd name="connsiteX83" fmla="*/ 756209 w 3219450"/>
                <a:gd name="connsiteY83" fmla="*/ 0 h 2238019"/>
                <a:gd name="connsiteX84" fmla="*/ 1086335 w 3219450"/>
                <a:gd name="connsiteY84" fmla="*/ 7080 h 2238019"/>
                <a:gd name="connsiteX0" fmla="*/ 765573 w 3219450"/>
                <a:gd name="connsiteY0" fmla="*/ 1620008 h 2238019"/>
                <a:gd name="connsiteX1" fmla="*/ 719138 w 3219450"/>
                <a:gd name="connsiteY1" fmla="*/ 1666443 h 2238019"/>
                <a:gd name="connsiteX2" fmla="*/ 719138 w 3219450"/>
                <a:gd name="connsiteY2" fmla="*/ 1852180 h 2238019"/>
                <a:gd name="connsiteX3" fmla="*/ 765573 w 3219450"/>
                <a:gd name="connsiteY3" fmla="*/ 1898615 h 2238019"/>
                <a:gd name="connsiteX4" fmla="*/ 1060847 w 3219450"/>
                <a:gd name="connsiteY4" fmla="*/ 1898615 h 2238019"/>
                <a:gd name="connsiteX5" fmla="*/ 1107282 w 3219450"/>
                <a:gd name="connsiteY5" fmla="*/ 1852180 h 2238019"/>
                <a:gd name="connsiteX6" fmla="*/ 1107282 w 3219450"/>
                <a:gd name="connsiteY6" fmla="*/ 1666443 h 2238019"/>
                <a:gd name="connsiteX7" fmla="*/ 1060847 w 3219450"/>
                <a:gd name="connsiteY7" fmla="*/ 1620008 h 2238019"/>
                <a:gd name="connsiteX8" fmla="*/ 765573 w 3219450"/>
                <a:gd name="connsiteY8" fmla="*/ 1620008 h 2238019"/>
                <a:gd name="connsiteX9" fmla="*/ 248842 w 3219450"/>
                <a:gd name="connsiteY9" fmla="*/ 1620008 h 2238019"/>
                <a:gd name="connsiteX10" fmla="*/ 202407 w 3219450"/>
                <a:gd name="connsiteY10" fmla="*/ 1666443 h 2238019"/>
                <a:gd name="connsiteX11" fmla="*/ 202407 w 3219450"/>
                <a:gd name="connsiteY11" fmla="*/ 1852180 h 2238019"/>
                <a:gd name="connsiteX12" fmla="*/ 248842 w 3219450"/>
                <a:gd name="connsiteY12" fmla="*/ 1898615 h 2238019"/>
                <a:gd name="connsiteX13" fmla="*/ 544116 w 3219450"/>
                <a:gd name="connsiteY13" fmla="*/ 1898615 h 2238019"/>
                <a:gd name="connsiteX14" fmla="*/ 590551 w 3219450"/>
                <a:gd name="connsiteY14" fmla="*/ 1852180 h 2238019"/>
                <a:gd name="connsiteX15" fmla="*/ 590551 w 3219450"/>
                <a:gd name="connsiteY15" fmla="*/ 1666443 h 2238019"/>
                <a:gd name="connsiteX16" fmla="*/ 544116 w 3219450"/>
                <a:gd name="connsiteY16" fmla="*/ 1620008 h 2238019"/>
                <a:gd name="connsiteX17" fmla="*/ 248842 w 3219450"/>
                <a:gd name="connsiteY17" fmla="*/ 1620008 h 2238019"/>
                <a:gd name="connsiteX18" fmla="*/ 1338060 w 3219450"/>
                <a:gd name="connsiteY18" fmla="*/ 1390699 h 2238019"/>
                <a:gd name="connsiteX19" fmla="*/ 1285875 w 3219450"/>
                <a:gd name="connsiteY19" fmla="*/ 1442884 h 2238019"/>
                <a:gd name="connsiteX20" fmla="*/ 1338060 w 3219450"/>
                <a:gd name="connsiteY20" fmla="*/ 1495068 h 2238019"/>
                <a:gd name="connsiteX21" fmla="*/ 2791714 w 3219450"/>
                <a:gd name="connsiteY21" fmla="*/ 1495069 h 2238019"/>
                <a:gd name="connsiteX22" fmla="*/ 2843899 w 3219450"/>
                <a:gd name="connsiteY22" fmla="*/ 1442884 h 2238019"/>
                <a:gd name="connsiteX23" fmla="*/ 2843900 w 3219450"/>
                <a:gd name="connsiteY23" fmla="*/ 1442884 h 2238019"/>
                <a:gd name="connsiteX24" fmla="*/ 2791715 w 3219450"/>
                <a:gd name="connsiteY24" fmla="*/ 1390699 h 2238019"/>
                <a:gd name="connsiteX25" fmla="*/ 1338060 w 3219450"/>
                <a:gd name="connsiteY25" fmla="*/ 1390699 h 2238019"/>
                <a:gd name="connsiteX26" fmla="*/ 1338060 w 3219450"/>
                <a:gd name="connsiteY26" fmla="*/ 1169243 h 2238019"/>
                <a:gd name="connsiteX27" fmla="*/ 1285875 w 3219450"/>
                <a:gd name="connsiteY27" fmla="*/ 1221428 h 2238019"/>
                <a:gd name="connsiteX28" fmla="*/ 1338060 w 3219450"/>
                <a:gd name="connsiteY28" fmla="*/ 1273612 h 2238019"/>
                <a:gd name="connsiteX29" fmla="*/ 2791714 w 3219450"/>
                <a:gd name="connsiteY29" fmla="*/ 1273613 h 2238019"/>
                <a:gd name="connsiteX30" fmla="*/ 2843899 w 3219450"/>
                <a:gd name="connsiteY30" fmla="*/ 1221428 h 2238019"/>
                <a:gd name="connsiteX31" fmla="*/ 2843900 w 3219450"/>
                <a:gd name="connsiteY31" fmla="*/ 1221428 h 2238019"/>
                <a:gd name="connsiteX32" fmla="*/ 2791715 w 3219450"/>
                <a:gd name="connsiteY32" fmla="*/ 1169243 h 2238019"/>
                <a:gd name="connsiteX33" fmla="*/ 1338060 w 3219450"/>
                <a:gd name="connsiteY33" fmla="*/ 1169243 h 2238019"/>
                <a:gd name="connsiteX34" fmla="*/ 765573 w 3219450"/>
                <a:gd name="connsiteY34" fmla="*/ 1164276 h 2238019"/>
                <a:gd name="connsiteX35" fmla="*/ 719138 w 3219450"/>
                <a:gd name="connsiteY35" fmla="*/ 1210711 h 2238019"/>
                <a:gd name="connsiteX36" fmla="*/ 719138 w 3219450"/>
                <a:gd name="connsiteY36" fmla="*/ 1396448 h 2238019"/>
                <a:gd name="connsiteX37" fmla="*/ 765573 w 3219450"/>
                <a:gd name="connsiteY37" fmla="*/ 1442883 h 2238019"/>
                <a:gd name="connsiteX38" fmla="*/ 1060847 w 3219450"/>
                <a:gd name="connsiteY38" fmla="*/ 1442883 h 2238019"/>
                <a:gd name="connsiteX39" fmla="*/ 1107282 w 3219450"/>
                <a:gd name="connsiteY39" fmla="*/ 1396448 h 2238019"/>
                <a:gd name="connsiteX40" fmla="*/ 1107282 w 3219450"/>
                <a:gd name="connsiteY40" fmla="*/ 1210711 h 2238019"/>
                <a:gd name="connsiteX41" fmla="*/ 1060847 w 3219450"/>
                <a:gd name="connsiteY41" fmla="*/ 1164276 h 2238019"/>
                <a:gd name="connsiteX42" fmla="*/ 765573 w 3219450"/>
                <a:gd name="connsiteY42" fmla="*/ 1164276 h 2238019"/>
                <a:gd name="connsiteX43" fmla="*/ 248842 w 3219450"/>
                <a:gd name="connsiteY43" fmla="*/ 1164276 h 2238019"/>
                <a:gd name="connsiteX44" fmla="*/ 202407 w 3219450"/>
                <a:gd name="connsiteY44" fmla="*/ 1210711 h 2238019"/>
                <a:gd name="connsiteX45" fmla="*/ 202407 w 3219450"/>
                <a:gd name="connsiteY45" fmla="*/ 1396448 h 2238019"/>
                <a:gd name="connsiteX46" fmla="*/ 248842 w 3219450"/>
                <a:gd name="connsiteY46" fmla="*/ 1442883 h 2238019"/>
                <a:gd name="connsiteX47" fmla="*/ 544116 w 3219450"/>
                <a:gd name="connsiteY47" fmla="*/ 1442883 h 2238019"/>
                <a:gd name="connsiteX48" fmla="*/ 590551 w 3219450"/>
                <a:gd name="connsiteY48" fmla="*/ 1396448 h 2238019"/>
                <a:gd name="connsiteX49" fmla="*/ 590551 w 3219450"/>
                <a:gd name="connsiteY49" fmla="*/ 1210711 h 2238019"/>
                <a:gd name="connsiteX50" fmla="*/ 544116 w 3219450"/>
                <a:gd name="connsiteY50" fmla="*/ 1164276 h 2238019"/>
                <a:gd name="connsiteX51" fmla="*/ 248842 w 3219450"/>
                <a:gd name="connsiteY51" fmla="*/ 1164276 h 2238019"/>
                <a:gd name="connsiteX52" fmla="*/ 765573 w 3219450"/>
                <a:gd name="connsiteY52" fmla="*/ 678300 h 2238019"/>
                <a:gd name="connsiteX53" fmla="*/ 719138 w 3219450"/>
                <a:gd name="connsiteY53" fmla="*/ 724735 h 2238019"/>
                <a:gd name="connsiteX54" fmla="*/ 719138 w 3219450"/>
                <a:gd name="connsiteY54" fmla="*/ 910472 h 2238019"/>
                <a:gd name="connsiteX55" fmla="*/ 765573 w 3219450"/>
                <a:gd name="connsiteY55" fmla="*/ 956907 h 2238019"/>
                <a:gd name="connsiteX56" fmla="*/ 1060847 w 3219450"/>
                <a:gd name="connsiteY56" fmla="*/ 956907 h 2238019"/>
                <a:gd name="connsiteX57" fmla="*/ 1107282 w 3219450"/>
                <a:gd name="connsiteY57" fmla="*/ 910472 h 2238019"/>
                <a:gd name="connsiteX58" fmla="*/ 1107282 w 3219450"/>
                <a:gd name="connsiteY58" fmla="*/ 724735 h 2238019"/>
                <a:gd name="connsiteX59" fmla="*/ 1060847 w 3219450"/>
                <a:gd name="connsiteY59" fmla="*/ 678300 h 2238019"/>
                <a:gd name="connsiteX60" fmla="*/ 765573 w 3219450"/>
                <a:gd name="connsiteY60" fmla="*/ 678300 h 2238019"/>
                <a:gd name="connsiteX61" fmla="*/ 248842 w 3219450"/>
                <a:gd name="connsiteY61" fmla="*/ 678300 h 2238019"/>
                <a:gd name="connsiteX62" fmla="*/ 202407 w 3219450"/>
                <a:gd name="connsiteY62" fmla="*/ 724735 h 2238019"/>
                <a:gd name="connsiteX63" fmla="*/ 202407 w 3219450"/>
                <a:gd name="connsiteY63" fmla="*/ 910472 h 2238019"/>
                <a:gd name="connsiteX64" fmla="*/ 248842 w 3219450"/>
                <a:gd name="connsiteY64" fmla="*/ 956907 h 2238019"/>
                <a:gd name="connsiteX65" fmla="*/ 544116 w 3219450"/>
                <a:gd name="connsiteY65" fmla="*/ 956907 h 2238019"/>
                <a:gd name="connsiteX66" fmla="*/ 590551 w 3219450"/>
                <a:gd name="connsiteY66" fmla="*/ 910472 h 2238019"/>
                <a:gd name="connsiteX67" fmla="*/ 590551 w 3219450"/>
                <a:gd name="connsiteY67" fmla="*/ 724735 h 2238019"/>
                <a:gd name="connsiteX68" fmla="*/ 544116 w 3219450"/>
                <a:gd name="connsiteY68" fmla="*/ 678300 h 2238019"/>
                <a:gd name="connsiteX69" fmla="*/ 248842 w 3219450"/>
                <a:gd name="connsiteY69" fmla="*/ 678300 h 2238019"/>
                <a:gd name="connsiteX70" fmla="*/ 1086335 w 3219450"/>
                <a:gd name="connsiteY70" fmla="*/ 7080 h 2238019"/>
                <a:gd name="connsiteX71" fmla="*/ 1152525 w 3219450"/>
                <a:gd name="connsiteY71" fmla="*/ 485419 h 2238019"/>
                <a:gd name="connsiteX72" fmla="*/ 1285875 w 3219450"/>
                <a:gd name="connsiteY72" fmla="*/ 485419 h 2238019"/>
                <a:gd name="connsiteX73" fmla="*/ 1285875 w 3219450"/>
                <a:gd name="connsiteY73" fmla="*/ 799744 h 2238019"/>
                <a:gd name="connsiteX74" fmla="*/ 3219450 w 3219450"/>
                <a:gd name="connsiteY74" fmla="*/ 799744 h 2238019"/>
                <a:gd name="connsiteX75" fmla="*/ 3219450 w 3219450"/>
                <a:gd name="connsiteY75" fmla="*/ 2238019 h 2238019"/>
                <a:gd name="connsiteX76" fmla="*/ 1695450 w 3219450"/>
                <a:gd name="connsiteY76" fmla="*/ 2238019 h 2238019"/>
                <a:gd name="connsiteX77" fmla="*/ 1695450 w 3219450"/>
                <a:gd name="connsiteY77" fmla="*/ 1590319 h 2238019"/>
                <a:gd name="connsiteX78" fmla="*/ 1276350 w 3219450"/>
                <a:gd name="connsiteY78" fmla="*/ 1590319 h 2238019"/>
                <a:gd name="connsiteX79" fmla="*/ 1276350 w 3219450"/>
                <a:gd name="connsiteY79" fmla="*/ 2228494 h 2238019"/>
                <a:gd name="connsiteX80" fmla="*/ 0 w 3219450"/>
                <a:gd name="connsiteY80" fmla="*/ 2228494 h 2238019"/>
                <a:gd name="connsiteX81" fmla="*/ 0 w 3219450"/>
                <a:gd name="connsiteY81" fmla="*/ 494944 h 2238019"/>
                <a:gd name="connsiteX82" fmla="*/ 723900 w 3219450"/>
                <a:gd name="connsiteY82" fmla="*/ 504469 h 2238019"/>
                <a:gd name="connsiteX83" fmla="*/ 756209 w 3219450"/>
                <a:gd name="connsiteY83" fmla="*/ 0 h 2238019"/>
                <a:gd name="connsiteX84" fmla="*/ 1086335 w 3219450"/>
                <a:gd name="connsiteY84" fmla="*/ 7080 h 2238019"/>
                <a:gd name="connsiteX0" fmla="*/ 765573 w 3219450"/>
                <a:gd name="connsiteY0" fmla="*/ 1620008 h 2238019"/>
                <a:gd name="connsiteX1" fmla="*/ 719138 w 3219450"/>
                <a:gd name="connsiteY1" fmla="*/ 1666443 h 2238019"/>
                <a:gd name="connsiteX2" fmla="*/ 719138 w 3219450"/>
                <a:gd name="connsiteY2" fmla="*/ 1852180 h 2238019"/>
                <a:gd name="connsiteX3" fmla="*/ 765573 w 3219450"/>
                <a:gd name="connsiteY3" fmla="*/ 1898615 h 2238019"/>
                <a:gd name="connsiteX4" fmla="*/ 1060847 w 3219450"/>
                <a:gd name="connsiteY4" fmla="*/ 1898615 h 2238019"/>
                <a:gd name="connsiteX5" fmla="*/ 1107282 w 3219450"/>
                <a:gd name="connsiteY5" fmla="*/ 1852180 h 2238019"/>
                <a:gd name="connsiteX6" fmla="*/ 1107282 w 3219450"/>
                <a:gd name="connsiteY6" fmla="*/ 1666443 h 2238019"/>
                <a:gd name="connsiteX7" fmla="*/ 1060847 w 3219450"/>
                <a:gd name="connsiteY7" fmla="*/ 1620008 h 2238019"/>
                <a:gd name="connsiteX8" fmla="*/ 765573 w 3219450"/>
                <a:gd name="connsiteY8" fmla="*/ 1620008 h 2238019"/>
                <a:gd name="connsiteX9" fmla="*/ 248842 w 3219450"/>
                <a:gd name="connsiteY9" fmla="*/ 1620008 h 2238019"/>
                <a:gd name="connsiteX10" fmla="*/ 202407 w 3219450"/>
                <a:gd name="connsiteY10" fmla="*/ 1666443 h 2238019"/>
                <a:gd name="connsiteX11" fmla="*/ 202407 w 3219450"/>
                <a:gd name="connsiteY11" fmla="*/ 1852180 h 2238019"/>
                <a:gd name="connsiteX12" fmla="*/ 248842 w 3219450"/>
                <a:gd name="connsiteY12" fmla="*/ 1898615 h 2238019"/>
                <a:gd name="connsiteX13" fmla="*/ 544116 w 3219450"/>
                <a:gd name="connsiteY13" fmla="*/ 1898615 h 2238019"/>
                <a:gd name="connsiteX14" fmla="*/ 590551 w 3219450"/>
                <a:gd name="connsiteY14" fmla="*/ 1852180 h 2238019"/>
                <a:gd name="connsiteX15" fmla="*/ 590551 w 3219450"/>
                <a:gd name="connsiteY15" fmla="*/ 1666443 h 2238019"/>
                <a:gd name="connsiteX16" fmla="*/ 544116 w 3219450"/>
                <a:gd name="connsiteY16" fmla="*/ 1620008 h 2238019"/>
                <a:gd name="connsiteX17" fmla="*/ 248842 w 3219450"/>
                <a:gd name="connsiteY17" fmla="*/ 1620008 h 2238019"/>
                <a:gd name="connsiteX18" fmla="*/ 1338060 w 3219450"/>
                <a:gd name="connsiteY18" fmla="*/ 1390699 h 2238019"/>
                <a:gd name="connsiteX19" fmla="*/ 1285875 w 3219450"/>
                <a:gd name="connsiteY19" fmla="*/ 1442884 h 2238019"/>
                <a:gd name="connsiteX20" fmla="*/ 1338060 w 3219450"/>
                <a:gd name="connsiteY20" fmla="*/ 1495068 h 2238019"/>
                <a:gd name="connsiteX21" fmla="*/ 2791714 w 3219450"/>
                <a:gd name="connsiteY21" fmla="*/ 1495069 h 2238019"/>
                <a:gd name="connsiteX22" fmla="*/ 2843899 w 3219450"/>
                <a:gd name="connsiteY22" fmla="*/ 1442884 h 2238019"/>
                <a:gd name="connsiteX23" fmla="*/ 2843900 w 3219450"/>
                <a:gd name="connsiteY23" fmla="*/ 1442884 h 2238019"/>
                <a:gd name="connsiteX24" fmla="*/ 2791715 w 3219450"/>
                <a:gd name="connsiteY24" fmla="*/ 1390699 h 2238019"/>
                <a:gd name="connsiteX25" fmla="*/ 1338060 w 3219450"/>
                <a:gd name="connsiteY25" fmla="*/ 1390699 h 2238019"/>
                <a:gd name="connsiteX26" fmla="*/ 1338060 w 3219450"/>
                <a:gd name="connsiteY26" fmla="*/ 1169243 h 2238019"/>
                <a:gd name="connsiteX27" fmla="*/ 1285875 w 3219450"/>
                <a:gd name="connsiteY27" fmla="*/ 1221428 h 2238019"/>
                <a:gd name="connsiteX28" fmla="*/ 1338060 w 3219450"/>
                <a:gd name="connsiteY28" fmla="*/ 1273612 h 2238019"/>
                <a:gd name="connsiteX29" fmla="*/ 2791714 w 3219450"/>
                <a:gd name="connsiteY29" fmla="*/ 1273613 h 2238019"/>
                <a:gd name="connsiteX30" fmla="*/ 2843899 w 3219450"/>
                <a:gd name="connsiteY30" fmla="*/ 1221428 h 2238019"/>
                <a:gd name="connsiteX31" fmla="*/ 2843900 w 3219450"/>
                <a:gd name="connsiteY31" fmla="*/ 1221428 h 2238019"/>
                <a:gd name="connsiteX32" fmla="*/ 2791715 w 3219450"/>
                <a:gd name="connsiteY32" fmla="*/ 1169243 h 2238019"/>
                <a:gd name="connsiteX33" fmla="*/ 1338060 w 3219450"/>
                <a:gd name="connsiteY33" fmla="*/ 1169243 h 2238019"/>
                <a:gd name="connsiteX34" fmla="*/ 765573 w 3219450"/>
                <a:gd name="connsiteY34" fmla="*/ 1164276 h 2238019"/>
                <a:gd name="connsiteX35" fmla="*/ 719138 w 3219450"/>
                <a:gd name="connsiteY35" fmla="*/ 1210711 h 2238019"/>
                <a:gd name="connsiteX36" fmla="*/ 719138 w 3219450"/>
                <a:gd name="connsiteY36" fmla="*/ 1396448 h 2238019"/>
                <a:gd name="connsiteX37" fmla="*/ 765573 w 3219450"/>
                <a:gd name="connsiteY37" fmla="*/ 1442883 h 2238019"/>
                <a:gd name="connsiteX38" fmla="*/ 1060847 w 3219450"/>
                <a:gd name="connsiteY38" fmla="*/ 1442883 h 2238019"/>
                <a:gd name="connsiteX39" fmla="*/ 1107282 w 3219450"/>
                <a:gd name="connsiteY39" fmla="*/ 1396448 h 2238019"/>
                <a:gd name="connsiteX40" fmla="*/ 1107282 w 3219450"/>
                <a:gd name="connsiteY40" fmla="*/ 1210711 h 2238019"/>
                <a:gd name="connsiteX41" fmla="*/ 1060847 w 3219450"/>
                <a:gd name="connsiteY41" fmla="*/ 1164276 h 2238019"/>
                <a:gd name="connsiteX42" fmla="*/ 765573 w 3219450"/>
                <a:gd name="connsiteY42" fmla="*/ 1164276 h 2238019"/>
                <a:gd name="connsiteX43" fmla="*/ 248842 w 3219450"/>
                <a:gd name="connsiteY43" fmla="*/ 1164276 h 2238019"/>
                <a:gd name="connsiteX44" fmla="*/ 202407 w 3219450"/>
                <a:gd name="connsiteY44" fmla="*/ 1210711 h 2238019"/>
                <a:gd name="connsiteX45" fmla="*/ 202407 w 3219450"/>
                <a:gd name="connsiteY45" fmla="*/ 1396448 h 2238019"/>
                <a:gd name="connsiteX46" fmla="*/ 248842 w 3219450"/>
                <a:gd name="connsiteY46" fmla="*/ 1442883 h 2238019"/>
                <a:gd name="connsiteX47" fmla="*/ 544116 w 3219450"/>
                <a:gd name="connsiteY47" fmla="*/ 1442883 h 2238019"/>
                <a:gd name="connsiteX48" fmla="*/ 590551 w 3219450"/>
                <a:gd name="connsiteY48" fmla="*/ 1396448 h 2238019"/>
                <a:gd name="connsiteX49" fmla="*/ 590551 w 3219450"/>
                <a:gd name="connsiteY49" fmla="*/ 1210711 h 2238019"/>
                <a:gd name="connsiteX50" fmla="*/ 544116 w 3219450"/>
                <a:gd name="connsiteY50" fmla="*/ 1164276 h 2238019"/>
                <a:gd name="connsiteX51" fmla="*/ 248842 w 3219450"/>
                <a:gd name="connsiteY51" fmla="*/ 1164276 h 2238019"/>
                <a:gd name="connsiteX52" fmla="*/ 765573 w 3219450"/>
                <a:gd name="connsiteY52" fmla="*/ 678300 h 2238019"/>
                <a:gd name="connsiteX53" fmla="*/ 719138 w 3219450"/>
                <a:gd name="connsiteY53" fmla="*/ 724735 h 2238019"/>
                <a:gd name="connsiteX54" fmla="*/ 719138 w 3219450"/>
                <a:gd name="connsiteY54" fmla="*/ 910472 h 2238019"/>
                <a:gd name="connsiteX55" fmla="*/ 765573 w 3219450"/>
                <a:gd name="connsiteY55" fmla="*/ 956907 h 2238019"/>
                <a:gd name="connsiteX56" fmla="*/ 1060847 w 3219450"/>
                <a:gd name="connsiteY56" fmla="*/ 956907 h 2238019"/>
                <a:gd name="connsiteX57" fmla="*/ 1107282 w 3219450"/>
                <a:gd name="connsiteY57" fmla="*/ 910472 h 2238019"/>
                <a:gd name="connsiteX58" fmla="*/ 1107282 w 3219450"/>
                <a:gd name="connsiteY58" fmla="*/ 724735 h 2238019"/>
                <a:gd name="connsiteX59" fmla="*/ 1060847 w 3219450"/>
                <a:gd name="connsiteY59" fmla="*/ 678300 h 2238019"/>
                <a:gd name="connsiteX60" fmla="*/ 765573 w 3219450"/>
                <a:gd name="connsiteY60" fmla="*/ 678300 h 2238019"/>
                <a:gd name="connsiteX61" fmla="*/ 248842 w 3219450"/>
                <a:gd name="connsiteY61" fmla="*/ 678300 h 2238019"/>
                <a:gd name="connsiteX62" fmla="*/ 202407 w 3219450"/>
                <a:gd name="connsiteY62" fmla="*/ 724735 h 2238019"/>
                <a:gd name="connsiteX63" fmla="*/ 202407 w 3219450"/>
                <a:gd name="connsiteY63" fmla="*/ 910472 h 2238019"/>
                <a:gd name="connsiteX64" fmla="*/ 248842 w 3219450"/>
                <a:gd name="connsiteY64" fmla="*/ 956907 h 2238019"/>
                <a:gd name="connsiteX65" fmla="*/ 544116 w 3219450"/>
                <a:gd name="connsiteY65" fmla="*/ 956907 h 2238019"/>
                <a:gd name="connsiteX66" fmla="*/ 590551 w 3219450"/>
                <a:gd name="connsiteY66" fmla="*/ 910472 h 2238019"/>
                <a:gd name="connsiteX67" fmla="*/ 590551 w 3219450"/>
                <a:gd name="connsiteY67" fmla="*/ 724735 h 2238019"/>
                <a:gd name="connsiteX68" fmla="*/ 544116 w 3219450"/>
                <a:gd name="connsiteY68" fmla="*/ 678300 h 2238019"/>
                <a:gd name="connsiteX69" fmla="*/ 248842 w 3219450"/>
                <a:gd name="connsiteY69" fmla="*/ 678300 h 2238019"/>
                <a:gd name="connsiteX70" fmla="*/ 1086335 w 3219450"/>
                <a:gd name="connsiteY70" fmla="*/ 7080 h 2238019"/>
                <a:gd name="connsiteX71" fmla="*/ 1152525 w 3219450"/>
                <a:gd name="connsiteY71" fmla="*/ 485419 h 2238019"/>
                <a:gd name="connsiteX72" fmla="*/ 1285875 w 3219450"/>
                <a:gd name="connsiteY72" fmla="*/ 485419 h 2238019"/>
                <a:gd name="connsiteX73" fmla="*/ 1285875 w 3219450"/>
                <a:gd name="connsiteY73" fmla="*/ 799744 h 2238019"/>
                <a:gd name="connsiteX74" fmla="*/ 3219450 w 3219450"/>
                <a:gd name="connsiteY74" fmla="*/ 799744 h 2238019"/>
                <a:gd name="connsiteX75" fmla="*/ 3219450 w 3219450"/>
                <a:gd name="connsiteY75" fmla="*/ 2238019 h 2238019"/>
                <a:gd name="connsiteX76" fmla="*/ 1695450 w 3219450"/>
                <a:gd name="connsiteY76" fmla="*/ 2238019 h 2238019"/>
                <a:gd name="connsiteX77" fmla="*/ 1695450 w 3219450"/>
                <a:gd name="connsiteY77" fmla="*/ 1590319 h 2238019"/>
                <a:gd name="connsiteX78" fmla="*/ 1276350 w 3219450"/>
                <a:gd name="connsiteY78" fmla="*/ 1590319 h 2238019"/>
                <a:gd name="connsiteX79" fmla="*/ 1276350 w 3219450"/>
                <a:gd name="connsiteY79" fmla="*/ 2228494 h 2238019"/>
                <a:gd name="connsiteX80" fmla="*/ 0 w 3219450"/>
                <a:gd name="connsiteY80" fmla="*/ 2228494 h 2238019"/>
                <a:gd name="connsiteX81" fmla="*/ 0 w 3219450"/>
                <a:gd name="connsiteY81" fmla="*/ 494944 h 2238019"/>
                <a:gd name="connsiteX82" fmla="*/ 674092 w 3219450"/>
                <a:gd name="connsiteY82" fmla="*/ 498934 h 2238019"/>
                <a:gd name="connsiteX83" fmla="*/ 756209 w 3219450"/>
                <a:gd name="connsiteY83" fmla="*/ 0 h 2238019"/>
                <a:gd name="connsiteX84" fmla="*/ 1086335 w 3219450"/>
                <a:gd name="connsiteY84" fmla="*/ 7080 h 2238019"/>
                <a:gd name="connsiteX0" fmla="*/ 765573 w 3219450"/>
                <a:gd name="connsiteY0" fmla="*/ 1620008 h 2238019"/>
                <a:gd name="connsiteX1" fmla="*/ 719138 w 3219450"/>
                <a:gd name="connsiteY1" fmla="*/ 1666443 h 2238019"/>
                <a:gd name="connsiteX2" fmla="*/ 719138 w 3219450"/>
                <a:gd name="connsiteY2" fmla="*/ 1852180 h 2238019"/>
                <a:gd name="connsiteX3" fmla="*/ 765573 w 3219450"/>
                <a:gd name="connsiteY3" fmla="*/ 1898615 h 2238019"/>
                <a:gd name="connsiteX4" fmla="*/ 1060847 w 3219450"/>
                <a:gd name="connsiteY4" fmla="*/ 1898615 h 2238019"/>
                <a:gd name="connsiteX5" fmla="*/ 1107282 w 3219450"/>
                <a:gd name="connsiteY5" fmla="*/ 1852180 h 2238019"/>
                <a:gd name="connsiteX6" fmla="*/ 1107282 w 3219450"/>
                <a:gd name="connsiteY6" fmla="*/ 1666443 h 2238019"/>
                <a:gd name="connsiteX7" fmla="*/ 1060847 w 3219450"/>
                <a:gd name="connsiteY7" fmla="*/ 1620008 h 2238019"/>
                <a:gd name="connsiteX8" fmla="*/ 765573 w 3219450"/>
                <a:gd name="connsiteY8" fmla="*/ 1620008 h 2238019"/>
                <a:gd name="connsiteX9" fmla="*/ 248842 w 3219450"/>
                <a:gd name="connsiteY9" fmla="*/ 1620008 h 2238019"/>
                <a:gd name="connsiteX10" fmla="*/ 202407 w 3219450"/>
                <a:gd name="connsiteY10" fmla="*/ 1666443 h 2238019"/>
                <a:gd name="connsiteX11" fmla="*/ 202407 w 3219450"/>
                <a:gd name="connsiteY11" fmla="*/ 1852180 h 2238019"/>
                <a:gd name="connsiteX12" fmla="*/ 248842 w 3219450"/>
                <a:gd name="connsiteY12" fmla="*/ 1898615 h 2238019"/>
                <a:gd name="connsiteX13" fmla="*/ 544116 w 3219450"/>
                <a:gd name="connsiteY13" fmla="*/ 1898615 h 2238019"/>
                <a:gd name="connsiteX14" fmla="*/ 590551 w 3219450"/>
                <a:gd name="connsiteY14" fmla="*/ 1852180 h 2238019"/>
                <a:gd name="connsiteX15" fmla="*/ 590551 w 3219450"/>
                <a:gd name="connsiteY15" fmla="*/ 1666443 h 2238019"/>
                <a:gd name="connsiteX16" fmla="*/ 544116 w 3219450"/>
                <a:gd name="connsiteY16" fmla="*/ 1620008 h 2238019"/>
                <a:gd name="connsiteX17" fmla="*/ 248842 w 3219450"/>
                <a:gd name="connsiteY17" fmla="*/ 1620008 h 2238019"/>
                <a:gd name="connsiteX18" fmla="*/ 1338060 w 3219450"/>
                <a:gd name="connsiteY18" fmla="*/ 1390699 h 2238019"/>
                <a:gd name="connsiteX19" fmla="*/ 1285875 w 3219450"/>
                <a:gd name="connsiteY19" fmla="*/ 1442884 h 2238019"/>
                <a:gd name="connsiteX20" fmla="*/ 1338060 w 3219450"/>
                <a:gd name="connsiteY20" fmla="*/ 1495068 h 2238019"/>
                <a:gd name="connsiteX21" fmla="*/ 2791714 w 3219450"/>
                <a:gd name="connsiteY21" fmla="*/ 1495069 h 2238019"/>
                <a:gd name="connsiteX22" fmla="*/ 2843899 w 3219450"/>
                <a:gd name="connsiteY22" fmla="*/ 1442884 h 2238019"/>
                <a:gd name="connsiteX23" fmla="*/ 2843900 w 3219450"/>
                <a:gd name="connsiteY23" fmla="*/ 1442884 h 2238019"/>
                <a:gd name="connsiteX24" fmla="*/ 2791715 w 3219450"/>
                <a:gd name="connsiteY24" fmla="*/ 1390699 h 2238019"/>
                <a:gd name="connsiteX25" fmla="*/ 1338060 w 3219450"/>
                <a:gd name="connsiteY25" fmla="*/ 1390699 h 2238019"/>
                <a:gd name="connsiteX26" fmla="*/ 1338060 w 3219450"/>
                <a:gd name="connsiteY26" fmla="*/ 1169243 h 2238019"/>
                <a:gd name="connsiteX27" fmla="*/ 1285875 w 3219450"/>
                <a:gd name="connsiteY27" fmla="*/ 1221428 h 2238019"/>
                <a:gd name="connsiteX28" fmla="*/ 1338060 w 3219450"/>
                <a:gd name="connsiteY28" fmla="*/ 1273612 h 2238019"/>
                <a:gd name="connsiteX29" fmla="*/ 2791714 w 3219450"/>
                <a:gd name="connsiteY29" fmla="*/ 1273613 h 2238019"/>
                <a:gd name="connsiteX30" fmla="*/ 2843899 w 3219450"/>
                <a:gd name="connsiteY30" fmla="*/ 1221428 h 2238019"/>
                <a:gd name="connsiteX31" fmla="*/ 2843900 w 3219450"/>
                <a:gd name="connsiteY31" fmla="*/ 1221428 h 2238019"/>
                <a:gd name="connsiteX32" fmla="*/ 2791715 w 3219450"/>
                <a:gd name="connsiteY32" fmla="*/ 1169243 h 2238019"/>
                <a:gd name="connsiteX33" fmla="*/ 1338060 w 3219450"/>
                <a:gd name="connsiteY33" fmla="*/ 1169243 h 2238019"/>
                <a:gd name="connsiteX34" fmla="*/ 765573 w 3219450"/>
                <a:gd name="connsiteY34" fmla="*/ 1164276 h 2238019"/>
                <a:gd name="connsiteX35" fmla="*/ 719138 w 3219450"/>
                <a:gd name="connsiteY35" fmla="*/ 1210711 h 2238019"/>
                <a:gd name="connsiteX36" fmla="*/ 719138 w 3219450"/>
                <a:gd name="connsiteY36" fmla="*/ 1396448 h 2238019"/>
                <a:gd name="connsiteX37" fmla="*/ 765573 w 3219450"/>
                <a:gd name="connsiteY37" fmla="*/ 1442883 h 2238019"/>
                <a:gd name="connsiteX38" fmla="*/ 1060847 w 3219450"/>
                <a:gd name="connsiteY38" fmla="*/ 1442883 h 2238019"/>
                <a:gd name="connsiteX39" fmla="*/ 1107282 w 3219450"/>
                <a:gd name="connsiteY39" fmla="*/ 1396448 h 2238019"/>
                <a:gd name="connsiteX40" fmla="*/ 1107282 w 3219450"/>
                <a:gd name="connsiteY40" fmla="*/ 1210711 h 2238019"/>
                <a:gd name="connsiteX41" fmla="*/ 1060847 w 3219450"/>
                <a:gd name="connsiteY41" fmla="*/ 1164276 h 2238019"/>
                <a:gd name="connsiteX42" fmla="*/ 765573 w 3219450"/>
                <a:gd name="connsiteY42" fmla="*/ 1164276 h 2238019"/>
                <a:gd name="connsiteX43" fmla="*/ 248842 w 3219450"/>
                <a:gd name="connsiteY43" fmla="*/ 1164276 h 2238019"/>
                <a:gd name="connsiteX44" fmla="*/ 202407 w 3219450"/>
                <a:gd name="connsiteY44" fmla="*/ 1210711 h 2238019"/>
                <a:gd name="connsiteX45" fmla="*/ 202407 w 3219450"/>
                <a:gd name="connsiteY45" fmla="*/ 1396448 h 2238019"/>
                <a:gd name="connsiteX46" fmla="*/ 248842 w 3219450"/>
                <a:gd name="connsiteY46" fmla="*/ 1442883 h 2238019"/>
                <a:gd name="connsiteX47" fmla="*/ 544116 w 3219450"/>
                <a:gd name="connsiteY47" fmla="*/ 1442883 h 2238019"/>
                <a:gd name="connsiteX48" fmla="*/ 590551 w 3219450"/>
                <a:gd name="connsiteY48" fmla="*/ 1396448 h 2238019"/>
                <a:gd name="connsiteX49" fmla="*/ 590551 w 3219450"/>
                <a:gd name="connsiteY49" fmla="*/ 1210711 h 2238019"/>
                <a:gd name="connsiteX50" fmla="*/ 544116 w 3219450"/>
                <a:gd name="connsiteY50" fmla="*/ 1164276 h 2238019"/>
                <a:gd name="connsiteX51" fmla="*/ 248842 w 3219450"/>
                <a:gd name="connsiteY51" fmla="*/ 1164276 h 2238019"/>
                <a:gd name="connsiteX52" fmla="*/ 765573 w 3219450"/>
                <a:gd name="connsiteY52" fmla="*/ 678300 h 2238019"/>
                <a:gd name="connsiteX53" fmla="*/ 719138 w 3219450"/>
                <a:gd name="connsiteY53" fmla="*/ 724735 h 2238019"/>
                <a:gd name="connsiteX54" fmla="*/ 719138 w 3219450"/>
                <a:gd name="connsiteY54" fmla="*/ 910472 h 2238019"/>
                <a:gd name="connsiteX55" fmla="*/ 765573 w 3219450"/>
                <a:gd name="connsiteY55" fmla="*/ 956907 h 2238019"/>
                <a:gd name="connsiteX56" fmla="*/ 1060847 w 3219450"/>
                <a:gd name="connsiteY56" fmla="*/ 956907 h 2238019"/>
                <a:gd name="connsiteX57" fmla="*/ 1107282 w 3219450"/>
                <a:gd name="connsiteY57" fmla="*/ 910472 h 2238019"/>
                <a:gd name="connsiteX58" fmla="*/ 1107282 w 3219450"/>
                <a:gd name="connsiteY58" fmla="*/ 724735 h 2238019"/>
                <a:gd name="connsiteX59" fmla="*/ 1060847 w 3219450"/>
                <a:gd name="connsiteY59" fmla="*/ 678300 h 2238019"/>
                <a:gd name="connsiteX60" fmla="*/ 765573 w 3219450"/>
                <a:gd name="connsiteY60" fmla="*/ 678300 h 2238019"/>
                <a:gd name="connsiteX61" fmla="*/ 248842 w 3219450"/>
                <a:gd name="connsiteY61" fmla="*/ 678300 h 2238019"/>
                <a:gd name="connsiteX62" fmla="*/ 202407 w 3219450"/>
                <a:gd name="connsiteY62" fmla="*/ 724735 h 2238019"/>
                <a:gd name="connsiteX63" fmla="*/ 202407 w 3219450"/>
                <a:gd name="connsiteY63" fmla="*/ 910472 h 2238019"/>
                <a:gd name="connsiteX64" fmla="*/ 248842 w 3219450"/>
                <a:gd name="connsiteY64" fmla="*/ 956907 h 2238019"/>
                <a:gd name="connsiteX65" fmla="*/ 544116 w 3219450"/>
                <a:gd name="connsiteY65" fmla="*/ 956907 h 2238019"/>
                <a:gd name="connsiteX66" fmla="*/ 590551 w 3219450"/>
                <a:gd name="connsiteY66" fmla="*/ 910472 h 2238019"/>
                <a:gd name="connsiteX67" fmla="*/ 590551 w 3219450"/>
                <a:gd name="connsiteY67" fmla="*/ 724735 h 2238019"/>
                <a:gd name="connsiteX68" fmla="*/ 544116 w 3219450"/>
                <a:gd name="connsiteY68" fmla="*/ 678300 h 2238019"/>
                <a:gd name="connsiteX69" fmla="*/ 248842 w 3219450"/>
                <a:gd name="connsiteY69" fmla="*/ 678300 h 2238019"/>
                <a:gd name="connsiteX70" fmla="*/ 1086335 w 3219450"/>
                <a:gd name="connsiteY70" fmla="*/ 7080 h 2238019"/>
                <a:gd name="connsiteX71" fmla="*/ 1152525 w 3219450"/>
                <a:gd name="connsiteY71" fmla="*/ 485419 h 2238019"/>
                <a:gd name="connsiteX72" fmla="*/ 1285875 w 3219450"/>
                <a:gd name="connsiteY72" fmla="*/ 485419 h 2238019"/>
                <a:gd name="connsiteX73" fmla="*/ 1285875 w 3219450"/>
                <a:gd name="connsiteY73" fmla="*/ 799744 h 2238019"/>
                <a:gd name="connsiteX74" fmla="*/ 3219450 w 3219450"/>
                <a:gd name="connsiteY74" fmla="*/ 799744 h 2238019"/>
                <a:gd name="connsiteX75" fmla="*/ 3219450 w 3219450"/>
                <a:gd name="connsiteY75" fmla="*/ 2238019 h 2238019"/>
                <a:gd name="connsiteX76" fmla="*/ 1695450 w 3219450"/>
                <a:gd name="connsiteY76" fmla="*/ 2238019 h 2238019"/>
                <a:gd name="connsiteX77" fmla="*/ 1695450 w 3219450"/>
                <a:gd name="connsiteY77" fmla="*/ 1590319 h 2238019"/>
                <a:gd name="connsiteX78" fmla="*/ 1276350 w 3219450"/>
                <a:gd name="connsiteY78" fmla="*/ 1590319 h 2238019"/>
                <a:gd name="connsiteX79" fmla="*/ 1276350 w 3219450"/>
                <a:gd name="connsiteY79" fmla="*/ 2228494 h 2238019"/>
                <a:gd name="connsiteX80" fmla="*/ 0 w 3219450"/>
                <a:gd name="connsiteY80" fmla="*/ 2228494 h 2238019"/>
                <a:gd name="connsiteX81" fmla="*/ 0 w 3219450"/>
                <a:gd name="connsiteY81" fmla="*/ 494944 h 2238019"/>
                <a:gd name="connsiteX82" fmla="*/ 624283 w 3219450"/>
                <a:gd name="connsiteY82" fmla="*/ 487867 h 2238019"/>
                <a:gd name="connsiteX83" fmla="*/ 756209 w 3219450"/>
                <a:gd name="connsiteY83" fmla="*/ 0 h 2238019"/>
                <a:gd name="connsiteX84" fmla="*/ 1086335 w 3219450"/>
                <a:gd name="connsiteY84" fmla="*/ 7080 h 2238019"/>
                <a:gd name="connsiteX0" fmla="*/ 765573 w 3219450"/>
                <a:gd name="connsiteY0" fmla="*/ 1612987 h 2230998"/>
                <a:gd name="connsiteX1" fmla="*/ 719138 w 3219450"/>
                <a:gd name="connsiteY1" fmla="*/ 1659422 h 2230998"/>
                <a:gd name="connsiteX2" fmla="*/ 719138 w 3219450"/>
                <a:gd name="connsiteY2" fmla="*/ 1845159 h 2230998"/>
                <a:gd name="connsiteX3" fmla="*/ 765573 w 3219450"/>
                <a:gd name="connsiteY3" fmla="*/ 1891594 h 2230998"/>
                <a:gd name="connsiteX4" fmla="*/ 1060847 w 3219450"/>
                <a:gd name="connsiteY4" fmla="*/ 1891594 h 2230998"/>
                <a:gd name="connsiteX5" fmla="*/ 1107282 w 3219450"/>
                <a:gd name="connsiteY5" fmla="*/ 1845159 h 2230998"/>
                <a:gd name="connsiteX6" fmla="*/ 1107282 w 3219450"/>
                <a:gd name="connsiteY6" fmla="*/ 1659422 h 2230998"/>
                <a:gd name="connsiteX7" fmla="*/ 1060847 w 3219450"/>
                <a:gd name="connsiteY7" fmla="*/ 1612987 h 2230998"/>
                <a:gd name="connsiteX8" fmla="*/ 765573 w 3219450"/>
                <a:gd name="connsiteY8" fmla="*/ 1612987 h 2230998"/>
                <a:gd name="connsiteX9" fmla="*/ 248842 w 3219450"/>
                <a:gd name="connsiteY9" fmla="*/ 1612987 h 2230998"/>
                <a:gd name="connsiteX10" fmla="*/ 202407 w 3219450"/>
                <a:gd name="connsiteY10" fmla="*/ 1659422 h 2230998"/>
                <a:gd name="connsiteX11" fmla="*/ 202407 w 3219450"/>
                <a:gd name="connsiteY11" fmla="*/ 1845159 h 2230998"/>
                <a:gd name="connsiteX12" fmla="*/ 248842 w 3219450"/>
                <a:gd name="connsiteY12" fmla="*/ 1891594 h 2230998"/>
                <a:gd name="connsiteX13" fmla="*/ 544116 w 3219450"/>
                <a:gd name="connsiteY13" fmla="*/ 1891594 h 2230998"/>
                <a:gd name="connsiteX14" fmla="*/ 590551 w 3219450"/>
                <a:gd name="connsiteY14" fmla="*/ 1845159 h 2230998"/>
                <a:gd name="connsiteX15" fmla="*/ 590551 w 3219450"/>
                <a:gd name="connsiteY15" fmla="*/ 1659422 h 2230998"/>
                <a:gd name="connsiteX16" fmla="*/ 544116 w 3219450"/>
                <a:gd name="connsiteY16" fmla="*/ 1612987 h 2230998"/>
                <a:gd name="connsiteX17" fmla="*/ 248842 w 3219450"/>
                <a:gd name="connsiteY17" fmla="*/ 1612987 h 2230998"/>
                <a:gd name="connsiteX18" fmla="*/ 1338060 w 3219450"/>
                <a:gd name="connsiteY18" fmla="*/ 1383678 h 2230998"/>
                <a:gd name="connsiteX19" fmla="*/ 1285875 w 3219450"/>
                <a:gd name="connsiteY19" fmla="*/ 1435863 h 2230998"/>
                <a:gd name="connsiteX20" fmla="*/ 1338060 w 3219450"/>
                <a:gd name="connsiteY20" fmla="*/ 1488047 h 2230998"/>
                <a:gd name="connsiteX21" fmla="*/ 2791714 w 3219450"/>
                <a:gd name="connsiteY21" fmla="*/ 1488048 h 2230998"/>
                <a:gd name="connsiteX22" fmla="*/ 2843899 w 3219450"/>
                <a:gd name="connsiteY22" fmla="*/ 1435863 h 2230998"/>
                <a:gd name="connsiteX23" fmla="*/ 2843900 w 3219450"/>
                <a:gd name="connsiteY23" fmla="*/ 1435863 h 2230998"/>
                <a:gd name="connsiteX24" fmla="*/ 2791715 w 3219450"/>
                <a:gd name="connsiteY24" fmla="*/ 1383678 h 2230998"/>
                <a:gd name="connsiteX25" fmla="*/ 1338060 w 3219450"/>
                <a:gd name="connsiteY25" fmla="*/ 1383678 h 2230998"/>
                <a:gd name="connsiteX26" fmla="*/ 1338060 w 3219450"/>
                <a:gd name="connsiteY26" fmla="*/ 1162222 h 2230998"/>
                <a:gd name="connsiteX27" fmla="*/ 1285875 w 3219450"/>
                <a:gd name="connsiteY27" fmla="*/ 1214407 h 2230998"/>
                <a:gd name="connsiteX28" fmla="*/ 1338060 w 3219450"/>
                <a:gd name="connsiteY28" fmla="*/ 1266591 h 2230998"/>
                <a:gd name="connsiteX29" fmla="*/ 2791714 w 3219450"/>
                <a:gd name="connsiteY29" fmla="*/ 1266592 h 2230998"/>
                <a:gd name="connsiteX30" fmla="*/ 2843899 w 3219450"/>
                <a:gd name="connsiteY30" fmla="*/ 1214407 h 2230998"/>
                <a:gd name="connsiteX31" fmla="*/ 2843900 w 3219450"/>
                <a:gd name="connsiteY31" fmla="*/ 1214407 h 2230998"/>
                <a:gd name="connsiteX32" fmla="*/ 2791715 w 3219450"/>
                <a:gd name="connsiteY32" fmla="*/ 1162222 h 2230998"/>
                <a:gd name="connsiteX33" fmla="*/ 1338060 w 3219450"/>
                <a:gd name="connsiteY33" fmla="*/ 1162222 h 2230998"/>
                <a:gd name="connsiteX34" fmla="*/ 765573 w 3219450"/>
                <a:gd name="connsiteY34" fmla="*/ 1157255 h 2230998"/>
                <a:gd name="connsiteX35" fmla="*/ 719138 w 3219450"/>
                <a:gd name="connsiteY35" fmla="*/ 1203690 h 2230998"/>
                <a:gd name="connsiteX36" fmla="*/ 719138 w 3219450"/>
                <a:gd name="connsiteY36" fmla="*/ 1389427 h 2230998"/>
                <a:gd name="connsiteX37" fmla="*/ 765573 w 3219450"/>
                <a:gd name="connsiteY37" fmla="*/ 1435862 h 2230998"/>
                <a:gd name="connsiteX38" fmla="*/ 1060847 w 3219450"/>
                <a:gd name="connsiteY38" fmla="*/ 1435862 h 2230998"/>
                <a:gd name="connsiteX39" fmla="*/ 1107282 w 3219450"/>
                <a:gd name="connsiteY39" fmla="*/ 1389427 h 2230998"/>
                <a:gd name="connsiteX40" fmla="*/ 1107282 w 3219450"/>
                <a:gd name="connsiteY40" fmla="*/ 1203690 h 2230998"/>
                <a:gd name="connsiteX41" fmla="*/ 1060847 w 3219450"/>
                <a:gd name="connsiteY41" fmla="*/ 1157255 h 2230998"/>
                <a:gd name="connsiteX42" fmla="*/ 765573 w 3219450"/>
                <a:gd name="connsiteY42" fmla="*/ 1157255 h 2230998"/>
                <a:gd name="connsiteX43" fmla="*/ 248842 w 3219450"/>
                <a:gd name="connsiteY43" fmla="*/ 1157255 h 2230998"/>
                <a:gd name="connsiteX44" fmla="*/ 202407 w 3219450"/>
                <a:gd name="connsiteY44" fmla="*/ 1203690 h 2230998"/>
                <a:gd name="connsiteX45" fmla="*/ 202407 w 3219450"/>
                <a:gd name="connsiteY45" fmla="*/ 1389427 h 2230998"/>
                <a:gd name="connsiteX46" fmla="*/ 248842 w 3219450"/>
                <a:gd name="connsiteY46" fmla="*/ 1435862 h 2230998"/>
                <a:gd name="connsiteX47" fmla="*/ 544116 w 3219450"/>
                <a:gd name="connsiteY47" fmla="*/ 1435862 h 2230998"/>
                <a:gd name="connsiteX48" fmla="*/ 590551 w 3219450"/>
                <a:gd name="connsiteY48" fmla="*/ 1389427 h 2230998"/>
                <a:gd name="connsiteX49" fmla="*/ 590551 w 3219450"/>
                <a:gd name="connsiteY49" fmla="*/ 1203690 h 2230998"/>
                <a:gd name="connsiteX50" fmla="*/ 544116 w 3219450"/>
                <a:gd name="connsiteY50" fmla="*/ 1157255 h 2230998"/>
                <a:gd name="connsiteX51" fmla="*/ 248842 w 3219450"/>
                <a:gd name="connsiteY51" fmla="*/ 1157255 h 2230998"/>
                <a:gd name="connsiteX52" fmla="*/ 765573 w 3219450"/>
                <a:gd name="connsiteY52" fmla="*/ 671279 h 2230998"/>
                <a:gd name="connsiteX53" fmla="*/ 719138 w 3219450"/>
                <a:gd name="connsiteY53" fmla="*/ 717714 h 2230998"/>
                <a:gd name="connsiteX54" fmla="*/ 719138 w 3219450"/>
                <a:gd name="connsiteY54" fmla="*/ 903451 h 2230998"/>
                <a:gd name="connsiteX55" fmla="*/ 765573 w 3219450"/>
                <a:gd name="connsiteY55" fmla="*/ 949886 h 2230998"/>
                <a:gd name="connsiteX56" fmla="*/ 1060847 w 3219450"/>
                <a:gd name="connsiteY56" fmla="*/ 949886 h 2230998"/>
                <a:gd name="connsiteX57" fmla="*/ 1107282 w 3219450"/>
                <a:gd name="connsiteY57" fmla="*/ 903451 h 2230998"/>
                <a:gd name="connsiteX58" fmla="*/ 1107282 w 3219450"/>
                <a:gd name="connsiteY58" fmla="*/ 717714 h 2230998"/>
                <a:gd name="connsiteX59" fmla="*/ 1060847 w 3219450"/>
                <a:gd name="connsiteY59" fmla="*/ 671279 h 2230998"/>
                <a:gd name="connsiteX60" fmla="*/ 765573 w 3219450"/>
                <a:gd name="connsiteY60" fmla="*/ 671279 h 2230998"/>
                <a:gd name="connsiteX61" fmla="*/ 248842 w 3219450"/>
                <a:gd name="connsiteY61" fmla="*/ 671279 h 2230998"/>
                <a:gd name="connsiteX62" fmla="*/ 202407 w 3219450"/>
                <a:gd name="connsiteY62" fmla="*/ 717714 h 2230998"/>
                <a:gd name="connsiteX63" fmla="*/ 202407 w 3219450"/>
                <a:gd name="connsiteY63" fmla="*/ 903451 h 2230998"/>
                <a:gd name="connsiteX64" fmla="*/ 248842 w 3219450"/>
                <a:gd name="connsiteY64" fmla="*/ 949886 h 2230998"/>
                <a:gd name="connsiteX65" fmla="*/ 544116 w 3219450"/>
                <a:gd name="connsiteY65" fmla="*/ 949886 h 2230998"/>
                <a:gd name="connsiteX66" fmla="*/ 590551 w 3219450"/>
                <a:gd name="connsiteY66" fmla="*/ 903451 h 2230998"/>
                <a:gd name="connsiteX67" fmla="*/ 590551 w 3219450"/>
                <a:gd name="connsiteY67" fmla="*/ 717714 h 2230998"/>
                <a:gd name="connsiteX68" fmla="*/ 544116 w 3219450"/>
                <a:gd name="connsiteY68" fmla="*/ 671279 h 2230998"/>
                <a:gd name="connsiteX69" fmla="*/ 248842 w 3219450"/>
                <a:gd name="connsiteY69" fmla="*/ 671279 h 2230998"/>
                <a:gd name="connsiteX70" fmla="*/ 1086335 w 3219450"/>
                <a:gd name="connsiteY70" fmla="*/ 59 h 2230998"/>
                <a:gd name="connsiteX71" fmla="*/ 1152525 w 3219450"/>
                <a:gd name="connsiteY71" fmla="*/ 478398 h 2230998"/>
                <a:gd name="connsiteX72" fmla="*/ 1285875 w 3219450"/>
                <a:gd name="connsiteY72" fmla="*/ 478398 h 2230998"/>
                <a:gd name="connsiteX73" fmla="*/ 1285875 w 3219450"/>
                <a:gd name="connsiteY73" fmla="*/ 792723 h 2230998"/>
                <a:gd name="connsiteX74" fmla="*/ 3219450 w 3219450"/>
                <a:gd name="connsiteY74" fmla="*/ 792723 h 2230998"/>
                <a:gd name="connsiteX75" fmla="*/ 3219450 w 3219450"/>
                <a:gd name="connsiteY75" fmla="*/ 2230998 h 2230998"/>
                <a:gd name="connsiteX76" fmla="*/ 1695450 w 3219450"/>
                <a:gd name="connsiteY76" fmla="*/ 2230998 h 2230998"/>
                <a:gd name="connsiteX77" fmla="*/ 1695450 w 3219450"/>
                <a:gd name="connsiteY77" fmla="*/ 1583298 h 2230998"/>
                <a:gd name="connsiteX78" fmla="*/ 1276350 w 3219450"/>
                <a:gd name="connsiteY78" fmla="*/ 1583298 h 2230998"/>
                <a:gd name="connsiteX79" fmla="*/ 1276350 w 3219450"/>
                <a:gd name="connsiteY79" fmla="*/ 2221473 h 2230998"/>
                <a:gd name="connsiteX80" fmla="*/ 0 w 3219450"/>
                <a:gd name="connsiteY80" fmla="*/ 2221473 h 2230998"/>
                <a:gd name="connsiteX81" fmla="*/ 0 w 3219450"/>
                <a:gd name="connsiteY81" fmla="*/ 487923 h 2230998"/>
                <a:gd name="connsiteX82" fmla="*/ 624283 w 3219450"/>
                <a:gd name="connsiteY82" fmla="*/ 480846 h 2230998"/>
                <a:gd name="connsiteX83" fmla="*/ 756209 w 3219450"/>
                <a:gd name="connsiteY83" fmla="*/ 9583 h 2230998"/>
                <a:gd name="connsiteX84" fmla="*/ 1086335 w 3219450"/>
                <a:gd name="connsiteY84" fmla="*/ 59 h 2230998"/>
                <a:gd name="connsiteX0" fmla="*/ 765573 w 3219450"/>
                <a:gd name="connsiteY0" fmla="*/ 1613329 h 2231340"/>
                <a:gd name="connsiteX1" fmla="*/ 719138 w 3219450"/>
                <a:gd name="connsiteY1" fmla="*/ 1659764 h 2231340"/>
                <a:gd name="connsiteX2" fmla="*/ 719138 w 3219450"/>
                <a:gd name="connsiteY2" fmla="*/ 1845501 h 2231340"/>
                <a:gd name="connsiteX3" fmla="*/ 765573 w 3219450"/>
                <a:gd name="connsiteY3" fmla="*/ 1891936 h 2231340"/>
                <a:gd name="connsiteX4" fmla="*/ 1060847 w 3219450"/>
                <a:gd name="connsiteY4" fmla="*/ 1891936 h 2231340"/>
                <a:gd name="connsiteX5" fmla="*/ 1107282 w 3219450"/>
                <a:gd name="connsiteY5" fmla="*/ 1845501 h 2231340"/>
                <a:gd name="connsiteX6" fmla="*/ 1107282 w 3219450"/>
                <a:gd name="connsiteY6" fmla="*/ 1659764 h 2231340"/>
                <a:gd name="connsiteX7" fmla="*/ 1060847 w 3219450"/>
                <a:gd name="connsiteY7" fmla="*/ 1613329 h 2231340"/>
                <a:gd name="connsiteX8" fmla="*/ 765573 w 3219450"/>
                <a:gd name="connsiteY8" fmla="*/ 1613329 h 2231340"/>
                <a:gd name="connsiteX9" fmla="*/ 248842 w 3219450"/>
                <a:gd name="connsiteY9" fmla="*/ 1613329 h 2231340"/>
                <a:gd name="connsiteX10" fmla="*/ 202407 w 3219450"/>
                <a:gd name="connsiteY10" fmla="*/ 1659764 h 2231340"/>
                <a:gd name="connsiteX11" fmla="*/ 202407 w 3219450"/>
                <a:gd name="connsiteY11" fmla="*/ 1845501 h 2231340"/>
                <a:gd name="connsiteX12" fmla="*/ 248842 w 3219450"/>
                <a:gd name="connsiteY12" fmla="*/ 1891936 h 2231340"/>
                <a:gd name="connsiteX13" fmla="*/ 544116 w 3219450"/>
                <a:gd name="connsiteY13" fmla="*/ 1891936 h 2231340"/>
                <a:gd name="connsiteX14" fmla="*/ 590551 w 3219450"/>
                <a:gd name="connsiteY14" fmla="*/ 1845501 h 2231340"/>
                <a:gd name="connsiteX15" fmla="*/ 590551 w 3219450"/>
                <a:gd name="connsiteY15" fmla="*/ 1659764 h 2231340"/>
                <a:gd name="connsiteX16" fmla="*/ 544116 w 3219450"/>
                <a:gd name="connsiteY16" fmla="*/ 1613329 h 2231340"/>
                <a:gd name="connsiteX17" fmla="*/ 248842 w 3219450"/>
                <a:gd name="connsiteY17" fmla="*/ 1613329 h 2231340"/>
                <a:gd name="connsiteX18" fmla="*/ 1338060 w 3219450"/>
                <a:gd name="connsiteY18" fmla="*/ 1384020 h 2231340"/>
                <a:gd name="connsiteX19" fmla="*/ 1285875 w 3219450"/>
                <a:gd name="connsiteY19" fmla="*/ 1436205 h 2231340"/>
                <a:gd name="connsiteX20" fmla="*/ 1338060 w 3219450"/>
                <a:gd name="connsiteY20" fmla="*/ 1488389 h 2231340"/>
                <a:gd name="connsiteX21" fmla="*/ 2791714 w 3219450"/>
                <a:gd name="connsiteY21" fmla="*/ 1488390 h 2231340"/>
                <a:gd name="connsiteX22" fmla="*/ 2843899 w 3219450"/>
                <a:gd name="connsiteY22" fmla="*/ 1436205 h 2231340"/>
                <a:gd name="connsiteX23" fmla="*/ 2843900 w 3219450"/>
                <a:gd name="connsiteY23" fmla="*/ 1436205 h 2231340"/>
                <a:gd name="connsiteX24" fmla="*/ 2791715 w 3219450"/>
                <a:gd name="connsiteY24" fmla="*/ 1384020 h 2231340"/>
                <a:gd name="connsiteX25" fmla="*/ 1338060 w 3219450"/>
                <a:gd name="connsiteY25" fmla="*/ 1384020 h 2231340"/>
                <a:gd name="connsiteX26" fmla="*/ 1338060 w 3219450"/>
                <a:gd name="connsiteY26" fmla="*/ 1162564 h 2231340"/>
                <a:gd name="connsiteX27" fmla="*/ 1285875 w 3219450"/>
                <a:gd name="connsiteY27" fmla="*/ 1214749 h 2231340"/>
                <a:gd name="connsiteX28" fmla="*/ 1338060 w 3219450"/>
                <a:gd name="connsiteY28" fmla="*/ 1266933 h 2231340"/>
                <a:gd name="connsiteX29" fmla="*/ 2791714 w 3219450"/>
                <a:gd name="connsiteY29" fmla="*/ 1266934 h 2231340"/>
                <a:gd name="connsiteX30" fmla="*/ 2843899 w 3219450"/>
                <a:gd name="connsiteY30" fmla="*/ 1214749 h 2231340"/>
                <a:gd name="connsiteX31" fmla="*/ 2843900 w 3219450"/>
                <a:gd name="connsiteY31" fmla="*/ 1214749 h 2231340"/>
                <a:gd name="connsiteX32" fmla="*/ 2791715 w 3219450"/>
                <a:gd name="connsiteY32" fmla="*/ 1162564 h 2231340"/>
                <a:gd name="connsiteX33" fmla="*/ 1338060 w 3219450"/>
                <a:gd name="connsiteY33" fmla="*/ 1162564 h 2231340"/>
                <a:gd name="connsiteX34" fmla="*/ 765573 w 3219450"/>
                <a:gd name="connsiteY34" fmla="*/ 1157597 h 2231340"/>
                <a:gd name="connsiteX35" fmla="*/ 719138 w 3219450"/>
                <a:gd name="connsiteY35" fmla="*/ 1204032 h 2231340"/>
                <a:gd name="connsiteX36" fmla="*/ 719138 w 3219450"/>
                <a:gd name="connsiteY36" fmla="*/ 1389769 h 2231340"/>
                <a:gd name="connsiteX37" fmla="*/ 765573 w 3219450"/>
                <a:gd name="connsiteY37" fmla="*/ 1436204 h 2231340"/>
                <a:gd name="connsiteX38" fmla="*/ 1060847 w 3219450"/>
                <a:gd name="connsiteY38" fmla="*/ 1436204 h 2231340"/>
                <a:gd name="connsiteX39" fmla="*/ 1107282 w 3219450"/>
                <a:gd name="connsiteY39" fmla="*/ 1389769 h 2231340"/>
                <a:gd name="connsiteX40" fmla="*/ 1107282 w 3219450"/>
                <a:gd name="connsiteY40" fmla="*/ 1204032 h 2231340"/>
                <a:gd name="connsiteX41" fmla="*/ 1060847 w 3219450"/>
                <a:gd name="connsiteY41" fmla="*/ 1157597 h 2231340"/>
                <a:gd name="connsiteX42" fmla="*/ 765573 w 3219450"/>
                <a:gd name="connsiteY42" fmla="*/ 1157597 h 2231340"/>
                <a:gd name="connsiteX43" fmla="*/ 248842 w 3219450"/>
                <a:gd name="connsiteY43" fmla="*/ 1157597 h 2231340"/>
                <a:gd name="connsiteX44" fmla="*/ 202407 w 3219450"/>
                <a:gd name="connsiteY44" fmla="*/ 1204032 h 2231340"/>
                <a:gd name="connsiteX45" fmla="*/ 202407 w 3219450"/>
                <a:gd name="connsiteY45" fmla="*/ 1389769 h 2231340"/>
                <a:gd name="connsiteX46" fmla="*/ 248842 w 3219450"/>
                <a:gd name="connsiteY46" fmla="*/ 1436204 h 2231340"/>
                <a:gd name="connsiteX47" fmla="*/ 544116 w 3219450"/>
                <a:gd name="connsiteY47" fmla="*/ 1436204 h 2231340"/>
                <a:gd name="connsiteX48" fmla="*/ 590551 w 3219450"/>
                <a:gd name="connsiteY48" fmla="*/ 1389769 h 2231340"/>
                <a:gd name="connsiteX49" fmla="*/ 590551 w 3219450"/>
                <a:gd name="connsiteY49" fmla="*/ 1204032 h 2231340"/>
                <a:gd name="connsiteX50" fmla="*/ 544116 w 3219450"/>
                <a:gd name="connsiteY50" fmla="*/ 1157597 h 2231340"/>
                <a:gd name="connsiteX51" fmla="*/ 248842 w 3219450"/>
                <a:gd name="connsiteY51" fmla="*/ 1157597 h 2231340"/>
                <a:gd name="connsiteX52" fmla="*/ 765573 w 3219450"/>
                <a:gd name="connsiteY52" fmla="*/ 671621 h 2231340"/>
                <a:gd name="connsiteX53" fmla="*/ 719138 w 3219450"/>
                <a:gd name="connsiteY53" fmla="*/ 718056 h 2231340"/>
                <a:gd name="connsiteX54" fmla="*/ 719138 w 3219450"/>
                <a:gd name="connsiteY54" fmla="*/ 903793 h 2231340"/>
                <a:gd name="connsiteX55" fmla="*/ 765573 w 3219450"/>
                <a:gd name="connsiteY55" fmla="*/ 950228 h 2231340"/>
                <a:gd name="connsiteX56" fmla="*/ 1060847 w 3219450"/>
                <a:gd name="connsiteY56" fmla="*/ 950228 h 2231340"/>
                <a:gd name="connsiteX57" fmla="*/ 1107282 w 3219450"/>
                <a:gd name="connsiteY57" fmla="*/ 903793 h 2231340"/>
                <a:gd name="connsiteX58" fmla="*/ 1107282 w 3219450"/>
                <a:gd name="connsiteY58" fmla="*/ 718056 h 2231340"/>
                <a:gd name="connsiteX59" fmla="*/ 1060847 w 3219450"/>
                <a:gd name="connsiteY59" fmla="*/ 671621 h 2231340"/>
                <a:gd name="connsiteX60" fmla="*/ 765573 w 3219450"/>
                <a:gd name="connsiteY60" fmla="*/ 671621 h 2231340"/>
                <a:gd name="connsiteX61" fmla="*/ 248842 w 3219450"/>
                <a:gd name="connsiteY61" fmla="*/ 671621 h 2231340"/>
                <a:gd name="connsiteX62" fmla="*/ 202407 w 3219450"/>
                <a:gd name="connsiteY62" fmla="*/ 718056 h 2231340"/>
                <a:gd name="connsiteX63" fmla="*/ 202407 w 3219450"/>
                <a:gd name="connsiteY63" fmla="*/ 903793 h 2231340"/>
                <a:gd name="connsiteX64" fmla="*/ 248842 w 3219450"/>
                <a:gd name="connsiteY64" fmla="*/ 950228 h 2231340"/>
                <a:gd name="connsiteX65" fmla="*/ 544116 w 3219450"/>
                <a:gd name="connsiteY65" fmla="*/ 950228 h 2231340"/>
                <a:gd name="connsiteX66" fmla="*/ 590551 w 3219450"/>
                <a:gd name="connsiteY66" fmla="*/ 903793 h 2231340"/>
                <a:gd name="connsiteX67" fmla="*/ 590551 w 3219450"/>
                <a:gd name="connsiteY67" fmla="*/ 718056 h 2231340"/>
                <a:gd name="connsiteX68" fmla="*/ 544116 w 3219450"/>
                <a:gd name="connsiteY68" fmla="*/ 671621 h 2231340"/>
                <a:gd name="connsiteX69" fmla="*/ 248842 w 3219450"/>
                <a:gd name="connsiteY69" fmla="*/ 671621 h 2231340"/>
                <a:gd name="connsiteX70" fmla="*/ 1086335 w 3219450"/>
                <a:gd name="connsiteY70" fmla="*/ 401 h 2231340"/>
                <a:gd name="connsiteX71" fmla="*/ 1152525 w 3219450"/>
                <a:gd name="connsiteY71" fmla="*/ 478740 h 2231340"/>
                <a:gd name="connsiteX72" fmla="*/ 1285875 w 3219450"/>
                <a:gd name="connsiteY72" fmla="*/ 478740 h 2231340"/>
                <a:gd name="connsiteX73" fmla="*/ 1285875 w 3219450"/>
                <a:gd name="connsiteY73" fmla="*/ 793065 h 2231340"/>
                <a:gd name="connsiteX74" fmla="*/ 3219450 w 3219450"/>
                <a:gd name="connsiteY74" fmla="*/ 793065 h 2231340"/>
                <a:gd name="connsiteX75" fmla="*/ 3219450 w 3219450"/>
                <a:gd name="connsiteY75" fmla="*/ 2231340 h 2231340"/>
                <a:gd name="connsiteX76" fmla="*/ 1695450 w 3219450"/>
                <a:gd name="connsiteY76" fmla="*/ 2231340 h 2231340"/>
                <a:gd name="connsiteX77" fmla="*/ 1695450 w 3219450"/>
                <a:gd name="connsiteY77" fmla="*/ 1583640 h 2231340"/>
                <a:gd name="connsiteX78" fmla="*/ 1276350 w 3219450"/>
                <a:gd name="connsiteY78" fmla="*/ 1583640 h 2231340"/>
                <a:gd name="connsiteX79" fmla="*/ 1276350 w 3219450"/>
                <a:gd name="connsiteY79" fmla="*/ 2221815 h 2231340"/>
                <a:gd name="connsiteX80" fmla="*/ 0 w 3219450"/>
                <a:gd name="connsiteY80" fmla="*/ 2221815 h 2231340"/>
                <a:gd name="connsiteX81" fmla="*/ 0 w 3219450"/>
                <a:gd name="connsiteY81" fmla="*/ 488265 h 2231340"/>
                <a:gd name="connsiteX82" fmla="*/ 624283 w 3219450"/>
                <a:gd name="connsiteY82" fmla="*/ 481188 h 2231340"/>
                <a:gd name="connsiteX83" fmla="*/ 756209 w 3219450"/>
                <a:gd name="connsiteY83" fmla="*/ 9925 h 2231340"/>
                <a:gd name="connsiteX84" fmla="*/ 1086335 w 3219450"/>
                <a:gd name="connsiteY84" fmla="*/ 401 h 2231340"/>
                <a:gd name="connsiteX0" fmla="*/ 765573 w 3219450"/>
                <a:gd name="connsiteY0" fmla="*/ 1603886 h 2221897"/>
                <a:gd name="connsiteX1" fmla="*/ 719138 w 3219450"/>
                <a:gd name="connsiteY1" fmla="*/ 1650321 h 2221897"/>
                <a:gd name="connsiteX2" fmla="*/ 719138 w 3219450"/>
                <a:gd name="connsiteY2" fmla="*/ 1836058 h 2221897"/>
                <a:gd name="connsiteX3" fmla="*/ 765573 w 3219450"/>
                <a:gd name="connsiteY3" fmla="*/ 1882493 h 2221897"/>
                <a:gd name="connsiteX4" fmla="*/ 1060847 w 3219450"/>
                <a:gd name="connsiteY4" fmla="*/ 1882493 h 2221897"/>
                <a:gd name="connsiteX5" fmla="*/ 1107282 w 3219450"/>
                <a:gd name="connsiteY5" fmla="*/ 1836058 h 2221897"/>
                <a:gd name="connsiteX6" fmla="*/ 1107282 w 3219450"/>
                <a:gd name="connsiteY6" fmla="*/ 1650321 h 2221897"/>
                <a:gd name="connsiteX7" fmla="*/ 1060847 w 3219450"/>
                <a:gd name="connsiteY7" fmla="*/ 1603886 h 2221897"/>
                <a:gd name="connsiteX8" fmla="*/ 765573 w 3219450"/>
                <a:gd name="connsiteY8" fmla="*/ 1603886 h 2221897"/>
                <a:gd name="connsiteX9" fmla="*/ 248842 w 3219450"/>
                <a:gd name="connsiteY9" fmla="*/ 1603886 h 2221897"/>
                <a:gd name="connsiteX10" fmla="*/ 202407 w 3219450"/>
                <a:gd name="connsiteY10" fmla="*/ 1650321 h 2221897"/>
                <a:gd name="connsiteX11" fmla="*/ 202407 w 3219450"/>
                <a:gd name="connsiteY11" fmla="*/ 1836058 h 2221897"/>
                <a:gd name="connsiteX12" fmla="*/ 248842 w 3219450"/>
                <a:gd name="connsiteY12" fmla="*/ 1882493 h 2221897"/>
                <a:gd name="connsiteX13" fmla="*/ 544116 w 3219450"/>
                <a:gd name="connsiteY13" fmla="*/ 1882493 h 2221897"/>
                <a:gd name="connsiteX14" fmla="*/ 590551 w 3219450"/>
                <a:gd name="connsiteY14" fmla="*/ 1836058 h 2221897"/>
                <a:gd name="connsiteX15" fmla="*/ 590551 w 3219450"/>
                <a:gd name="connsiteY15" fmla="*/ 1650321 h 2221897"/>
                <a:gd name="connsiteX16" fmla="*/ 544116 w 3219450"/>
                <a:gd name="connsiteY16" fmla="*/ 1603886 h 2221897"/>
                <a:gd name="connsiteX17" fmla="*/ 248842 w 3219450"/>
                <a:gd name="connsiteY17" fmla="*/ 1603886 h 2221897"/>
                <a:gd name="connsiteX18" fmla="*/ 1338060 w 3219450"/>
                <a:gd name="connsiteY18" fmla="*/ 1374577 h 2221897"/>
                <a:gd name="connsiteX19" fmla="*/ 1285875 w 3219450"/>
                <a:gd name="connsiteY19" fmla="*/ 1426762 h 2221897"/>
                <a:gd name="connsiteX20" fmla="*/ 1338060 w 3219450"/>
                <a:gd name="connsiteY20" fmla="*/ 1478946 h 2221897"/>
                <a:gd name="connsiteX21" fmla="*/ 2791714 w 3219450"/>
                <a:gd name="connsiteY21" fmla="*/ 1478947 h 2221897"/>
                <a:gd name="connsiteX22" fmla="*/ 2843899 w 3219450"/>
                <a:gd name="connsiteY22" fmla="*/ 1426762 h 2221897"/>
                <a:gd name="connsiteX23" fmla="*/ 2843900 w 3219450"/>
                <a:gd name="connsiteY23" fmla="*/ 1426762 h 2221897"/>
                <a:gd name="connsiteX24" fmla="*/ 2791715 w 3219450"/>
                <a:gd name="connsiteY24" fmla="*/ 1374577 h 2221897"/>
                <a:gd name="connsiteX25" fmla="*/ 1338060 w 3219450"/>
                <a:gd name="connsiteY25" fmla="*/ 1374577 h 2221897"/>
                <a:gd name="connsiteX26" fmla="*/ 1338060 w 3219450"/>
                <a:gd name="connsiteY26" fmla="*/ 1153121 h 2221897"/>
                <a:gd name="connsiteX27" fmla="*/ 1285875 w 3219450"/>
                <a:gd name="connsiteY27" fmla="*/ 1205306 h 2221897"/>
                <a:gd name="connsiteX28" fmla="*/ 1338060 w 3219450"/>
                <a:gd name="connsiteY28" fmla="*/ 1257490 h 2221897"/>
                <a:gd name="connsiteX29" fmla="*/ 2791714 w 3219450"/>
                <a:gd name="connsiteY29" fmla="*/ 1257491 h 2221897"/>
                <a:gd name="connsiteX30" fmla="*/ 2843899 w 3219450"/>
                <a:gd name="connsiteY30" fmla="*/ 1205306 h 2221897"/>
                <a:gd name="connsiteX31" fmla="*/ 2843900 w 3219450"/>
                <a:gd name="connsiteY31" fmla="*/ 1205306 h 2221897"/>
                <a:gd name="connsiteX32" fmla="*/ 2791715 w 3219450"/>
                <a:gd name="connsiteY32" fmla="*/ 1153121 h 2221897"/>
                <a:gd name="connsiteX33" fmla="*/ 1338060 w 3219450"/>
                <a:gd name="connsiteY33" fmla="*/ 1153121 h 2221897"/>
                <a:gd name="connsiteX34" fmla="*/ 765573 w 3219450"/>
                <a:gd name="connsiteY34" fmla="*/ 1148154 h 2221897"/>
                <a:gd name="connsiteX35" fmla="*/ 719138 w 3219450"/>
                <a:gd name="connsiteY35" fmla="*/ 1194589 h 2221897"/>
                <a:gd name="connsiteX36" fmla="*/ 719138 w 3219450"/>
                <a:gd name="connsiteY36" fmla="*/ 1380326 h 2221897"/>
                <a:gd name="connsiteX37" fmla="*/ 765573 w 3219450"/>
                <a:gd name="connsiteY37" fmla="*/ 1426761 h 2221897"/>
                <a:gd name="connsiteX38" fmla="*/ 1060847 w 3219450"/>
                <a:gd name="connsiteY38" fmla="*/ 1426761 h 2221897"/>
                <a:gd name="connsiteX39" fmla="*/ 1107282 w 3219450"/>
                <a:gd name="connsiteY39" fmla="*/ 1380326 h 2221897"/>
                <a:gd name="connsiteX40" fmla="*/ 1107282 w 3219450"/>
                <a:gd name="connsiteY40" fmla="*/ 1194589 h 2221897"/>
                <a:gd name="connsiteX41" fmla="*/ 1060847 w 3219450"/>
                <a:gd name="connsiteY41" fmla="*/ 1148154 h 2221897"/>
                <a:gd name="connsiteX42" fmla="*/ 765573 w 3219450"/>
                <a:gd name="connsiteY42" fmla="*/ 1148154 h 2221897"/>
                <a:gd name="connsiteX43" fmla="*/ 248842 w 3219450"/>
                <a:gd name="connsiteY43" fmla="*/ 1148154 h 2221897"/>
                <a:gd name="connsiteX44" fmla="*/ 202407 w 3219450"/>
                <a:gd name="connsiteY44" fmla="*/ 1194589 h 2221897"/>
                <a:gd name="connsiteX45" fmla="*/ 202407 w 3219450"/>
                <a:gd name="connsiteY45" fmla="*/ 1380326 h 2221897"/>
                <a:gd name="connsiteX46" fmla="*/ 248842 w 3219450"/>
                <a:gd name="connsiteY46" fmla="*/ 1426761 h 2221897"/>
                <a:gd name="connsiteX47" fmla="*/ 544116 w 3219450"/>
                <a:gd name="connsiteY47" fmla="*/ 1426761 h 2221897"/>
                <a:gd name="connsiteX48" fmla="*/ 590551 w 3219450"/>
                <a:gd name="connsiteY48" fmla="*/ 1380326 h 2221897"/>
                <a:gd name="connsiteX49" fmla="*/ 590551 w 3219450"/>
                <a:gd name="connsiteY49" fmla="*/ 1194589 h 2221897"/>
                <a:gd name="connsiteX50" fmla="*/ 544116 w 3219450"/>
                <a:gd name="connsiteY50" fmla="*/ 1148154 h 2221897"/>
                <a:gd name="connsiteX51" fmla="*/ 248842 w 3219450"/>
                <a:gd name="connsiteY51" fmla="*/ 1148154 h 2221897"/>
                <a:gd name="connsiteX52" fmla="*/ 765573 w 3219450"/>
                <a:gd name="connsiteY52" fmla="*/ 662178 h 2221897"/>
                <a:gd name="connsiteX53" fmla="*/ 719138 w 3219450"/>
                <a:gd name="connsiteY53" fmla="*/ 708613 h 2221897"/>
                <a:gd name="connsiteX54" fmla="*/ 719138 w 3219450"/>
                <a:gd name="connsiteY54" fmla="*/ 894350 h 2221897"/>
                <a:gd name="connsiteX55" fmla="*/ 765573 w 3219450"/>
                <a:gd name="connsiteY55" fmla="*/ 940785 h 2221897"/>
                <a:gd name="connsiteX56" fmla="*/ 1060847 w 3219450"/>
                <a:gd name="connsiteY56" fmla="*/ 940785 h 2221897"/>
                <a:gd name="connsiteX57" fmla="*/ 1107282 w 3219450"/>
                <a:gd name="connsiteY57" fmla="*/ 894350 h 2221897"/>
                <a:gd name="connsiteX58" fmla="*/ 1107282 w 3219450"/>
                <a:gd name="connsiteY58" fmla="*/ 708613 h 2221897"/>
                <a:gd name="connsiteX59" fmla="*/ 1060847 w 3219450"/>
                <a:gd name="connsiteY59" fmla="*/ 662178 h 2221897"/>
                <a:gd name="connsiteX60" fmla="*/ 765573 w 3219450"/>
                <a:gd name="connsiteY60" fmla="*/ 662178 h 2221897"/>
                <a:gd name="connsiteX61" fmla="*/ 248842 w 3219450"/>
                <a:gd name="connsiteY61" fmla="*/ 662178 h 2221897"/>
                <a:gd name="connsiteX62" fmla="*/ 202407 w 3219450"/>
                <a:gd name="connsiteY62" fmla="*/ 708613 h 2221897"/>
                <a:gd name="connsiteX63" fmla="*/ 202407 w 3219450"/>
                <a:gd name="connsiteY63" fmla="*/ 894350 h 2221897"/>
                <a:gd name="connsiteX64" fmla="*/ 248842 w 3219450"/>
                <a:gd name="connsiteY64" fmla="*/ 940785 h 2221897"/>
                <a:gd name="connsiteX65" fmla="*/ 544116 w 3219450"/>
                <a:gd name="connsiteY65" fmla="*/ 940785 h 2221897"/>
                <a:gd name="connsiteX66" fmla="*/ 590551 w 3219450"/>
                <a:gd name="connsiteY66" fmla="*/ 894350 h 2221897"/>
                <a:gd name="connsiteX67" fmla="*/ 590551 w 3219450"/>
                <a:gd name="connsiteY67" fmla="*/ 708613 h 2221897"/>
                <a:gd name="connsiteX68" fmla="*/ 544116 w 3219450"/>
                <a:gd name="connsiteY68" fmla="*/ 662178 h 2221897"/>
                <a:gd name="connsiteX69" fmla="*/ 248842 w 3219450"/>
                <a:gd name="connsiteY69" fmla="*/ 662178 h 2221897"/>
                <a:gd name="connsiteX70" fmla="*/ 1080801 w 3219450"/>
                <a:gd name="connsiteY70" fmla="*/ 13097 h 2221897"/>
                <a:gd name="connsiteX71" fmla="*/ 1152525 w 3219450"/>
                <a:gd name="connsiteY71" fmla="*/ 469297 h 2221897"/>
                <a:gd name="connsiteX72" fmla="*/ 1285875 w 3219450"/>
                <a:gd name="connsiteY72" fmla="*/ 469297 h 2221897"/>
                <a:gd name="connsiteX73" fmla="*/ 1285875 w 3219450"/>
                <a:gd name="connsiteY73" fmla="*/ 783622 h 2221897"/>
                <a:gd name="connsiteX74" fmla="*/ 3219450 w 3219450"/>
                <a:gd name="connsiteY74" fmla="*/ 783622 h 2221897"/>
                <a:gd name="connsiteX75" fmla="*/ 3219450 w 3219450"/>
                <a:gd name="connsiteY75" fmla="*/ 2221897 h 2221897"/>
                <a:gd name="connsiteX76" fmla="*/ 1695450 w 3219450"/>
                <a:gd name="connsiteY76" fmla="*/ 2221897 h 2221897"/>
                <a:gd name="connsiteX77" fmla="*/ 1695450 w 3219450"/>
                <a:gd name="connsiteY77" fmla="*/ 1574197 h 2221897"/>
                <a:gd name="connsiteX78" fmla="*/ 1276350 w 3219450"/>
                <a:gd name="connsiteY78" fmla="*/ 1574197 h 2221897"/>
                <a:gd name="connsiteX79" fmla="*/ 1276350 w 3219450"/>
                <a:gd name="connsiteY79" fmla="*/ 2212372 h 2221897"/>
                <a:gd name="connsiteX80" fmla="*/ 0 w 3219450"/>
                <a:gd name="connsiteY80" fmla="*/ 2212372 h 2221897"/>
                <a:gd name="connsiteX81" fmla="*/ 0 w 3219450"/>
                <a:gd name="connsiteY81" fmla="*/ 478822 h 2221897"/>
                <a:gd name="connsiteX82" fmla="*/ 624283 w 3219450"/>
                <a:gd name="connsiteY82" fmla="*/ 471745 h 2221897"/>
                <a:gd name="connsiteX83" fmla="*/ 756209 w 3219450"/>
                <a:gd name="connsiteY83" fmla="*/ 482 h 2221897"/>
                <a:gd name="connsiteX84" fmla="*/ 1080801 w 3219450"/>
                <a:gd name="connsiteY84" fmla="*/ 13097 h 2221897"/>
                <a:gd name="connsiteX0" fmla="*/ 765573 w 3219450"/>
                <a:gd name="connsiteY0" fmla="*/ 1604939 h 2222950"/>
                <a:gd name="connsiteX1" fmla="*/ 719138 w 3219450"/>
                <a:gd name="connsiteY1" fmla="*/ 1651374 h 2222950"/>
                <a:gd name="connsiteX2" fmla="*/ 719138 w 3219450"/>
                <a:gd name="connsiteY2" fmla="*/ 1837111 h 2222950"/>
                <a:gd name="connsiteX3" fmla="*/ 765573 w 3219450"/>
                <a:gd name="connsiteY3" fmla="*/ 1883546 h 2222950"/>
                <a:gd name="connsiteX4" fmla="*/ 1060847 w 3219450"/>
                <a:gd name="connsiteY4" fmla="*/ 1883546 h 2222950"/>
                <a:gd name="connsiteX5" fmla="*/ 1107282 w 3219450"/>
                <a:gd name="connsiteY5" fmla="*/ 1837111 h 2222950"/>
                <a:gd name="connsiteX6" fmla="*/ 1107282 w 3219450"/>
                <a:gd name="connsiteY6" fmla="*/ 1651374 h 2222950"/>
                <a:gd name="connsiteX7" fmla="*/ 1060847 w 3219450"/>
                <a:gd name="connsiteY7" fmla="*/ 1604939 h 2222950"/>
                <a:gd name="connsiteX8" fmla="*/ 765573 w 3219450"/>
                <a:gd name="connsiteY8" fmla="*/ 1604939 h 2222950"/>
                <a:gd name="connsiteX9" fmla="*/ 248842 w 3219450"/>
                <a:gd name="connsiteY9" fmla="*/ 1604939 h 2222950"/>
                <a:gd name="connsiteX10" fmla="*/ 202407 w 3219450"/>
                <a:gd name="connsiteY10" fmla="*/ 1651374 h 2222950"/>
                <a:gd name="connsiteX11" fmla="*/ 202407 w 3219450"/>
                <a:gd name="connsiteY11" fmla="*/ 1837111 h 2222950"/>
                <a:gd name="connsiteX12" fmla="*/ 248842 w 3219450"/>
                <a:gd name="connsiteY12" fmla="*/ 1883546 h 2222950"/>
                <a:gd name="connsiteX13" fmla="*/ 544116 w 3219450"/>
                <a:gd name="connsiteY13" fmla="*/ 1883546 h 2222950"/>
                <a:gd name="connsiteX14" fmla="*/ 590551 w 3219450"/>
                <a:gd name="connsiteY14" fmla="*/ 1837111 h 2222950"/>
                <a:gd name="connsiteX15" fmla="*/ 590551 w 3219450"/>
                <a:gd name="connsiteY15" fmla="*/ 1651374 h 2222950"/>
                <a:gd name="connsiteX16" fmla="*/ 544116 w 3219450"/>
                <a:gd name="connsiteY16" fmla="*/ 1604939 h 2222950"/>
                <a:gd name="connsiteX17" fmla="*/ 248842 w 3219450"/>
                <a:gd name="connsiteY17" fmla="*/ 1604939 h 2222950"/>
                <a:gd name="connsiteX18" fmla="*/ 1338060 w 3219450"/>
                <a:gd name="connsiteY18" fmla="*/ 1375630 h 2222950"/>
                <a:gd name="connsiteX19" fmla="*/ 1285875 w 3219450"/>
                <a:gd name="connsiteY19" fmla="*/ 1427815 h 2222950"/>
                <a:gd name="connsiteX20" fmla="*/ 1338060 w 3219450"/>
                <a:gd name="connsiteY20" fmla="*/ 1479999 h 2222950"/>
                <a:gd name="connsiteX21" fmla="*/ 2791714 w 3219450"/>
                <a:gd name="connsiteY21" fmla="*/ 1480000 h 2222950"/>
                <a:gd name="connsiteX22" fmla="*/ 2843899 w 3219450"/>
                <a:gd name="connsiteY22" fmla="*/ 1427815 h 2222950"/>
                <a:gd name="connsiteX23" fmla="*/ 2843900 w 3219450"/>
                <a:gd name="connsiteY23" fmla="*/ 1427815 h 2222950"/>
                <a:gd name="connsiteX24" fmla="*/ 2791715 w 3219450"/>
                <a:gd name="connsiteY24" fmla="*/ 1375630 h 2222950"/>
                <a:gd name="connsiteX25" fmla="*/ 1338060 w 3219450"/>
                <a:gd name="connsiteY25" fmla="*/ 1375630 h 2222950"/>
                <a:gd name="connsiteX26" fmla="*/ 1338060 w 3219450"/>
                <a:gd name="connsiteY26" fmla="*/ 1154174 h 2222950"/>
                <a:gd name="connsiteX27" fmla="*/ 1285875 w 3219450"/>
                <a:gd name="connsiteY27" fmla="*/ 1206359 h 2222950"/>
                <a:gd name="connsiteX28" fmla="*/ 1338060 w 3219450"/>
                <a:gd name="connsiteY28" fmla="*/ 1258543 h 2222950"/>
                <a:gd name="connsiteX29" fmla="*/ 2791714 w 3219450"/>
                <a:gd name="connsiteY29" fmla="*/ 1258544 h 2222950"/>
                <a:gd name="connsiteX30" fmla="*/ 2843899 w 3219450"/>
                <a:gd name="connsiteY30" fmla="*/ 1206359 h 2222950"/>
                <a:gd name="connsiteX31" fmla="*/ 2843900 w 3219450"/>
                <a:gd name="connsiteY31" fmla="*/ 1206359 h 2222950"/>
                <a:gd name="connsiteX32" fmla="*/ 2791715 w 3219450"/>
                <a:gd name="connsiteY32" fmla="*/ 1154174 h 2222950"/>
                <a:gd name="connsiteX33" fmla="*/ 1338060 w 3219450"/>
                <a:gd name="connsiteY33" fmla="*/ 1154174 h 2222950"/>
                <a:gd name="connsiteX34" fmla="*/ 765573 w 3219450"/>
                <a:gd name="connsiteY34" fmla="*/ 1149207 h 2222950"/>
                <a:gd name="connsiteX35" fmla="*/ 719138 w 3219450"/>
                <a:gd name="connsiteY35" fmla="*/ 1195642 h 2222950"/>
                <a:gd name="connsiteX36" fmla="*/ 719138 w 3219450"/>
                <a:gd name="connsiteY36" fmla="*/ 1381379 h 2222950"/>
                <a:gd name="connsiteX37" fmla="*/ 765573 w 3219450"/>
                <a:gd name="connsiteY37" fmla="*/ 1427814 h 2222950"/>
                <a:gd name="connsiteX38" fmla="*/ 1060847 w 3219450"/>
                <a:gd name="connsiteY38" fmla="*/ 1427814 h 2222950"/>
                <a:gd name="connsiteX39" fmla="*/ 1107282 w 3219450"/>
                <a:gd name="connsiteY39" fmla="*/ 1381379 h 2222950"/>
                <a:gd name="connsiteX40" fmla="*/ 1107282 w 3219450"/>
                <a:gd name="connsiteY40" fmla="*/ 1195642 h 2222950"/>
                <a:gd name="connsiteX41" fmla="*/ 1060847 w 3219450"/>
                <a:gd name="connsiteY41" fmla="*/ 1149207 h 2222950"/>
                <a:gd name="connsiteX42" fmla="*/ 765573 w 3219450"/>
                <a:gd name="connsiteY42" fmla="*/ 1149207 h 2222950"/>
                <a:gd name="connsiteX43" fmla="*/ 248842 w 3219450"/>
                <a:gd name="connsiteY43" fmla="*/ 1149207 h 2222950"/>
                <a:gd name="connsiteX44" fmla="*/ 202407 w 3219450"/>
                <a:gd name="connsiteY44" fmla="*/ 1195642 h 2222950"/>
                <a:gd name="connsiteX45" fmla="*/ 202407 w 3219450"/>
                <a:gd name="connsiteY45" fmla="*/ 1381379 h 2222950"/>
                <a:gd name="connsiteX46" fmla="*/ 248842 w 3219450"/>
                <a:gd name="connsiteY46" fmla="*/ 1427814 h 2222950"/>
                <a:gd name="connsiteX47" fmla="*/ 544116 w 3219450"/>
                <a:gd name="connsiteY47" fmla="*/ 1427814 h 2222950"/>
                <a:gd name="connsiteX48" fmla="*/ 590551 w 3219450"/>
                <a:gd name="connsiteY48" fmla="*/ 1381379 h 2222950"/>
                <a:gd name="connsiteX49" fmla="*/ 590551 w 3219450"/>
                <a:gd name="connsiteY49" fmla="*/ 1195642 h 2222950"/>
                <a:gd name="connsiteX50" fmla="*/ 544116 w 3219450"/>
                <a:gd name="connsiteY50" fmla="*/ 1149207 h 2222950"/>
                <a:gd name="connsiteX51" fmla="*/ 248842 w 3219450"/>
                <a:gd name="connsiteY51" fmla="*/ 1149207 h 2222950"/>
                <a:gd name="connsiteX52" fmla="*/ 765573 w 3219450"/>
                <a:gd name="connsiteY52" fmla="*/ 663231 h 2222950"/>
                <a:gd name="connsiteX53" fmla="*/ 719138 w 3219450"/>
                <a:gd name="connsiteY53" fmla="*/ 709666 h 2222950"/>
                <a:gd name="connsiteX54" fmla="*/ 719138 w 3219450"/>
                <a:gd name="connsiteY54" fmla="*/ 895403 h 2222950"/>
                <a:gd name="connsiteX55" fmla="*/ 765573 w 3219450"/>
                <a:gd name="connsiteY55" fmla="*/ 941838 h 2222950"/>
                <a:gd name="connsiteX56" fmla="*/ 1060847 w 3219450"/>
                <a:gd name="connsiteY56" fmla="*/ 941838 h 2222950"/>
                <a:gd name="connsiteX57" fmla="*/ 1107282 w 3219450"/>
                <a:gd name="connsiteY57" fmla="*/ 895403 h 2222950"/>
                <a:gd name="connsiteX58" fmla="*/ 1107282 w 3219450"/>
                <a:gd name="connsiteY58" fmla="*/ 709666 h 2222950"/>
                <a:gd name="connsiteX59" fmla="*/ 1060847 w 3219450"/>
                <a:gd name="connsiteY59" fmla="*/ 663231 h 2222950"/>
                <a:gd name="connsiteX60" fmla="*/ 765573 w 3219450"/>
                <a:gd name="connsiteY60" fmla="*/ 663231 h 2222950"/>
                <a:gd name="connsiteX61" fmla="*/ 248842 w 3219450"/>
                <a:gd name="connsiteY61" fmla="*/ 663231 h 2222950"/>
                <a:gd name="connsiteX62" fmla="*/ 202407 w 3219450"/>
                <a:gd name="connsiteY62" fmla="*/ 709666 h 2222950"/>
                <a:gd name="connsiteX63" fmla="*/ 202407 w 3219450"/>
                <a:gd name="connsiteY63" fmla="*/ 895403 h 2222950"/>
                <a:gd name="connsiteX64" fmla="*/ 248842 w 3219450"/>
                <a:gd name="connsiteY64" fmla="*/ 941838 h 2222950"/>
                <a:gd name="connsiteX65" fmla="*/ 544116 w 3219450"/>
                <a:gd name="connsiteY65" fmla="*/ 941838 h 2222950"/>
                <a:gd name="connsiteX66" fmla="*/ 590551 w 3219450"/>
                <a:gd name="connsiteY66" fmla="*/ 895403 h 2222950"/>
                <a:gd name="connsiteX67" fmla="*/ 590551 w 3219450"/>
                <a:gd name="connsiteY67" fmla="*/ 709666 h 2222950"/>
                <a:gd name="connsiteX68" fmla="*/ 544116 w 3219450"/>
                <a:gd name="connsiteY68" fmla="*/ 663231 h 2222950"/>
                <a:gd name="connsiteX69" fmla="*/ 248842 w 3219450"/>
                <a:gd name="connsiteY69" fmla="*/ 663231 h 2222950"/>
                <a:gd name="connsiteX70" fmla="*/ 1086335 w 3219450"/>
                <a:gd name="connsiteY70" fmla="*/ 3080 h 2222950"/>
                <a:gd name="connsiteX71" fmla="*/ 1152525 w 3219450"/>
                <a:gd name="connsiteY71" fmla="*/ 470350 h 2222950"/>
                <a:gd name="connsiteX72" fmla="*/ 1285875 w 3219450"/>
                <a:gd name="connsiteY72" fmla="*/ 470350 h 2222950"/>
                <a:gd name="connsiteX73" fmla="*/ 1285875 w 3219450"/>
                <a:gd name="connsiteY73" fmla="*/ 784675 h 2222950"/>
                <a:gd name="connsiteX74" fmla="*/ 3219450 w 3219450"/>
                <a:gd name="connsiteY74" fmla="*/ 784675 h 2222950"/>
                <a:gd name="connsiteX75" fmla="*/ 3219450 w 3219450"/>
                <a:gd name="connsiteY75" fmla="*/ 2222950 h 2222950"/>
                <a:gd name="connsiteX76" fmla="*/ 1695450 w 3219450"/>
                <a:gd name="connsiteY76" fmla="*/ 2222950 h 2222950"/>
                <a:gd name="connsiteX77" fmla="*/ 1695450 w 3219450"/>
                <a:gd name="connsiteY77" fmla="*/ 1575250 h 2222950"/>
                <a:gd name="connsiteX78" fmla="*/ 1276350 w 3219450"/>
                <a:gd name="connsiteY78" fmla="*/ 1575250 h 2222950"/>
                <a:gd name="connsiteX79" fmla="*/ 1276350 w 3219450"/>
                <a:gd name="connsiteY79" fmla="*/ 2213425 h 2222950"/>
                <a:gd name="connsiteX80" fmla="*/ 0 w 3219450"/>
                <a:gd name="connsiteY80" fmla="*/ 2213425 h 2222950"/>
                <a:gd name="connsiteX81" fmla="*/ 0 w 3219450"/>
                <a:gd name="connsiteY81" fmla="*/ 479875 h 2222950"/>
                <a:gd name="connsiteX82" fmla="*/ 624283 w 3219450"/>
                <a:gd name="connsiteY82" fmla="*/ 472798 h 2222950"/>
                <a:gd name="connsiteX83" fmla="*/ 756209 w 3219450"/>
                <a:gd name="connsiteY83" fmla="*/ 1535 h 2222950"/>
                <a:gd name="connsiteX84" fmla="*/ 1086335 w 3219450"/>
                <a:gd name="connsiteY84" fmla="*/ 3080 h 2222950"/>
                <a:gd name="connsiteX0" fmla="*/ 765573 w 3219450"/>
                <a:gd name="connsiteY0" fmla="*/ 1601878 h 2219889"/>
                <a:gd name="connsiteX1" fmla="*/ 719138 w 3219450"/>
                <a:gd name="connsiteY1" fmla="*/ 1648313 h 2219889"/>
                <a:gd name="connsiteX2" fmla="*/ 719138 w 3219450"/>
                <a:gd name="connsiteY2" fmla="*/ 1834050 h 2219889"/>
                <a:gd name="connsiteX3" fmla="*/ 765573 w 3219450"/>
                <a:gd name="connsiteY3" fmla="*/ 1880485 h 2219889"/>
                <a:gd name="connsiteX4" fmla="*/ 1060847 w 3219450"/>
                <a:gd name="connsiteY4" fmla="*/ 1880485 h 2219889"/>
                <a:gd name="connsiteX5" fmla="*/ 1107282 w 3219450"/>
                <a:gd name="connsiteY5" fmla="*/ 1834050 h 2219889"/>
                <a:gd name="connsiteX6" fmla="*/ 1107282 w 3219450"/>
                <a:gd name="connsiteY6" fmla="*/ 1648313 h 2219889"/>
                <a:gd name="connsiteX7" fmla="*/ 1060847 w 3219450"/>
                <a:gd name="connsiteY7" fmla="*/ 1601878 h 2219889"/>
                <a:gd name="connsiteX8" fmla="*/ 765573 w 3219450"/>
                <a:gd name="connsiteY8" fmla="*/ 1601878 h 2219889"/>
                <a:gd name="connsiteX9" fmla="*/ 248842 w 3219450"/>
                <a:gd name="connsiteY9" fmla="*/ 1601878 h 2219889"/>
                <a:gd name="connsiteX10" fmla="*/ 202407 w 3219450"/>
                <a:gd name="connsiteY10" fmla="*/ 1648313 h 2219889"/>
                <a:gd name="connsiteX11" fmla="*/ 202407 w 3219450"/>
                <a:gd name="connsiteY11" fmla="*/ 1834050 h 2219889"/>
                <a:gd name="connsiteX12" fmla="*/ 248842 w 3219450"/>
                <a:gd name="connsiteY12" fmla="*/ 1880485 h 2219889"/>
                <a:gd name="connsiteX13" fmla="*/ 544116 w 3219450"/>
                <a:gd name="connsiteY13" fmla="*/ 1880485 h 2219889"/>
                <a:gd name="connsiteX14" fmla="*/ 590551 w 3219450"/>
                <a:gd name="connsiteY14" fmla="*/ 1834050 h 2219889"/>
                <a:gd name="connsiteX15" fmla="*/ 590551 w 3219450"/>
                <a:gd name="connsiteY15" fmla="*/ 1648313 h 2219889"/>
                <a:gd name="connsiteX16" fmla="*/ 544116 w 3219450"/>
                <a:gd name="connsiteY16" fmla="*/ 1601878 h 2219889"/>
                <a:gd name="connsiteX17" fmla="*/ 248842 w 3219450"/>
                <a:gd name="connsiteY17" fmla="*/ 1601878 h 2219889"/>
                <a:gd name="connsiteX18" fmla="*/ 1338060 w 3219450"/>
                <a:gd name="connsiteY18" fmla="*/ 1372569 h 2219889"/>
                <a:gd name="connsiteX19" fmla="*/ 1285875 w 3219450"/>
                <a:gd name="connsiteY19" fmla="*/ 1424754 h 2219889"/>
                <a:gd name="connsiteX20" fmla="*/ 1338060 w 3219450"/>
                <a:gd name="connsiteY20" fmla="*/ 1476938 h 2219889"/>
                <a:gd name="connsiteX21" fmla="*/ 2791714 w 3219450"/>
                <a:gd name="connsiteY21" fmla="*/ 1476939 h 2219889"/>
                <a:gd name="connsiteX22" fmla="*/ 2843899 w 3219450"/>
                <a:gd name="connsiteY22" fmla="*/ 1424754 h 2219889"/>
                <a:gd name="connsiteX23" fmla="*/ 2843900 w 3219450"/>
                <a:gd name="connsiteY23" fmla="*/ 1424754 h 2219889"/>
                <a:gd name="connsiteX24" fmla="*/ 2791715 w 3219450"/>
                <a:gd name="connsiteY24" fmla="*/ 1372569 h 2219889"/>
                <a:gd name="connsiteX25" fmla="*/ 1338060 w 3219450"/>
                <a:gd name="connsiteY25" fmla="*/ 1372569 h 2219889"/>
                <a:gd name="connsiteX26" fmla="*/ 1338060 w 3219450"/>
                <a:gd name="connsiteY26" fmla="*/ 1151113 h 2219889"/>
                <a:gd name="connsiteX27" fmla="*/ 1285875 w 3219450"/>
                <a:gd name="connsiteY27" fmla="*/ 1203298 h 2219889"/>
                <a:gd name="connsiteX28" fmla="*/ 1338060 w 3219450"/>
                <a:gd name="connsiteY28" fmla="*/ 1255482 h 2219889"/>
                <a:gd name="connsiteX29" fmla="*/ 2791714 w 3219450"/>
                <a:gd name="connsiteY29" fmla="*/ 1255483 h 2219889"/>
                <a:gd name="connsiteX30" fmla="*/ 2843899 w 3219450"/>
                <a:gd name="connsiteY30" fmla="*/ 1203298 h 2219889"/>
                <a:gd name="connsiteX31" fmla="*/ 2843900 w 3219450"/>
                <a:gd name="connsiteY31" fmla="*/ 1203298 h 2219889"/>
                <a:gd name="connsiteX32" fmla="*/ 2791715 w 3219450"/>
                <a:gd name="connsiteY32" fmla="*/ 1151113 h 2219889"/>
                <a:gd name="connsiteX33" fmla="*/ 1338060 w 3219450"/>
                <a:gd name="connsiteY33" fmla="*/ 1151113 h 2219889"/>
                <a:gd name="connsiteX34" fmla="*/ 765573 w 3219450"/>
                <a:gd name="connsiteY34" fmla="*/ 1146146 h 2219889"/>
                <a:gd name="connsiteX35" fmla="*/ 719138 w 3219450"/>
                <a:gd name="connsiteY35" fmla="*/ 1192581 h 2219889"/>
                <a:gd name="connsiteX36" fmla="*/ 719138 w 3219450"/>
                <a:gd name="connsiteY36" fmla="*/ 1378318 h 2219889"/>
                <a:gd name="connsiteX37" fmla="*/ 765573 w 3219450"/>
                <a:gd name="connsiteY37" fmla="*/ 1424753 h 2219889"/>
                <a:gd name="connsiteX38" fmla="*/ 1060847 w 3219450"/>
                <a:gd name="connsiteY38" fmla="*/ 1424753 h 2219889"/>
                <a:gd name="connsiteX39" fmla="*/ 1107282 w 3219450"/>
                <a:gd name="connsiteY39" fmla="*/ 1378318 h 2219889"/>
                <a:gd name="connsiteX40" fmla="*/ 1107282 w 3219450"/>
                <a:gd name="connsiteY40" fmla="*/ 1192581 h 2219889"/>
                <a:gd name="connsiteX41" fmla="*/ 1060847 w 3219450"/>
                <a:gd name="connsiteY41" fmla="*/ 1146146 h 2219889"/>
                <a:gd name="connsiteX42" fmla="*/ 765573 w 3219450"/>
                <a:gd name="connsiteY42" fmla="*/ 1146146 h 2219889"/>
                <a:gd name="connsiteX43" fmla="*/ 248842 w 3219450"/>
                <a:gd name="connsiteY43" fmla="*/ 1146146 h 2219889"/>
                <a:gd name="connsiteX44" fmla="*/ 202407 w 3219450"/>
                <a:gd name="connsiteY44" fmla="*/ 1192581 h 2219889"/>
                <a:gd name="connsiteX45" fmla="*/ 202407 w 3219450"/>
                <a:gd name="connsiteY45" fmla="*/ 1378318 h 2219889"/>
                <a:gd name="connsiteX46" fmla="*/ 248842 w 3219450"/>
                <a:gd name="connsiteY46" fmla="*/ 1424753 h 2219889"/>
                <a:gd name="connsiteX47" fmla="*/ 544116 w 3219450"/>
                <a:gd name="connsiteY47" fmla="*/ 1424753 h 2219889"/>
                <a:gd name="connsiteX48" fmla="*/ 590551 w 3219450"/>
                <a:gd name="connsiteY48" fmla="*/ 1378318 h 2219889"/>
                <a:gd name="connsiteX49" fmla="*/ 590551 w 3219450"/>
                <a:gd name="connsiteY49" fmla="*/ 1192581 h 2219889"/>
                <a:gd name="connsiteX50" fmla="*/ 544116 w 3219450"/>
                <a:gd name="connsiteY50" fmla="*/ 1146146 h 2219889"/>
                <a:gd name="connsiteX51" fmla="*/ 248842 w 3219450"/>
                <a:gd name="connsiteY51" fmla="*/ 1146146 h 2219889"/>
                <a:gd name="connsiteX52" fmla="*/ 765573 w 3219450"/>
                <a:gd name="connsiteY52" fmla="*/ 660170 h 2219889"/>
                <a:gd name="connsiteX53" fmla="*/ 719138 w 3219450"/>
                <a:gd name="connsiteY53" fmla="*/ 706605 h 2219889"/>
                <a:gd name="connsiteX54" fmla="*/ 719138 w 3219450"/>
                <a:gd name="connsiteY54" fmla="*/ 892342 h 2219889"/>
                <a:gd name="connsiteX55" fmla="*/ 765573 w 3219450"/>
                <a:gd name="connsiteY55" fmla="*/ 938777 h 2219889"/>
                <a:gd name="connsiteX56" fmla="*/ 1060847 w 3219450"/>
                <a:gd name="connsiteY56" fmla="*/ 938777 h 2219889"/>
                <a:gd name="connsiteX57" fmla="*/ 1107282 w 3219450"/>
                <a:gd name="connsiteY57" fmla="*/ 892342 h 2219889"/>
                <a:gd name="connsiteX58" fmla="*/ 1107282 w 3219450"/>
                <a:gd name="connsiteY58" fmla="*/ 706605 h 2219889"/>
                <a:gd name="connsiteX59" fmla="*/ 1060847 w 3219450"/>
                <a:gd name="connsiteY59" fmla="*/ 660170 h 2219889"/>
                <a:gd name="connsiteX60" fmla="*/ 765573 w 3219450"/>
                <a:gd name="connsiteY60" fmla="*/ 660170 h 2219889"/>
                <a:gd name="connsiteX61" fmla="*/ 248842 w 3219450"/>
                <a:gd name="connsiteY61" fmla="*/ 660170 h 2219889"/>
                <a:gd name="connsiteX62" fmla="*/ 202407 w 3219450"/>
                <a:gd name="connsiteY62" fmla="*/ 706605 h 2219889"/>
                <a:gd name="connsiteX63" fmla="*/ 202407 w 3219450"/>
                <a:gd name="connsiteY63" fmla="*/ 892342 h 2219889"/>
                <a:gd name="connsiteX64" fmla="*/ 248842 w 3219450"/>
                <a:gd name="connsiteY64" fmla="*/ 938777 h 2219889"/>
                <a:gd name="connsiteX65" fmla="*/ 544116 w 3219450"/>
                <a:gd name="connsiteY65" fmla="*/ 938777 h 2219889"/>
                <a:gd name="connsiteX66" fmla="*/ 590551 w 3219450"/>
                <a:gd name="connsiteY66" fmla="*/ 892342 h 2219889"/>
                <a:gd name="connsiteX67" fmla="*/ 590551 w 3219450"/>
                <a:gd name="connsiteY67" fmla="*/ 706605 h 2219889"/>
                <a:gd name="connsiteX68" fmla="*/ 544116 w 3219450"/>
                <a:gd name="connsiteY68" fmla="*/ 660170 h 2219889"/>
                <a:gd name="connsiteX69" fmla="*/ 248842 w 3219450"/>
                <a:gd name="connsiteY69" fmla="*/ 660170 h 2219889"/>
                <a:gd name="connsiteX70" fmla="*/ 1086335 w 3219450"/>
                <a:gd name="connsiteY70" fmla="*/ 19 h 2219889"/>
                <a:gd name="connsiteX71" fmla="*/ 1152525 w 3219450"/>
                <a:gd name="connsiteY71" fmla="*/ 467289 h 2219889"/>
                <a:gd name="connsiteX72" fmla="*/ 1285875 w 3219450"/>
                <a:gd name="connsiteY72" fmla="*/ 467289 h 2219889"/>
                <a:gd name="connsiteX73" fmla="*/ 1285875 w 3219450"/>
                <a:gd name="connsiteY73" fmla="*/ 781614 h 2219889"/>
                <a:gd name="connsiteX74" fmla="*/ 3219450 w 3219450"/>
                <a:gd name="connsiteY74" fmla="*/ 781614 h 2219889"/>
                <a:gd name="connsiteX75" fmla="*/ 3219450 w 3219450"/>
                <a:gd name="connsiteY75" fmla="*/ 2219889 h 2219889"/>
                <a:gd name="connsiteX76" fmla="*/ 1695450 w 3219450"/>
                <a:gd name="connsiteY76" fmla="*/ 2219889 h 2219889"/>
                <a:gd name="connsiteX77" fmla="*/ 1695450 w 3219450"/>
                <a:gd name="connsiteY77" fmla="*/ 1572189 h 2219889"/>
                <a:gd name="connsiteX78" fmla="*/ 1276350 w 3219450"/>
                <a:gd name="connsiteY78" fmla="*/ 1572189 h 2219889"/>
                <a:gd name="connsiteX79" fmla="*/ 1276350 w 3219450"/>
                <a:gd name="connsiteY79" fmla="*/ 2210364 h 2219889"/>
                <a:gd name="connsiteX80" fmla="*/ 0 w 3219450"/>
                <a:gd name="connsiteY80" fmla="*/ 2210364 h 2219889"/>
                <a:gd name="connsiteX81" fmla="*/ 0 w 3219450"/>
                <a:gd name="connsiteY81" fmla="*/ 476814 h 2219889"/>
                <a:gd name="connsiteX82" fmla="*/ 624283 w 3219450"/>
                <a:gd name="connsiteY82" fmla="*/ 469737 h 2219889"/>
                <a:gd name="connsiteX83" fmla="*/ 639987 w 3219450"/>
                <a:gd name="connsiteY83" fmla="*/ 208779 h 2219889"/>
                <a:gd name="connsiteX84" fmla="*/ 1086335 w 3219450"/>
                <a:gd name="connsiteY84" fmla="*/ 19 h 2219889"/>
                <a:gd name="connsiteX0" fmla="*/ 765573 w 3219450"/>
                <a:gd name="connsiteY0" fmla="*/ 1393099 h 2011110"/>
                <a:gd name="connsiteX1" fmla="*/ 719138 w 3219450"/>
                <a:gd name="connsiteY1" fmla="*/ 1439534 h 2011110"/>
                <a:gd name="connsiteX2" fmla="*/ 719138 w 3219450"/>
                <a:gd name="connsiteY2" fmla="*/ 1625271 h 2011110"/>
                <a:gd name="connsiteX3" fmla="*/ 765573 w 3219450"/>
                <a:gd name="connsiteY3" fmla="*/ 1671706 h 2011110"/>
                <a:gd name="connsiteX4" fmla="*/ 1060847 w 3219450"/>
                <a:gd name="connsiteY4" fmla="*/ 1671706 h 2011110"/>
                <a:gd name="connsiteX5" fmla="*/ 1107282 w 3219450"/>
                <a:gd name="connsiteY5" fmla="*/ 1625271 h 2011110"/>
                <a:gd name="connsiteX6" fmla="*/ 1107282 w 3219450"/>
                <a:gd name="connsiteY6" fmla="*/ 1439534 h 2011110"/>
                <a:gd name="connsiteX7" fmla="*/ 1060847 w 3219450"/>
                <a:gd name="connsiteY7" fmla="*/ 1393099 h 2011110"/>
                <a:gd name="connsiteX8" fmla="*/ 765573 w 3219450"/>
                <a:gd name="connsiteY8" fmla="*/ 1393099 h 2011110"/>
                <a:gd name="connsiteX9" fmla="*/ 248842 w 3219450"/>
                <a:gd name="connsiteY9" fmla="*/ 1393099 h 2011110"/>
                <a:gd name="connsiteX10" fmla="*/ 202407 w 3219450"/>
                <a:gd name="connsiteY10" fmla="*/ 1439534 h 2011110"/>
                <a:gd name="connsiteX11" fmla="*/ 202407 w 3219450"/>
                <a:gd name="connsiteY11" fmla="*/ 1625271 h 2011110"/>
                <a:gd name="connsiteX12" fmla="*/ 248842 w 3219450"/>
                <a:gd name="connsiteY12" fmla="*/ 1671706 h 2011110"/>
                <a:gd name="connsiteX13" fmla="*/ 544116 w 3219450"/>
                <a:gd name="connsiteY13" fmla="*/ 1671706 h 2011110"/>
                <a:gd name="connsiteX14" fmla="*/ 590551 w 3219450"/>
                <a:gd name="connsiteY14" fmla="*/ 1625271 h 2011110"/>
                <a:gd name="connsiteX15" fmla="*/ 590551 w 3219450"/>
                <a:gd name="connsiteY15" fmla="*/ 1439534 h 2011110"/>
                <a:gd name="connsiteX16" fmla="*/ 544116 w 3219450"/>
                <a:gd name="connsiteY16" fmla="*/ 1393099 h 2011110"/>
                <a:gd name="connsiteX17" fmla="*/ 248842 w 3219450"/>
                <a:gd name="connsiteY17" fmla="*/ 1393099 h 2011110"/>
                <a:gd name="connsiteX18" fmla="*/ 1338060 w 3219450"/>
                <a:gd name="connsiteY18" fmla="*/ 1163790 h 2011110"/>
                <a:gd name="connsiteX19" fmla="*/ 1285875 w 3219450"/>
                <a:gd name="connsiteY19" fmla="*/ 1215975 h 2011110"/>
                <a:gd name="connsiteX20" fmla="*/ 1338060 w 3219450"/>
                <a:gd name="connsiteY20" fmla="*/ 1268159 h 2011110"/>
                <a:gd name="connsiteX21" fmla="*/ 2791714 w 3219450"/>
                <a:gd name="connsiteY21" fmla="*/ 1268160 h 2011110"/>
                <a:gd name="connsiteX22" fmla="*/ 2843899 w 3219450"/>
                <a:gd name="connsiteY22" fmla="*/ 1215975 h 2011110"/>
                <a:gd name="connsiteX23" fmla="*/ 2843900 w 3219450"/>
                <a:gd name="connsiteY23" fmla="*/ 1215975 h 2011110"/>
                <a:gd name="connsiteX24" fmla="*/ 2791715 w 3219450"/>
                <a:gd name="connsiteY24" fmla="*/ 1163790 h 2011110"/>
                <a:gd name="connsiteX25" fmla="*/ 1338060 w 3219450"/>
                <a:gd name="connsiteY25" fmla="*/ 1163790 h 2011110"/>
                <a:gd name="connsiteX26" fmla="*/ 1338060 w 3219450"/>
                <a:gd name="connsiteY26" fmla="*/ 942334 h 2011110"/>
                <a:gd name="connsiteX27" fmla="*/ 1285875 w 3219450"/>
                <a:gd name="connsiteY27" fmla="*/ 994519 h 2011110"/>
                <a:gd name="connsiteX28" fmla="*/ 1338060 w 3219450"/>
                <a:gd name="connsiteY28" fmla="*/ 1046703 h 2011110"/>
                <a:gd name="connsiteX29" fmla="*/ 2791714 w 3219450"/>
                <a:gd name="connsiteY29" fmla="*/ 1046704 h 2011110"/>
                <a:gd name="connsiteX30" fmla="*/ 2843899 w 3219450"/>
                <a:gd name="connsiteY30" fmla="*/ 994519 h 2011110"/>
                <a:gd name="connsiteX31" fmla="*/ 2843900 w 3219450"/>
                <a:gd name="connsiteY31" fmla="*/ 994519 h 2011110"/>
                <a:gd name="connsiteX32" fmla="*/ 2791715 w 3219450"/>
                <a:gd name="connsiteY32" fmla="*/ 942334 h 2011110"/>
                <a:gd name="connsiteX33" fmla="*/ 1338060 w 3219450"/>
                <a:gd name="connsiteY33" fmla="*/ 942334 h 2011110"/>
                <a:gd name="connsiteX34" fmla="*/ 765573 w 3219450"/>
                <a:gd name="connsiteY34" fmla="*/ 937367 h 2011110"/>
                <a:gd name="connsiteX35" fmla="*/ 719138 w 3219450"/>
                <a:gd name="connsiteY35" fmla="*/ 983802 h 2011110"/>
                <a:gd name="connsiteX36" fmla="*/ 719138 w 3219450"/>
                <a:gd name="connsiteY36" fmla="*/ 1169539 h 2011110"/>
                <a:gd name="connsiteX37" fmla="*/ 765573 w 3219450"/>
                <a:gd name="connsiteY37" fmla="*/ 1215974 h 2011110"/>
                <a:gd name="connsiteX38" fmla="*/ 1060847 w 3219450"/>
                <a:gd name="connsiteY38" fmla="*/ 1215974 h 2011110"/>
                <a:gd name="connsiteX39" fmla="*/ 1107282 w 3219450"/>
                <a:gd name="connsiteY39" fmla="*/ 1169539 h 2011110"/>
                <a:gd name="connsiteX40" fmla="*/ 1107282 w 3219450"/>
                <a:gd name="connsiteY40" fmla="*/ 983802 h 2011110"/>
                <a:gd name="connsiteX41" fmla="*/ 1060847 w 3219450"/>
                <a:gd name="connsiteY41" fmla="*/ 937367 h 2011110"/>
                <a:gd name="connsiteX42" fmla="*/ 765573 w 3219450"/>
                <a:gd name="connsiteY42" fmla="*/ 937367 h 2011110"/>
                <a:gd name="connsiteX43" fmla="*/ 248842 w 3219450"/>
                <a:gd name="connsiteY43" fmla="*/ 937367 h 2011110"/>
                <a:gd name="connsiteX44" fmla="*/ 202407 w 3219450"/>
                <a:gd name="connsiteY44" fmla="*/ 983802 h 2011110"/>
                <a:gd name="connsiteX45" fmla="*/ 202407 w 3219450"/>
                <a:gd name="connsiteY45" fmla="*/ 1169539 h 2011110"/>
                <a:gd name="connsiteX46" fmla="*/ 248842 w 3219450"/>
                <a:gd name="connsiteY46" fmla="*/ 1215974 h 2011110"/>
                <a:gd name="connsiteX47" fmla="*/ 544116 w 3219450"/>
                <a:gd name="connsiteY47" fmla="*/ 1215974 h 2011110"/>
                <a:gd name="connsiteX48" fmla="*/ 590551 w 3219450"/>
                <a:gd name="connsiteY48" fmla="*/ 1169539 h 2011110"/>
                <a:gd name="connsiteX49" fmla="*/ 590551 w 3219450"/>
                <a:gd name="connsiteY49" fmla="*/ 983802 h 2011110"/>
                <a:gd name="connsiteX50" fmla="*/ 544116 w 3219450"/>
                <a:gd name="connsiteY50" fmla="*/ 937367 h 2011110"/>
                <a:gd name="connsiteX51" fmla="*/ 248842 w 3219450"/>
                <a:gd name="connsiteY51" fmla="*/ 937367 h 2011110"/>
                <a:gd name="connsiteX52" fmla="*/ 765573 w 3219450"/>
                <a:gd name="connsiteY52" fmla="*/ 451391 h 2011110"/>
                <a:gd name="connsiteX53" fmla="*/ 719138 w 3219450"/>
                <a:gd name="connsiteY53" fmla="*/ 497826 h 2011110"/>
                <a:gd name="connsiteX54" fmla="*/ 719138 w 3219450"/>
                <a:gd name="connsiteY54" fmla="*/ 683563 h 2011110"/>
                <a:gd name="connsiteX55" fmla="*/ 765573 w 3219450"/>
                <a:gd name="connsiteY55" fmla="*/ 729998 h 2011110"/>
                <a:gd name="connsiteX56" fmla="*/ 1060847 w 3219450"/>
                <a:gd name="connsiteY56" fmla="*/ 729998 h 2011110"/>
                <a:gd name="connsiteX57" fmla="*/ 1107282 w 3219450"/>
                <a:gd name="connsiteY57" fmla="*/ 683563 h 2011110"/>
                <a:gd name="connsiteX58" fmla="*/ 1107282 w 3219450"/>
                <a:gd name="connsiteY58" fmla="*/ 497826 h 2011110"/>
                <a:gd name="connsiteX59" fmla="*/ 1060847 w 3219450"/>
                <a:gd name="connsiteY59" fmla="*/ 451391 h 2011110"/>
                <a:gd name="connsiteX60" fmla="*/ 765573 w 3219450"/>
                <a:gd name="connsiteY60" fmla="*/ 451391 h 2011110"/>
                <a:gd name="connsiteX61" fmla="*/ 248842 w 3219450"/>
                <a:gd name="connsiteY61" fmla="*/ 451391 h 2011110"/>
                <a:gd name="connsiteX62" fmla="*/ 202407 w 3219450"/>
                <a:gd name="connsiteY62" fmla="*/ 497826 h 2011110"/>
                <a:gd name="connsiteX63" fmla="*/ 202407 w 3219450"/>
                <a:gd name="connsiteY63" fmla="*/ 683563 h 2011110"/>
                <a:gd name="connsiteX64" fmla="*/ 248842 w 3219450"/>
                <a:gd name="connsiteY64" fmla="*/ 729998 h 2011110"/>
                <a:gd name="connsiteX65" fmla="*/ 544116 w 3219450"/>
                <a:gd name="connsiteY65" fmla="*/ 729998 h 2011110"/>
                <a:gd name="connsiteX66" fmla="*/ 590551 w 3219450"/>
                <a:gd name="connsiteY66" fmla="*/ 683563 h 2011110"/>
                <a:gd name="connsiteX67" fmla="*/ 590551 w 3219450"/>
                <a:gd name="connsiteY67" fmla="*/ 497826 h 2011110"/>
                <a:gd name="connsiteX68" fmla="*/ 544116 w 3219450"/>
                <a:gd name="connsiteY68" fmla="*/ 451391 h 2011110"/>
                <a:gd name="connsiteX69" fmla="*/ 248842 w 3219450"/>
                <a:gd name="connsiteY69" fmla="*/ 451391 h 2011110"/>
                <a:gd name="connsiteX70" fmla="*/ 1136144 w 3219450"/>
                <a:gd name="connsiteY70" fmla="*/ 7082 h 2011110"/>
                <a:gd name="connsiteX71" fmla="*/ 1152525 w 3219450"/>
                <a:gd name="connsiteY71" fmla="*/ 258510 h 2011110"/>
                <a:gd name="connsiteX72" fmla="*/ 1285875 w 3219450"/>
                <a:gd name="connsiteY72" fmla="*/ 258510 h 2011110"/>
                <a:gd name="connsiteX73" fmla="*/ 1285875 w 3219450"/>
                <a:gd name="connsiteY73" fmla="*/ 572835 h 2011110"/>
                <a:gd name="connsiteX74" fmla="*/ 3219450 w 3219450"/>
                <a:gd name="connsiteY74" fmla="*/ 572835 h 2011110"/>
                <a:gd name="connsiteX75" fmla="*/ 3219450 w 3219450"/>
                <a:gd name="connsiteY75" fmla="*/ 2011110 h 2011110"/>
                <a:gd name="connsiteX76" fmla="*/ 1695450 w 3219450"/>
                <a:gd name="connsiteY76" fmla="*/ 2011110 h 2011110"/>
                <a:gd name="connsiteX77" fmla="*/ 1695450 w 3219450"/>
                <a:gd name="connsiteY77" fmla="*/ 1363410 h 2011110"/>
                <a:gd name="connsiteX78" fmla="*/ 1276350 w 3219450"/>
                <a:gd name="connsiteY78" fmla="*/ 1363410 h 2011110"/>
                <a:gd name="connsiteX79" fmla="*/ 1276350 w 3219450"/>
                <a:gd name="connsiteY79" fmla="*/ 2001585 h 2011110"/>
                <a:gd name="connsiteX80" fmla="*/ 0 w 3219450"/>
                <a:gd name="connsiteY80" fmla="*/ 2001585 h 2011110"/>
                <a:gd name="connsiteX81" fmla="*/ 0 w 3219450"/>
                <a:gd name="connsiteY81" fmla="*/ 268035 h 2011110"/>
                <a:gd name="connsiteX82" fmla="*/ 624283 w 3219450"/>
                <a:gd name="connsiteY82" fmla="*/ 260958 h 2011110"/>
                <a:gd name="connsiteX83" fmla="*/ 639987 w 3219450"/>
                <a:gd name="connsiteY83" fmla="*/ 0 h 2011110"/>
                <a:gd name="connsiteX84" fmla="*/ 1136144 w 3219450"/>
                <a:gd name="connsiteY84" fmla="*/ 7082 h 2011110"/>
                <a:gd name="connsiteX0" fmla="*/ 765573 w 3219450"/>
                <a:gd name="connsiteY0" fmla="*/ 1386017 h 2004028"/>
                <a:gd name="connsiteX1" fmla="*/ 719138 w 3219450"/>
                <a:gd name="connsiteY1" fmla="*/ 1432452 h 2004028"/>
                <a:gd name="connsiteX2" fmla="*/ 719138 w 3219450"/>
                <a:gd name="connsiteY2" fmla="*/ 1618189 h 2004028"/>
                <a:gd name="connsiteX3" fmla="*/ 765573 w 3219450"/>
                <a:gd name="connsiteY3" fmla="*/ 1664624 h 2004028"/>
                <a:gd name="connsiteX4" fmla="*/ 1060847 w 3219450"/>
                <a:gd name="connsiteY4" fmla="*/ 1664624 h 2004028"/>
                <a:gd name="connsiteX5" fmla="*/ 1107282 w 3219450"/>
                <a:gd name="connsiteY5" fmla="*/ 1618189 h 2004028"/>
                <a:gd name="connsiteX6" fmla="*/ 1107282 w 3219450"/>
                <a:gd name="connsiteY6" fmla="*/ 1432452 h 2004028"/>
                <a:gd name="connsiteX7" fmla="*/ 1060847 w 3219450"/>
                <a:gd name="connsiteY7" fmla="*/ 1386017 h 2004028"/>
                <a:gd name="connsiteX8" fmla="*/ 765573 w 3219450"/>
                <a:gd name="connsiteY8" fmla="*/ 1386017 h 2004028"/>
                <a:gd name="connsiteX9" fmla="*/ 248842 w 3219450"/>
                <a:gd name="connsiteY9" fmla="*/ 1386017 h 2004028"/>
                <a:gd name="connsiteX10" fmla="*/ 202407 w 3219450"/>
                <a:gd name="connsiteY10" fmla="*/ 1432452 h 2004028"/>
                <a:gd name="connsiteX11" fmla="*/ 202407 w 3219450"/>
                <a:gd name="connsiteY11" fmla="*/ 1618189 h 2004028"/>
                <a:gd name="connsiteX12" fmla="*/ 248842 w 3219450"/>
                <a:gd name="connsiteY12" fmla="*/ 1664624 h 2004028"/>
                <a:gd name="connsiteX13" fmla="*/ 544116 w 3219450"/>
                <a:gd name="connsiteY13" fmla="*/ 1664624 h 2004028"/>
                <a:gd name="connsiteX14" fmla="*/ 590551 w 3219450"/>
                <a:gd name="connsiteY14" fmla="*/ 1618189 h 2004028"/>
                <a:gd name="connsiteX15" fmla="*/ 590551 w 3219450"/>
                <a:gd name="connsiteY15" fmla="*/ 1432452 h 2004028"/>
                <a:gd name="connsiteX16" fmla="*/ 544116 w 3219450"/>
                <a:gd name="connsiteY16" fmla="*/ 1386017 h 2004028"/>
                <a:gd name="connsiteX17" fmla="*/ 248842 w 3219450"/>
                <a:gd name="connsiteY17" fmla="*/ 1386017 h 2004028"/>
                <a:gd name="connsiteX18" fmla="*/ 1338060 w 3219450"/>
                <a:gd name="connsiteY18" fmla="*/ 1156708 h 2004028"/>
                <a:gd name="connsiteX19" fmla="*/ 1285875 w 3219450"/>
                <a:gd name="connsiteY19" fmla="*/ 1208893 h 2004028"/>
                <a:gd name="connsiteX20" fmla="*/ 1338060 w 3219450"/>
                <a:gd name="connsiteY20" fmla="*/ 1261077 h 2004028"/>
                <a:gd name="connsiteX21" fmla="*/ 2791714 w 3219450"/>
                <a:gd name="connsiteY21" fmla="*/ 1261078 h 2004028"/>
                <a:gd name="connsiteX22" fmla="*/ 2843899 w 3219450"/>
                <a:gd name="connsiteY22" fmla="*/ 1208893 h 2004028"/>
                <a:gd name="connsiteX23" fmla="*/ 2843900 w 3219450"/>
                <a:gd name="connsiteY23" fmla="*/ 1208893 h 2004028"/>
                <a:gd name="connsiteX24" fmla="*/ 2791715 w 3219450"/>
                <a:gd name="connsiteY24" fmla="*/ 1156708 h 2004028"/>
                <a:gd name="connsiteX25" fmla="*/ 1338060 w 3219450"/>
                <a:gd name="connsiteY25" fmla="*/ 1156708 h 2004028"/>
                <a:gd name="connsiteX26" fmla="*/ 1338060 w 3219450"/>
                <a:gd name="connsiteY26" fmla="*/ 935252 h 2004028"/>
                <a:gd name="connsiteX27" fmla="*/ 1285875 w 3219450"/>
                <a:gd name="connsiteY27" fmla="*/ 987437 h 2004028"/>
                <a:gd name="connsiteX28" fmla="*/ 1338060 w 3219450"/>
                <a:gd name="connsiteY28" fmla="*/ 1039621 h 2004028"/>
                <a:gd name="connsiteX29" fmla="*/ 2791714 w 3219450"/>
                <a:gd name="connsiteY29" fmla="*/ 1039622 h 2004028"/>
                <a:gd name="connsiteX30" fmla="*/ 2843899 w 3219450"/>
                <a:gd name="connsiteY30" fmla="*/ 987437 h 2004028"/>
                <a:gd name="connsiteX31" fmla="*/ 2843900 w 3219450"/>
                <a:gd name="connsiteY31" fmla="*/ 987437 h 2004028"/>
                <a:gd name="connsiteX32" fmla="*/ 2791715 w 3219450"/>
                <a:gd name="connsiteY32" fmla="*/ 935252 h 2004028"/>
                <a:gd name="connsiteX33" fmla="*/ 1338060 w 3219450"/>
                <a:gd name="connsiteY33" fmla="*/ 935252 h 2004028"/>
                <a:gd name="connsiteX34" fmla="*/ 765573 w 3219450"/>
                <a:gd name="connsiteY34" fmla="*/ 930285 h 2004028"/>
                <a:gd name="connsiteX35" fmla="*/ 719138 w 3219450"/>
                <a:gd name="connsiteY35" fmla="*/ 976720 h 2004028"/>
                <a:gd name="connsiteX36" fmla="*/ 719138 w 3219450"/>
                <a:gd name="connsiteY36" fmla="*/ 1162457 h 2004028"/>
                <a:gd name="connsiteX37" fmla="*/ 765573 w 3219450"/>
                <a:gd name="connsiteY37" fmla="*/ 1208892 h 2004028"/>
                <a:gd name="connsiteX38" fmla="*/ 1060847 w 3219450"/>
                <a:gd name="connsiteY38" fmla="*/ 1208892 h 2004028"/>
                <a:gd name="connsiteX39" fmla="*/ 1107282 w 3219450"/>
                <a:gd name="connsiteY39" fmla="*/ 1162457 h 2004028"/>
                <a:gd name="connsiteX40" fmla="*/ 1107282 w 3219450"/>
                <a:gd name="connsiteY40" fmla="*/ 976720 h 2004028"/>
                <a:gd name="connsiteX41" fmla="*/ 1060847 w 3219450"/>
                <a:gd name="connsiteY41" fmla="*/ 930285 h 2004028"/>
                <a:gd name="connsiteX42" fmla="*/ 765573 w 3219450"/>
                <a:gd name="connsiteY42" fmla="*/ 930285 h 2004028"/>
                <a:gd name="connsiteX43" fmla="*/ 248842 w 3219450"/>
                <a:gd name="connsiteY43" fmla="*/ 930285 h 2004028"/>
                <a:gd name="connsiteX44" fmla="*/ 202407 w 3219450"/>
                <a:gd name="connsiteY44" fmla="*/ 976720 h 2004028"/>
                <a:gd name="connsiteX45" fmla="*/ 202407 w 3219450"/>
                <a:gd name="connsiteY45" fmla="*/ 1162457 h 2004028"/>
                <a:gd name="connsiteX46" fmla="*/ 248842 w 3219450"/>
                <a:gd name="connsiteY46" fmla="*/ 1208892 h 2004028"/>
                <a:gd name="connsiteX47" fmla="*/ 544116 w 3219450"/>
                <a:gd name="connsiteY47" fmla="*/ 1208892 h 2004028"/>
                <a:gd name="connsiteX48" fmla="*/ 590551 w 3219450"/>
                <a:gd name="connsiteY48" fmla="*/ 1162457 h 2004028"/>
                <a:gd name="connsiteX49" fmla="*/ 590551 w 3219450"/>
                <a:gd name="connsiteY49" fmla="*/ 976720 h 2004028"/>
                <a:gd name="connsiteX50" fmla="*/ 544116 w 3219450"/>
                <a:gd name="connsiteY50" fmla="*/ 930285 h 2004028"/>
                <a:gd name="connsiteX51" fmla="*/ 248842 w 3219450"/>
                <a:gd name="connsiteY51" fmla="*/ 930285 h 2004028"/>
                <a:gd name="connsiteX52" fmla="*/ 765573 w 3219450"/>
                <a:gd name="connsiteY52" fmla="*/ 444309 h 2004028"/>
                <a:gd name="connsiteX53" fmla="*/ 719138 w 3219450"/>
                <a:gd name="connsiteY53" fmla="*/ 490744 h 2004028"/>
                <a:gd name="connsiteX54" fmla="*/ 719138 w 3219450"/>
                <a:gd name="connsiteY54" fmla="*/ 676481 h 2004028"/>
                <a:gd name="connsiteX55" fmla="*/ 765573 w 3219450"/>
                <a:gd name="connsiteY55" fmla="*/ 722916 h 2004028"/>
                <a:gd name="connsiteX56" fmla="*/ 1060847 w 3219450"/>
                <a:gd name="connsiteY56" fmla="*/ 722916 h 2004028"/>
                <a:gd name="connsiteX57" fmla="*/ 1107282 w 3219450"/>
                <a:gd name="connsiteY57" fmla="*/ 676481 h 2004028"/>
                <a:gd name="connsiteX58" fmla="*/ 1107282 w 3219450"/>
                <a:gd name="connsiteY58" fmla="*/ 490744 h 2004028"/>
                <a:gd name="connsiteX59" fmla="*/ 1060847 w 3219450"/>
                <a:gd name="connsiteY59" fmla="*/ 444309 h 2004028"/>
                <a:gd name="connsiteX60" fmla="*/ 765573 w 3219450"/>
                <a:gd name="connsiteY60" fmla="*/ 444309 h 2004028"/>
                <a:gd name="connsiteX61" fmla="*/ 248842 w 3219450"/>
                <a:gd name="connsiteY61" fmla="*/ 444309 h 2004028"/>
                <a:gd name="connsiteX62" fmla="*/ 202407 w 3219450"/>
                <a:gd name="connsiteY62" fmla="*/ 490744 h 2004028"/>
                <a:gd name="connsiteX63" fmla="*/ 202407 w 3219450"/>
                <a:gd name="connsiteY63" fmla="*/ 676481 h 2004028"/>
                <a:gd name="connsiteX64" fmla="*/ 248842 w 3219450"/>
                <a:gd name="connsiteY64" fmla="*/ 722916 h 2004028"/>
                <a:gd name="connsiteX65" fmla="*/ 544116 w 3219450"/>
                <a:gd name="connsiteY65" fmla="*/ 722916 h 2004028"/>
                <a:gd name="connsiteX66" fmla="*/ 590551 w 3219450"/>
                <a:gd name="connsiteY66" fmla="*/ 676481 h 2004028"/>
                <a:gd name="connsiteX67" fmla="*/ 590551 w 3219450"/>
                <a:gd name="connsiteY67" fmla="*/ 490744 h 2004028"/>
                <a:gd name="connsiteX68" fmla="*/ 544116 w 3219450"/>
                <a:gd name="connsiteY68" fmla="*/ 444309 h 2004028"/>
                <a:gd name="connsiteX69" fmla="*/ 248842 w 3219450"/>
                <a:gd name="connsiteY69" fmla="*/ 444309 h 2004028"/>
                <a:gd name="connsiteX70" fmla="*/ 1136144 w 3219450"/>
                <a:gd name="connsiteY70" fmla="*/ 0 h 2004028"/>
                <a:gd name="connsiteX71" fmla="*/ 1152525 w 3219450"/>
                <a:gd name="connsiteY71" fmla="*/ 251428 h 2004028"/>
                <a:gd name="connsiteX72" fmla="*/ 1285875 w 3219450"/>
                <a:gd name="connsiteY72" fmla="*/ 251428 h 2004028"/>
                <a:gd name="connsiteX73" fmla="*/ 1285875 w 3219450"/>
                <a:gd name="connsiteY73" fmla="*/ 565753 h 2004028"/>
                <a:gd name="connsiteX74" fmla="*/ 3219450 w 3219450"/>
                <a:gd name="connsiteY74" fmla="*/ 565753 h 2004028"/>
                <a:gd name="connsiteX75" fmla="*/ 3219450 w 3219450"/>
                <a:gd name="connsiteY75" fmla="*/ 2004028 h 2004028"/>
                <a:gd name="connsiteX76" fmla="*/ 1695450 w 3219450"/>
                <a:gd name="connsiteY76" fmla="*/ 2004028 h 2004028"/>
                <a:gd name="connsiteX77" fmla="*/ 1695450 w 3219450"/>
                <a:gd name="connsiteY77" fmla="*/ 1356328 h 2004028"/>
                <a:gd name="connsiteX78" fmla="*/ 1276350 w 3219450"/>
                <a:gd name="connsiteY78" fmla="*/ 1356328 h 2004028"/>
                <a:gd name="connsiteX79" fmla="*/ 1276350 w 3219450"/>
                <a:gd name="connsiteY79" fmla="*/ 1994503 h 2004028"/>
                <a:gd name="connsiteX80" fmla="*/ 0 w 3219450"/>
                <a:gd name="connsiteY80" fmla="*/ 1994503 h 2004028"/>
                <a:gd name="connsiteX81" fmla="*/ 0 w 3219450"/>
                <a:gd name="connsiteY81" fmla="*/ 260953 h 2004028"/>
                <a:gd name="connsiteX82" fmla="*/ 624283 w 3219450"/>
                <a:gd name="connsiteY82" fmla="*/ 253876 h 2004028"/>
                <a:gd name="connsiteX83" fmla="*/ 639987 w 3219450"/>
                <a:gd name="connsiteY83" fmla="*/ 15056 h 2004028"/>
                <a:gd name="connsiteX84" fmla="*/ 1136144 w 3219450"/>
                <a:gd name="connsiteY84" fmla="*/ 0 h 2004028"/>
                <a:gd name="connsiteX0" fmla="*/ 765573 w 3219450"/>
                <a:gd name="connsiteY0" fmla="*/ 1393099 h 2011110"/>
                <a:gd name="connsiteX1" fmla="*/ 719138 w 3219450"/>
                <a:gd name="connsiteY1" fmla="*/ 1439534 h 2011110"/>
                <a:gd name="connsiteX2" fmla="*/ 719138 w 3219450"/>
                <a:gd name="connsiteY2" fmla="*/ 1625271 h 2011110"/>
                <a:gd name="connsiteX3" fmla="*/ 765573 w 3219450"/>
                <a:gd name="connsiteY3" fmla="*/ 1671706 h 2011110"/>
                <a:gd name="connsiteX4" fmla="*/ 1060847 w 3219450"/>
                <a:gd name="connsiteY4" fmla="*/ 1671706 h 2011110"/>
                <a:gd name="connsiteX5" fmla="*/ 1107282 w 3219450"/>
                <a:gd name="connsiteY5" fmla="*/ 1625271 h 2011110"/>
                <a:gd name="connsiteX6" fmla="*/ 1107282 w 3219450"/>
                <a:gd name="connsiteY6" fmla="*/ 1439534 h 2011110"/>
                <a:gd name="connsiteX7" fmla="*/ 1060847 w 3219450"/>
                <a:gd name="connsiteY7" fmla="*/ 1393099 h 2011110"/>
                <a:gd name="connsiteX8" fmla="*/ 765573 w 3219450"/>
                <a:gd name="connsiteY8" fmla="*/ 1393099 h 2011110"/>
                <a:gd name="connsiteX9" fmla="*/ 248842 w 3219450"/>
                <a:gd name="connsiteY9" fmla="*/ 1393099 h 2011110"/>
                <a:gd name="connsiteX10" fmla="*/ 202407 w 3219450"/>
                <a:gd name="connsiteY10" fmla="*/ 1439534 h 2011110"/>
                <a:gd name="connsiteX11" fmla="*/ 202407 w 3219450"/>
                <a:gd name="connsiteY11" fmla="*/ 1625271 h 2011110"/>
                <a:gd name="connsiteX12" fmla="*/ 248842 w 3219450"/>
                <a:gd name="connsiteY12" fmla="*/ 1671706 h 2011110"/>
                <a:gd name="connsiteX13" fmla="*/ 544116 w 3219450"/>
                <a:gd name="connsiteY13" fmla="*/ 1671706 h 2011110"/>
                <a:gd name="connsiteX14" fmla="*/ 590551 w 3219450"/>
                <a:gd name="connsiteY14" fmla="*/ 1625271 h 2011110"/>
                <a:gd name="connsiteX15" fmla="*/ 590551 w 3219450"/>
                <a:gd name="connsiteY15" fmla="*/ 1439534 h 2011110"/>
                <a:gd name="connsiteX16" fmla="*/ 544116 w 3219450"/>
                <a:gd name="connsiteY16" fmla="*/ 1393099 h 2011110"/>
                <a:gd name="connsiteX17" fmla="*/ 248842 w 3219450"/>
                <a:gd name="connsiteY17" fmla="*/ 1393099 h 2011110"/>
                <a:gd name="connsiteX18" fmla="*/ 1338060 w 3219450"/>
                <a:gd name="connsiteY18" fmla="*/ 1163790 h 2011110"/>
                <a:gd name="connsiteX19" fmla="*/ 1285875 w 3219450"/>
                <a:gd name="connsiteY19" fmla="*/ 1215975 h 2011110"/>
                <a:gd name="connsiteX20" fmla="*/ 1338060 w 3219450"/>
                <a:gd name="connsiteY20" fmla="*/ 1268159 h 2011110"/>
                <a:gd name="connsiteX21" fmla="*/ 2791714 w 3219450"/>
                <a:gd name="connsiteY21" fmla="*/ 1268160 h 2011110"/>
                <a:gd name="connsiteX22" fmla="*/ 2843899 w 3219450"/>
                <a:gd name="connsiteY22" fmla="*/ 1215975 h 2011110"/>
                <a:gd name="connsiteX23" fmla="*/ 2843900 w 3219450"/>
                <a:gd name="connsiteY23" fmla="*/ 1215975 h 2011110"/>
                <a:gd name="connsiteX24" fmla="*/ 2791715 w 3219450"/>
                <a:gd name="connsiteY24" fmla="*/ 1163790 h 2011110"/>
                <a:gd name="connsiteX25" fmla="*/ 1338060 w 3219450"/>
                <a:gd name="connsiteY25" fmla="*/ 1163790 h 2011110"/>
                <a:gd name="connsiteX26" fmla="*/ 1338060 w 3219450"/>
                <a:gd name="connsiteY26" fmla="*/ 942334 h 2011110"/>
                <a:gd name="connsiteX27" fmla="*/ 1285875 w 3219450"/>
                <a:gd name="connsiteY27" fmla="*/ 994519 h 2011110"/>
                <a:gd name="connsiteX28" fmla="*/ 1338060 w 3219450"/>
                <a:gd name="connsiteY28" fmla="*/ 1046703 h 2011110"/>
                <a:gd name="connsiteX29" fmla="*/ 2791714 w 3219450"/>
                <a:gd name="connsiteY29" fmla="*/ 1046704 h 2011110"/>
                <a:gd name="connsiteX30" fmla="*/ 2843899 w 3219450"/>
                <a:gd name="connsiteY30" fmla="*/ 994519 h 2011110"/>
                <a:gd name="connsiteX31" fmla="*/ 2843900 w 3219450"/>
                <a:gd name="connsiteY31" fmla="*/ 994519 h 2011110"/>
                <a:gd name="connsiteX32" fmla="*/ 2791715 w 3219450"/>
                <a:gd name="connsiteY32" fmla="*/ 942334 h 2011110"/>
                <a:gd name="connsiteX33" fmla="*/ 1338060 w 3219450"/>
                <a:gd name="connsiteY33" fmla="*/ 942334 h 2011110"/>
                <a:gd name="connsiteX34" fmla="*/ 765573 w 3219450"/>
                <a:gd name="connsiteY34" fmla="*/ 937367 h 2011110"/>
                <a:gd name="connsiteX35" fmla="*/ 719138 w 3219450"/>
                <a:gd name="connsiteY35" fmla="*/ 983802 h 2011110"/>
                <a:gd name="connsiteX36" fmla="*/ 719138 w 3219450"/>
                <a:gd name="connsiteY36" fmla="*/ 1169539 h 2011110"/>
                <a:gd name="connsiteX37" fmla="*/ 765573 w 3219450"/>
                <a:gd name="connsiteY37" fmla="*/ 1215974 h 2011110"/>
                <a:gd name="connsiteX38" fmla="*/ 1060847 w 3219450"/>
                <a:gd name="connsiteY38" fmla="*/ 1215974 h 2011110"/>
                <a:gd name="connsiteX39" fmla="*/ 1107282 w 3219450"/>
                <a:gd name="connsiteY39" fmla="*/ 1169539 h 2011110"/>
                <a:gd name="connsiteX40" fmla="*/ 1107282 w 3219450"/>
                <a:gd name="connsiteY40" fmla="*/ 983802 h 2011110"/>
                <a:gd name="connsiteX41" fmla="*/ 1060847 w 3219450"/>
                <a:gd name="connsiteY41" fmla="*/ 937367 h 2011110"/>
                <a:gd name="connsiteX42" fmla="*/ 765573 w 3219450"/>
                <a:gd name="connsiteY42" fmla="*/ 937367 h 2011110"/>
                <a:gd name="connsiteX43" fmla="*/ 248842 w 3219450"/>
                <a:gd name="connsiteY43" fmla="*/ 937367 h 2011110"/>
                <a:gd name="connsiteX44" fmla="*/ 202407 w 3219450"/>
                <a:gd name="connsiteY44" fmla="*/ 983802 h 2011110"/>
                <a:gd name="connsiteX45" fmla="*/ 202407 w 3219450"/>
                <a:gd name="connsiteY45" fmla="*/ 1169539 h 2011110"/>
                <a:gd name="connsiteX46" fmla="*/ 248842 w 3219450"/>
                <a:gd name="connsiteY46" fmla="*/ 1215974 h 2011110"/>
                <a:gd name="connsiteX47" fmla="*/ 544116 w 3219450"/>
                <a:gd name="connsiteY47" fmla="*/ 1215974 h 2011110"/>
                <a:gd name="connsiteX48" fmla="*/ 590551 w 3219450"/>
                <a:gd name="connsiteY48" fmla="*/ 1169539 h 2011110"/>
                <a:gd name="connsiteX49" fmla="*/ 590551 w 3219450"/>
                <a:gd name="connsiteY49" fmla="*/ 983802 h 2011110"/>
                <a:gd name="connsiteX50" fmla="*/ 544116 w 3219450"/>
                <a:gd name="connsiteY50" fmla="*/ 937367 h 2011110"/>
                <a:gd name="connsiteX51" fmla="*/ 248842 w 3219450"/>
                <a:gd name="connsiteY51" fmla="*/ 937367 h 2011110"/>
                <a:gd name="connsiteX52" fmla="*/ 765573 w 3219450"/>
                <a:gd name="connsiteY52" fmla="*/ 451391 h 2011110"/>
                <a:gd name="connsiteX53" fmla="*/ 719138 w 3219450"/>
                <a:gd name="connsiteY53" fmla="*/ 497826 h 2011110"/>
                <a:gd name="connsiteX54" fmla="*/ 719138 w 3219450"/>
                <a:gd name="connsiteY54" fmla="*/ 683563 h 2011110"/>
                <a:gd name="connsiteX55" fmla="*/ 765573 w 3219450"/>
                <a:gd name="connsiteY55" fmla="*/ 729998 h 2011110"/>
                <a:gd name="connsiteX56" fmla="*/ 1060847 w 3219450"/>
                <a:gd name="connsiteY56" fmla="*/ 729998 h 2011110"/>
                <a:gd name="connsiteX57" fmla="*/ 1107282 w 3219450"/>
                <a:gd name="connsiteY57" fmla="*/ 683563 h 2011110"/>
                <a:gd name="connsiteX58" fmla="*/ 1107282 w 3219450"/>
                <a:gd name="connsiteY58" fmla="*/ 497826 h 2011110"/>
                <a:gd name="connsiteX59" fmla="*/ 1060847 w 3219450"/>
                <a:gd name="connsiteY59" fmla="*/ 451391 h 2011110"/>
                <a:gd name="connsiteX60" fmla="*/ 765573 w 3219450"/>
                <a:gd name="connsiteY60" fmla="*/ 451391 h 2011110"/>
                <a:gd name="connsiteX61" fmla="*/ 248842 w 3219450"/>
                <a:gd name="connsiteY61" fmla="*/ 451391 h 2011110"/>
                <a:gd name="connsiteX62" fmla="*/ 202407 w 3219450"/>
                <a:gd name="connsiteY62" fmla="*/ 497826 h 2011110"/>
                <a:gd name="connsiteX63" fmla="*/ 202407 w 3219450"/>
                <a:gd name="connsiteY63" fmla="*/ 683563 h 2011110"/>
                <a:gd name="connsiteX64" fmla="*/ 248842 w 3219450"/>
                <a:gd name="connsiteY64" fmla="*/ 729998 h 2011110"/>
                <a:gd name="connsiteX65" fmla="*/ 544116 w 3219450"/>
                <a:gd name="connsiteY65" fmla="*/ 729998 h 2011110"/>
                <a:gd name="connsiteX66" fmla="*/ 590551 w 3219450"/>
                <a:gd name="connsiteY66" fmla="*/ 683563 h 2011110"/>
                <a:gd name="connsiteX67" fmla="*/ 590551 w 3219450"/>
                <a:gd name="connsiteY67" fmla="*/ 497826 h 2011110"/>
                <a:gd name="connsiteX68" fmla="*/ 544116 w 3219450"/>
                <a:gd name="connsiteY68" fmla="*/ 451391 h 2011110"/>
                <a:gd name="connsiteX69" fmla="*/ 248842 w 3219450"/>
                <a:gd name="connsiteY69" fmla="*/ 451391 h 2011110"/>
                <a:gd name="connsiteX70" fmla="*/ 1136144 w 3219450"/>
                <a:gd name="connsiteY70" fmla="*/ 7082 h 2011110"/>
                <a:gd name="connsiteX71" fmla="*/ 1152525 w 3219450"/>
                <a:gd name="connsiteY71" fmla="*/ 258510 h 2011110"/>
                <a:gd name="connsiteX72" fmla="*/ 1285875 w 3219450"/>
                <a:gd name="connsiteY72" fmla="*/ 258510 h 2011110"/>
                <a:gd name="connsiteX73" fmla="*/ 1285875 w 3219450"/>
                <a:gd name="connsiteY73" fmla="*/ 572835 h 2011110"/>
                <a:gd name="connsiteX74" fmla="*/ 3219450 w 3219450"/>
                <a:gd name="connsiteY74" fmla="*/ 572835 h 2011110"/>
                <a:gd name="connsiteX75" fmla="*/ 3219450 w 3219450"/>
                <a:gd name="connsiteY75" fmla="*/ 2011110 h 2011110"/>
                <a:gd name="connsiteX76" fmla="*/ 1695450 w 3219450"/>
                <a:gd name="connsiteY76" fmla="*/ 2011110 h 2011110"/>
                <a:gd name="connsiteX77" fmla="*/ 1695450 w 3219450"/>
                <a:gd name="connsiteY77" fmla="*/ 1363410 h 2011110"/>
                <a:gd name="connsiteX78" fmla="*/ 1276350 w 3219450"/>
                <a:gd name="connsiteY78" fmla="*/ 1363410 h 2011110"/>
                <a:gd name="connsiteX79" fmla="*/ 1276350 w 3219450"/>
                <a:gd name="connsiteY79" fmla="*/ 2001585 h 2011110"/>
                <a:gd name="connsiteX80" fmla="*/ 0 w 3219450"/>
                <a:gd name="connsiteY80" fmla="*/ 2001585 h 2011110"/>
                <a:gd name="connsiteX81" fmla="*/ 0 w 3219450"/>
                <a:gd name="connsiteY81" fmla="*/ 268035 h 2011110"/>
                <a:gd name="connsiteX82" fmla="*/ 624283 w 3219450"/>
                <a:gd name="connsiteY82" fmla="*/ 260958 h 2011110"/>
                <a:gd name="connsiteX83" fmla="*/ 634453 w 3219450"/>
                <a:gd name="connsiteY83" fmla="*/ 0 h 2011110"/>
                <a:gd name="connsiteX84" fmla="*/ 1136144 w 3219450"/>
                <a:gd name="connsiteY84" fmla="*/ 7082 h 2011110"/>
                <a:gd name="connsiteX0" fmla="*/ 765573 w 3219450"/>
                <a:gd name="connsiteY0" fmla="*/ 1386017 h 2004028"/>
                <a:gd name="connsiteX1" fmla="*/ 719138 w 3219450"/>
                <a:gd name="connsiteY1" fmla="*/ 1432452 h 2004028"/>
                <a:gd name="connsiteX2" fmla="*/ 719138 w 3219450"/>
                <a:gd name="connsiteY2" fmla="*/ 1618189 h 2004028"/>
                <a:gd name="connsiteX3" fmla="*/ 765573 w 3219450"/>
                <a:gd name="connsiteY3" fmla="*/ 1664624 h 2004028"/>
                <a:gd name="connsiteX4" fmla="*/ 1060847 w 3219450"/>
                <a:gd name="connsiteY4" fmla="*/ 1664624 h 2004028"/>
                <a:gd name="connsiteX5" fmla="*/ 1107282 w 3219450"/>
                <a:gd name="connsiteY5" fmla="*/ 1618189 h 2004028"/>
                <a:gd name="connsiteX6" fmla="*/ 1107282 w 3219450"/>
                <a:gd name="connsiteY6" fmla="*/ 1432452 h 2004028"/>
                <a:gd name="connsiteX7" fmla="*/ 1060847 w 3219450"/>
                <a:gd name="connsiteY7" fmla="*/ 1386017 h 2004028"/>
                <a:gd name="connsiteX8" fmla="*/ 765573 w 3219450"/>
                <a:gd name="connsiteY8" fmla="*/ 1386017 h 2004028"/>
                <a:gd name="connsiteX9" fmla="*/ 248842 w 3219450"/>
                <a:gd name="connsiteY9" fmla="*/ 1386017 h 2004028"/>
                <a:gd name="connsiteX10" fmla="*/ 202407 w 3219450"/>
                <a:gd name="connsiteY10" fmla="*/ 1432452 h 2004028"/>
                <a:gd name="connsiteX11" fmla="*/ 202407 w 3219450"/>
                <a:gd name="connsiteY11" fmla="*/ 1618189 h 2004028"/>
                <a:gd name="connsiteX12" fmla="*/ 248842 w 3219450"/>
                <a:gd name="connsiteY12" fmla="*/ 1664624 h 2004028"/>
                <a:gd name="connsiteX13" fmla="*/ 544116 w 3219450"/>
                <a:gd name="connsiteY13" fmla="*/ 1664624 h 2004028"/>
                <a:gd name="connsiteX14" fmla="*/ 590551 w 3219450"/>
                <a:gd name="connsiteY14" fmla="*/ 1618189 h 2004028"/>
                <a:gd name="connsiteX15" fmla="*/ 590551 w 3219450"/>
                <a:gd name="connsiteY15" fmla="*/ 1432452 h 2004028"/>
                <a:gd name="connsiteX16" fmla="*/ 544116 w 3219450"/>
                <a:gd name="connsiteY16" fmla="*/ 1386017 h 2004028"/>
                <a:gd name="connsiteX17" fmla="*/ 248842 w 3219450"/>
                <a:gd name="connsiteY17" fmla="*/ 1386017 h 2004028"/>
                <a:gd name="connsiteX18" fmla="*/ 1338060 w 3219450"/>
                <a:gd name="connsiteY18" fmla="*/ 1156708 h 2004028"/>
                <a:gd name="connsiteX19" fmla="*/ 1285875 w 3219450"/>
                <a:gd name="connsiteY19" fmla="*/ 1208893 h 2004028"/>
                <a:gd name="connsiteX20" fmla="*/ 1338060 w 3219450"/>
                <a:gd name="connsiteY20" fmla="*/ 1261077 h 2004028"/>
                <a:gd name="connsiteX21" fmla="*/ 2791714 w 3219450"/>
                <a:gd name="connsiteY21" fmla="*/ 1261078 h 2004028"/>
                <a:gd name="connsiteX22" fmla="*/ 2843899 w 3219450"/>
                <a:gd name="connsiteY22" fmla="*/ 1208893 h 2004028"/>
                <a:gd name="connsiteX23" fmla="*/ 2843900 w 3219450"/>
                <a:gd name="connsiteY23" fmla="*/ 1208893 h 2004028"/>
                <a:gd name="connsiteX24" fmla="*/ 2791715 w 3219450"/>
                <a:gd name="connsiteY24" fmla="*/ 1156708 h 2004028"/>
                <a:gd name="connsiteX25" fmla="*/ 1338060 w 3219450"/>
                <a:gd name="connsiteY25" fmla="*/ 1156708 h 2004028"/>
                <a:gd name="connsiteX26" fmla="*/ 1338060 w 3219450"/>
                <a:gd name="connsiteY26" fmla="*/ 935252 h 2004028"/>
                <a:gd name="connsiteX27" fmla="*/ 1285875 w 3219450"/>
                <a:gd name="connsiteY27" fmla="*/ 987437 h 2004028"/>
                <a:gd name="connsiteX28" fmla="*/ 1338060 w 3219450"/>
                <a:gd name="connsiteY28" fmla="*/ 1039621 h 2004028"/>
                <a:gd name="connsiteX29" fmla="*/ 2791714 w 3219450"/>
                <a:gd name="connsiteY29" fmla="*/ 1039622 h 2004028"/>
                <a:gd name="connsiteX30" fmla="*/ 2843899 w 3219450"/>
                <a:gd name="connsiteY30" fmla="*/ 987437 h 2004028"/>
                <a:gd name="connsiteX31" fmla="*/ 2843900 w 3219450"/>
                <a:gd name="connsiteY31" fmla="*/ 987437 h 2004028"/>
                <a:gd name="connsiteX32" fmla="*/ 2791715 w 3219450"/>
                <a:gd name="connsiteY32" fmla="*/ 935252 h 2004028"/>
                <a:gd name="connsiteX33" fmla="*/ 1338060 w 3219450"/>
                <a:gd name="connsiteY33" fmla="*/ 935252 h 2004028"/>
                <a:gd name="connsiteX34" fmla="*/ 765573 w 3219450"/>
                <a:gd name="connsiteY34" fmla="*/ 930285 h 2004028"/>
                <a:gd name="connsiteX35" fmla="*/ 719138 w 3219450"/>
                <a:gd name="connsiteY35" fmla="*/ 976720 h 2004028"/>
                <a:gd name="connsiteX36" fmla="*/ 719138 w 3219450"/>
                <a:gd name="connsiteY36" fmla="*/ 1162457 h 2004028"/>
                <a:gd name="connsiteX37" fmla="*/ 765573 w 3219450"/>
                <a:gd name="connsiteY37" fmla="*/ 1208892 h 2004028"/>
                <a:gd name="connsiteX38" fmla="*/ 1060847 w 3219450"/>
                <a:gd name="connsiteY38" fmla="*/ 1208892 h 2004028"/>
                <a:gd name="connsiteX39" fmla="*/ 1107282 w 3219450"/>
                <a:gd name="connsiteY39" fmla="*/ 1162457 h 2004028"/>
                <a:gd name="connsiteX40" fmla="*/ 1107282 w 3219450"/>
                <a:gd name="connsiteY40" fmla="*/ 976720 h 2004028"/>
                <a:gd name="connsiteX41" fmla="*/ 1060847 w 3219450"/>
                <a:gd name="connsiteY41" fmla="*/ 930285 h 2004028"/>
                <a:gd name="connsiteX42" fmla="*/ 765573 w 3219450"/>
                <a:gd name="connsiteY42" fmla="*/ 930285 h 2004028"/>
                <a:gd name="connsiteX43" fmla="*/ 248842 w 3219450"/>
                <a:gd name="connsiteY43" fmla="*/ 930285 h 2004028"/>
                <a:gd name="connsiteX44" fmla="*/ 202407 w 3219450"/>
                <a:gd name="connsiteY44" fmla="*/ 976720 h 2004028"/>
                <a:gd name="connsiteX45" fmla="*/ 202407 w 3219450"/>
                <a:gd name="connsiteY45" fmla="*/ 1162457 h 2004028"/>
                <a:gd name="connsiteX46" fmla="*/ 248842 w 3219450"/>
                <a:gd name="connsiteY46" fmla="*/ 1208892 h 2004028"/>
                <a:gd name="connsiteX47" fmla="*/ 544116 w 3219450"/>
                <a:gd name="connsiteY47" fmla="*/ 1208892 h 2004028"/>
                <a:gd name="connsiteX48" fmla="*/ 590551 w 3219450"/>
                <a:gd name="connsiteY48" fmla="*/ 1162457 h 2004028"/>
                <a:gd name="connsiteX49" fmla="*/ 590551 w 3219450"/>
                <a:gd name="connsiteY49" fmla="*/ 976720 h 2004028"/>
                <a:gd name="connsiteX50" fmla="*/ 544116 w 3219450"/>
                <a:gd name="connsiteY50" fmla="*/ 930285 h 2004028"/>
                <a:gd name="connsiteX51" fmla="*/ 248842 w 3219450"/>
                <a:gd name="connsiteY51" fmla="*/ 930285 h 2004028"/>
                <a:gd name="connsiteX52" fmla="*/ 765573 w 3219450"/>
                <a:gd name="connsiteY52" fmla="*/ 444309 h 2004028"/>
                <a:gd name="connsiteX53" fmla="*/ 719138 w 3219450"/>
                <a:gd name="connsiteY53" fmla="*/ 490744 h 2004028"/>
                <a:gd name="connsiteX54" fmla="*/ 719138 w 3219450"/>
                <a:gd name="connsiteY54" fmla="*/ 676481 h 2004028"/>
                <a:gd name="connsiteX55" fmla="*/ 765573 w 3219450"/>
                <a:gd name="connsiteY55" fmla="*/ 722916 h 2004028"/>
                <a:gd name="connsiteX56" fmla="*/ 1060847 w 3219450"/>
                <a:gd name="connsiteY56" fmla="*/ 722916 h 2004028"/>
                <a:gd name="connsiteX57" fmla="*/ 1107282 w 3219450"/>
                <a:gd name="connsiteY57" fmla="*/ 676481 h 2004028"/>
                <a:gd name="connsiteX58" fmla="*/ 1107282 w 3219450"/>
                <a:gd name="connsiteY58" fmla="*/ 490744 h 2004028"/>
                <a:gd name="connsiteX59" fmla="*/ 1060847 w 3219450"/>
                <a:gd name="connsiteY59" fmla="*/ 444309 h 2004028"/>
                <a:gd name="connsiteX60" fmla="*/ 765573 w 3219450"/>
                <a:gd name="connsiteY60" fmla="*/ 444309 h 2004028"/>
                <a:gd name="connsiteX61" fmla="*/ 248842 w 3219450"/>
                <a:gd name="connsiteY61" fmla="*/ 444309 h 2004028"/>
                <a:gd name="connsiteX62" fmla="*/ 202407 w 3219450"/>
                <a:gd name="connsiteY62" fmla="*/ 490744 h 2004028"/>
                <a:gd name="connsiteX63" fmla="*/ 202407 w 3219450"/>
                <a:gd name="connsiteY63" fmla="*/ 676481 h 2004028"/>
                <a:gd name="connsiteX64" fmla="*/ 248842 w 3219450"/>
                <a:gd name="connsiteY64" fmla="*/ 722916 h 2004028"/>
                <a:gd name="connsiteX65" fmla="*/ 544116 w 3219450"/>
                <a:gd name="connsiteY65" fmla="*/ 722916 h 2004028"/>
                <a:gd name="connsiteX66" fmla="*/ 590551 w 3219450"/>
                <a:gd name="connsiteY66" fmla="*/ 676481 h 2004028"/>
                <a:gd name="connsiteX67" fmla="*/ 590551 w 3219450"/>
                <a:gd name="connsiteY67" fmla="*/ 490744 h 2004028"/>
                <a:gd name="connsiteX68" fmla="*/ 544116 w 3219450"/>
                <a:gd name="connsiteY68" fmla="*/ 444309 h 2004028"/>
                <a:gd name="connsiteX69" fmla="*/ 248842 w 3219450"/>
                <a:gd name="connsiteY69" fmla="*/ 444309 h 2004028"/>
                <a:gd name="connsiteX70" fmla="*/ 1136144 w 3219450"/>
                <a:gd name="connsiteY70" fmla="*/ 0 h 2004028"/>
                <a:gd name="connsiteX71" fmla="*/ 1152525 w 3219450"/>
                <a:gd name="connsiteY71" fmla="*/ 251428 h 2004028"/>
                <a:gd name="connsiteX72" fmla="*/ 1285875 w 3219450"/>
                <a:gd name="connsiteY72" fmla="*/ 251428 h 2004028"/>
                <a:gd name="connsiteX73" fmla="*/ 1285875 w 3219450"/>
                <a:gd name="connsiteY73" fmla="*/ 565753 h 2004028"/>
                <a:gd name="connsiteX74" fmla="*/ 3219450 w 3219450"/>
                <a:gd name="connsiteY74" fmla="*/ 565753 h 2004028"/>
                <a:gd name="connsiteX75" fmla="*/ 3219450 w 3219450"/>
                <a:gd name="connsiteY75" fmla="*/ 2004028 h 2004028"/>
                <a:gd name="connsiteX76" fmla="*/ 1695450 w 3219450"/>
                <a:gd name="connsiteY76" fmla="*/ 2004028 h 2004028"/>
                <a:gd name="connsiteX77" fmla="*/ 1695450 w 3219450"/>
                <a:gd name="connsiteY77" fmla="*/ 1356328 h 2004028"/>
                <a:gd name="connsiteX78" fmla="*/ 1276350 w 3219450"/>
                <a:gd name="connsiteY78" fmla="*/ 1356328 h 2004028"/>
                <a:gd name="connsiteX79" fmla="*/ 1276350 w 3219450"/>
                <a:gd name="connsiteY79" fmla="*/ 1994503 h 2004028"/>
                <a:gd name="connsiteX80" fmla="*/ 0 w 3219450"/>
                <a:gd name="connsiteY80" fmla="*/ 1994503 h 2004028"/>
                <a:gd name="connsiteX81" fmla="*/ 0 w 3219450"/>
                <a:gd name="connsiteY81" fmla="*/ 260953 h 2004028"/>
                <a:gd name="connsiteX82" fmla="*/ 624283 w 3219450"/>
                <a:gd name="connsiteY82" fmla="*/ 253876 h 2004028"/>
                <a:gd name="connsiteX83" fmla="*/ 628920 w 3219450"/>
                <a:gd name="connsiteY83" fmla="*/ 3986 h 2004028"/>
                <a:gd name="connsiteX84" fmla="*/ 1136144 w 3219450"/>
                <a:gd name="connsiteY84" fmla="*/ 0 h 2004028"/>
                <a:gd name="connsiteX0" fmla="*/ 765573 w 3219450"/>
                <a:gd name="connsiteY0" fmla="*/ 1386017 h 2004028"/>
                <a:gd name="connsiteX1" fmla="*/ 719138 w 3219450"/>
                <a:gd name="connsiteY1" fmla="*/ 1432452 h 2004028"/>
                <a:gd name="connsiteX2" fmla="*/ 719138 w 3219450"/>
                <a:gd name="connsiteY2" fmla="*/ 1618189 h 2004028"/>
                <a:gd name="connsiteX3" fmla="*/ 765573 w 3219450"/>
                <a:gd name="connsiteY3" fmla="*/ 1664624 h 2004028"/>
                <a:gd name="connsiteX4" fmla="*/ 1060847 w 3219450"/>
                <a:gd name="connsiteY4" fmla="*/ 1664624 h 2004028"/>
                <a:gd name="connsiteX5" fmla="*/ 1107282 w 3219450"/>
                <a:gd name="connsiteY5" fmla="*/ 1618189 h 2004028"/>
                <a:gd name="connsiteX6" fmla="*/ 1107282 w 3219450"/>
                <a:gd name="connsiteY6" fmla="*/ 1432452 h 2004028"/>
                <a:gd name="connsiteX7" fmla="*/ 1060847 w 3219450"/>
                <a:gd name="connsiteY7" fmla="*/ 1386017 h 2004028"/>
                <a:gd name="connsiteX8" fmla="*/ 765573 w 3219450"/>
                <a:gd name="connsiteY8" fmla="*/ 1386017 h 2004028"/>
                <a:gd name="connsiteX9" fmla="*/ 248842 w 3219450"/>
                <a:gd name="connsiteY9" fmla="*/ 1386017 h 2004028"/>
                <a:gd name="connsiteX10" fmla="*/ 202407 w 3219450"/>
                <a:gd name="connsiteY10" fmla="*/ 1432452 h 2004028"/>
                <a:gd name="connsiteX11" fmla="*/ 202407 w 3219450"/>
                <a:gd name="connsiteY11" fmla="*/ 1618189 h 2004028"/>
                <a:gd name="connsiteX12" fmla="*/ 248842 w 3219450"/>
                <a:gd name="connsiteY12" fmla="*/ 1664624 h 2004028"/>
                <a:gd name="connsiteX13" fmla="*/ 544116 w 3219450"/>
                <a:gd name="connsiteY13" fmla="*/ 1664624 h 2004028"/>
                <a:gd name="connsiteX14" fmla="*/ 590551 w 3219450"/>
                <a:gd name="connsiteY14" fmla="*/ 1618189 h 2004028"/>
                <a:gd name="connsiteX15" fmla="*/ 590551 w 3219450"/>
                <a:gd name="connsiteY15" fmla="*/ 1432452 h 2004028"/>
                <a:gd name="connsiteX16" fmla="*/ 544116 w 3219450"/>
                <a:gd name="connsiteY16" fmla="*/ 1386017 h 2004028"/>
                <a:gd name="connsiteX17" fmla="*/ 248842 w 3219450"/>
                <a:gd name="connsiteY17" fmla="*/ 1386017 h 2004028"/>
                <a:gd name="connsiteX18" fmla="*/ 1338060 w 3219450"/>
                <a:gd name="connsiteY18" fmla="*/ 1156708 h 2004028"/>
                <a:gd name="connsiteX19" fmla="*/ 1285875 w 3219450"/>
                <a:gd name="connsiteY19" fmla="*/ 1208893 h 2004028"/>
                <a:gd name="connsiteX20" fmla="*/ 1338060 w 3219450"/>
                <a:gd name="connsiteY20" fmla="*/ 1261077 h 2004028"/>
                <a:gd name="connsiteX21" fmla="*/ 2791714 w 3219450"/>
                <a:gd name="connsiteY21" fmla="*/ 1261078 h 2004028"/>
                <a:gd name="connsiteX22" fmla="*/ 2843899 w 3219450"/>
                <a:gd name="connsiteY22" fmla="*/ 1208893 h 2004028"/>
                <a:gd name="connsiteX23" fmla="*/ 2843900 w 3219450"/>
                <a:gd name="connsiteY23" fmla="*/ 1208893 h 2004028"/>
                <a:gd name="connsiteX24" fmla="*/ 2791715 w 3219450"/>
                <a:gd name="connsiteY24" fmla="*/ 1156708 h 2004028"/>
                <a:gd name="connsiteX25" fmla="*/ 1338060 w 3219450"/>
                <a:gd name="connsiteY25" fmla="*/ 1156708 h 2004028"/>
                <a:gd name="connsiteX26" fmla="*/ 1338060 w 3219450"/>
                <a:gd name="connsiteY26" fmla="*/ 935252 h 2004028"/>
                <a:gd name="connsiteX27" fmla="*/ 1285875 w 3219450"/>
                <a:gd name="connsiteY27" fmla="*/ 987437 h 2004028"/>
                <a:gd name="connsiteX28" fmla="*/ 1338060 w 3219450"/>
                <a:gd name="connsiteY28" fmla="*/ 1039621 h 2004028"/>
                <a:gd name="connsiteX29" fmla="*/ 2791714 w 3219450"/>
                <a:gd name="connsiteY29" fmla="*/ 1039622 h 2004028"/>
                <a:gd name="connsiteX30" fmla="*/ 2843899 w 3219450"/>
                <a:gd name="connsiteY30" fmla="*/ 987437 h 2004028"/>
                <a:gd name="connsiteX31" fmla="*/ 2843900 w 3219450"/>
                <a:gd name="connsiteY31" fmla="*/ 987437 h 2004028"/>
                <a:gd name="connsiteX32" fmla="*/ 2791715 w 3219450"/>
                <a:gd name="connsiteY32" fmla="*/ 935252 h 2004028"/>
                <a:gd name="connsiteX33" fmla="*/ 1338060 w 3219450"/>
                <a:gd name="connsiteY33" fmla="*/ 935252 h 2004028"/>
                <a:gd name="connsiteX34" fmla="*/ 765573 w 3219450"/>
                <a:gd name="connsiteY34" fmla="*/ 930285 h 2004028"/>
                <a:gd name="connsiteX35" fmla="*/ 719138 w 3219450"/>
                <a:gd name="connsiteY35" fmla="*/ 976720 h 2004028"/>
                <a:gd name="connsiteX36" fmla="*/ 719138 w 3219450"/>
                <a:gd name="connsiteY36" fmla="*/ 1162457 h 2004028"/>
                <a:gd name="connsiteX37" fmla="*/ 765573 w 3219450"/>
                <a:gd name="connsiteY37" fmla="*/ 1208892 h 2004028"/>
                <a:gd name="connsiteX38" fmla="*/ 1060847 w 3219450"/>
                <a:gd name="connsiteY38" fmla="*/ 1208892 h 2004028"/>
                <a:gd name="connsiteX39" fmla="*/ 1107282 w 3219450"/>
                <a:gd name="connsiteY39" fmla="*/ 1162457 h 2004028"/>
                <a:gd name="connsiteX40" fmla="*/ 1107282 w 3219450"/>
                <a:gd name="connsiteY40" fmla="*/ 976720 h 2004028"/>
                <a:gd name="connsiteX41" fmla="*/ 1060847 w 3219450"/>
                <a:gd name="connsiteY41" fmla="*/ 930285 h 2004028"/>
                <a:gd name="connsiteX42" fmla="*/ 765573 w 3219450"/>
                <a:gd name="connsiteY42" fmla="*/ 930285 h 2004028"/>
                <a:gd name="connsiteX43" fmla="*/ 248842 w 3219450"/>
                <a:gd name="connsiteY43" fmla="*/ 930285 h 2004028"/>
                <a:gd name="connsiteX44" fmla="*/ 202407 w 3219450"/>
                <a:gd name="connsiteY44" fmla="*/ 976720 h 2004028"/>
                <a:gd name="connsiteX45" fmla="*/ 202407 w 3219450"/>
                <a:gd name="connsiteY45" fmla="*/ 1162457 h 2004028"/>
                <a:gd name="connsiteX46" fmla="*/ 248842 w 3219450"/>
                <a:gd name="connsiteY46" fmla="*/ 1208892 h 2004028"/>
                <a:gd name="connsiteX47" fmla="*/ 544116 w 3219450"/>
                <a:gd name="connsiteY47" fmla="*/ 1208892 h 2004028"/>
                <a:gd name="connsiteX48" fmla="*/ 590551 w 3219450"/>
                <a:gd name="connsiteY48" fmla="*/ 1162457 h 2004028"/>
                <a:gd name="connsiteX49" fmla="*/ 590551 w 3219450"/>
                <a:gd name="connsiteY49" fmla="*/ 976720 h 2004028"/>
                <a:gd name="connsiteX50" fmla="*/ 544116 w 3219450"/>
                <a:gd name="connsiteY50" fmla="*/ 930285 h 2004028"/>
                <a:gd name="connsiteX51" fmla="*/ 248842 w 3219450"/>
                <a:gd name="connsiteY51" fmla="*/ 930285 h 2004028"/>
                <a:gd name="connsiteX52" fmla="*/ 765573 w 3219450"/>
                <a:gd name="connsiteY52" fmla="*/ 444309 h 2004028"/>
                <a:gd name="connsiteX53" fmla="*/ 719138 w 3219450"/>
                <a:gd name="connsiteY53" fmla="*/ 490744 h 2004028"/>
                <a:gd name="connsiteX54" fmla="*/ 719138 w 3219450"/>
                <a:gd name="connsiteY54" fmla="*/ 676481 h 2004028"/>
                <a:gd name="connsiteX55" fmla="*/ 765573 w 3219450"/>
                <a:gd name="connsiteY55" fmla="*/ 722916 h 2004028"/>
                <a:gd name="connsiteX56" fmla="*/ 1060847 w 3219450"/>
                <a:gd name="connsiteY56" fmla="*/ 722916 h 2004028"/>
                <a:gd name="connsiteX57" fmla="*/ 1107282 w 3219450"/>
                <a:gd name="connsiteY57" fmla="*/ 676481 h 2004028"/>
                <a:gd name="connsiteX58" fmla="*/ 1107282 w 3219450"/>
                <a:gd name="connsiteY58" fmla="*/ 490744 h 2004028"/>
                <a:gd name="connsiteX59" fmla="*/ 1060847 w 3219450"/>
                <a:gd name="connsiteY59" fmla="*/ 444309 h 2004028"/>
                <a:gd name="connsiteX60" fmla="*/ 765573 w 3219450"/>
                <a:gd name="connsiteY60" fmla="*/ 444309 h 2004028"/>
                <a:gd name="connsiteX61" fmla="*/ 248842 w 3219450"/>
                <a:gd name="connsiteY61" fmla="*/ 444309 h 2004028"/>
                <a:gd name="connsiteX62" fmla="*/ 202407 w 3219450"/>
                <a:gd name="connsiteY62" fmla="*/ 490744 h 2004028"/>
                <a:gd name="connsiteX63" fmla="*/ 202407 w 3219450"/>
                <a:gd name="connsiteY63" fmla="*/ 676481 h 2004028"/>
                <a:gd name="connsiteX64" fmla="*/ 248842 w 3219450"/>
                <a:gd name="connsiteY64" fmla="*/ 722916 h 2004028"/>
                <a:gd name="connsiteX65" fmla="*/ 544116 w 3219450"/>
                <a:gd name="connsiteY65" fmla="*/ 722916 h 2004028"/>
                <a:gd name="connsiteX66" fmla="*/ 590551 w 3219450"/>
                <a:gd name="connsiteY66" fmla="*/ 676481 h 2004028"/>
                <a:gd name="connsiteX67" fmla="*/ 590551 w 3219450"/>
                <a:gd name="connsiteY67" fmla="*/ 490744 h 2004028"/>
                <a:gd name="connsiteX68" fmla="*/ 544116 w 3219450"/>
                <a:gd name="connsiteY68" fmla="*/ 444309 h 2004028"/>
                <a:gd name="connsiteX69" fmla="*/ 248842 w 3219450"/>
                <a:gd name="connsiteY69" fmla="*/ 444309 h 2004028"/>
                <a:gd name="connsiteX70" fmla="*/ 1136144 w 3219450"/>
                <a:gd name="connsiteY70" fmla="*/ 0 h 2004028"/>
                <a:gd name="connsiteX71" fmla="*/ 1152525 w 3219450"/>
                <a:gd name="connsiteY71" fmla="*/ 251428 h 2004028"/>
                <a:gd name="connsiteX72" fmla="*/ 1285875 w 3219450"/>
                <a:gd name="connsiteY72" fmla="*/ 251428 h 2004028"/>
                <a:gd name="connsiteX73" fmla="*/ 1285875 w 3219450"/>
                <a:gd name="connsiteY73" fmla="*/ 565753 h 2004028"/>
                <a:gd name="connsiteX74" fmla="*/ 3219450 w 3219450"/>
                <a:gd name="connsiteY74" fmla="*/ 565753 h 2004028"/>
                <a:gd name="connsiteX75" fmla="*/ 3219450 w 3219450"/>
                <a:gd name="connsiteY75" fmla="*/ 2004028 h 2004028"/>
                <a:gd name="connsiteX76" fmla="*/ 1695450 w 3219450"/>
                <a:gd name="connsiteY76" fmla="*/ 2004028 h 2004028"/>
                <a:gd name="connsiteX77" fmla="*/ 1695450 w 3219450"/>
                <a:gd name="connsiteY77" fmla="*/ 1356328 h 2004028"/>
                <a:gd name="connsiteX78" fmla="*/ 1276350 w 3219450"/>
                <a:gd name="connsiteY78" fmla="*/ 1356328 h 2004028"/>
                <a:gd name="connsiteX79" fmla="*/ 1276350 w 3219450"/>
                <a:gd name="connsiteY79" fmla="*/ 1994503 h 2004028"/>
                <a:gd name="connsiteX80" fmla="*/ 0 w 3219450"/>
                <a:gd name="connsiteY80" fmla="*/ 1994503 h 2004028"/>
                <a:gd name="connsiteX81" fmla="*/ 0 w 3219450"/>
                <a:gd name="connsiteY81" fmla="*/ 260953 h 2004028"/>
                <a:gd name="connsiteX82" fmla="*/ 624283 w 3219450"/>
                <a:gd name="connsiteY82" fmla="*/ 253876 h 2004028"/>
                <a:gd name="connsiteX83" fmla="*/ 628920 w 3219450"/>
                <a:gd name="connsiteY83" fmla="*/ 3986 h 2004028"/>
                <a:gd name="connsiteX84" fmla="*/ 1136144 w 3219450"/>
                <a:gd name="connsiteY84" fmla="*/ 0 h 2004028"/>
                <a:gd name="connsiteX0" fmla="*/ 765573 w 3219450"/>
                <a:gd name="connsiteY0" fmla="*/ 1386017 h 2004028"/>
                <a:gd name="connsiteX1" fmla="*/ 719138 w 3219450"/>
                <a:gd name="connsiteY1" fmla="*/ 1432452 h 2004028"/>
                <a:gd name="connsiteX2" fmla="*/ 719138 w 3219450"/>
                <a:gd name="connsiteY2" fmla="*/ 1618189 h 2004028"/>
                <a:gd name="connsiteX3" fmla="*/ 765573 w 3219450"/>
                <a:gd name="connsiteY3" fmla="*/ 1664624 h 2004028"/>
                <a:gd name="connsiteX4" fmla="*/ 1060847 w 3219450"/>
                <a:gd name="connsiteY4" fmla="*/ 1664624 h 2004028"/>
                <a:gd name="connsiteX5" fmla="*/ 1107282 w 3219450"/>
                <a:gd name="connsiteY5" fmla="*/ 1618189 h 2004028"/>
                <a:gd name="connsiteX6" fmla="*/ 1107282 w 3219450"/>
                <a:gd name="connsiteY6" fmla="*/ 1432452 h 2004028"/>
                <a:gd name="connsiteX7" fmla="*/ 1060847 w 3219450"/>
                <a:gd name="connsiteY7" fmla="*/ 1386017 h 2004028"/>
                <a:gd name="connsiteX8" fmla="*/ 765573 w 3219450"/>
                <a:gd name="connsiteY8" fmla="*/ 1386017 h 2004028"/>
                <a:gd name="connsiteX9" fmla="*/ 248842 w 3219450"/>
                <a:gd name="connsiteY9" fmla="*/ 1386017 h 2004028"/>
                <a:gd name="connsiteX10" fmla="*/ 202407 w 3219450"/>
                <a:gd name="connsiteY10" fmla="*/ 1432452 h 2004028"/>
                <a:gd name="connsiteX11" fmla="*/ 202407 w 3219450"/>
                <a:gd name="connsiteY11" fmla="*/ 1618189 h 2004028"/>
                <a:gd name="connsiteX12" fmla="*/ 248842 w 3219450"/>
                <a:gd name="connsiteY12" fmla="*/ 1664624 h 2004028"/>
                <a:gd name="connsiteX13" fmla="*/ 544116 w 3219450"/>
                <a:gd name="connsiteY13" fmla="*/ 1664624 h 2004028"/>
                <a:gd name="connsiteX14" fmla="*/ 590551 w 3219450"/>
                <a:gd name="connsiteY14" fmla="*/ 1618189 h 2004028"/>
                <a:gd name="connsiteX15" fmla="*/ 590551 w 3219450"/>
                <a:gd name="connsiteY15" fmla="*/ 1432452 h 2004028"/>
                <a:gd name="connsiteX16" fmla="*/ 544116 w 3219450"/>
                <a:gd name="connsiteY16" fmla="*/ 1386017 h 2004028"/>
                <a:gd name="connsiteX17" fmla="*/ 248842 w 3219450"/>
                <a:gd name="connsiteY17" fmla="*/ 1386017 h 2004028"/>
                <a:gd name="connsiteX18" fmla="*/ 1338060 w 3219450"/>
                <a:gd name="connsiteY18" fmla="*/ 1156708 h 2004028"/>
                <a:gd name="connsiteX19" fmla="*/ 1285875 w 3219450"/>
                <a:gd name="connsiteY19" fmla="*/ 1208893 h 2004028"/>
                <a:gd name="connsiteX20" fmla="*/ 1338060 w 3219450"/>
                <a:gd name="connsiteY20" fmla="*/ 1261077 h 2004028"/>
                <a:gd name="connsiteX21" fmla="*/ 2791714 w 3219450"/>
                <a:gd name="connsiteY21" fmla="*/ 1261078 h 2004028"/>
                <a:gd name="connsiteX22" fmla="*/ 2843899 w 3219450"/>
                <a:gd name="connsiteY22" fmla="*/ 1208893 h 2004028"/>
                <a:gd name="connsiteX23" fmla="*/ 2843900 w 3219450"/>
                <a:gd name="connsiteY23" fmla="*/ 1208893 h 2004028"/>
                <a:gd name="connsiteX24" fmla="*/ 2791715 w 3219450"/>
                <a:gd name="connsiteY24" fmla="*/ 1156708 h 2004028"/>
                <a:gd name="connsiteX25" fmla="*/ 1338060 w 3219450"/>
                <a:gd name="connsiteY25" fmla="*/ 1156708 h 2004028"/>
                <a:gd name="connsiteX26" fmla="*/ 1338060 w 3219450"/>
                <a:gd name="connsiteY26" fmla="*/ 935252 h 2004028"/>
                <a:gd name="connsiteX27" fmla="*/ 1285875 w 3219450"/>
                <a:gd name="connsiteY27" fmla="*/ 987437 h 2004028"/>
                <a:gd name="connsiteX28" fmla="*/ 1338060 w 3219450"/>
                <a:gd name="connsiteY28" fmla="*/ 1039621 h 2004028"/>
                <a:gd name="connsiteX29" fmla="*/ 2791714 w 3219450"/>
                <a:gd name="connsiteY29" fmla="*/ 1039622 h 2004028"/>
                <a:gd name="connsiteX30" fmla="*/ 2843899 w 3219450"/>
                <a:gd name="connsiteY30" fmla="*/ 987437 h 2004028"/>
                <a:gd name="connsiteX31" fmla="*/ 2843900 w 3219450"/>
                <a:gd name="connsiteY31" fmla="*/ 987437 h 2004028"/>
                <a:gd name="connsiteX32" fmla="*/ 2791715 w 3219450"/>
                <a:gd name="connsiteY32" fmla="*/ 935252 h 2004028"/>
                <a:gd name="connsiteX33" fmla="*/ 1338060 w 3219450"/>
                <a:gd name="connsiteY33" fmla="*/ 935252 h 2004028"/>
                <a:gd name="connsiteX34" fmla="*/ 765573 w 3219450"/>
                <a:gd name="connsiteY34" fmla="*/ 930285 h 2004028"/>
                <a:gd name="connsiteX35" fmla="*/ 719138 w 3219450"/>
                <a:gd name="connsiteY35" fmla="*/ 976720 h 2004028"/>
                <a:gd name="connsiteX36" fmla="*/ 719138 w 3219450"/>
                <a:gd name="connsiteY36" fmla="*/ 1162457 h 2004028"/>
                <a:gd name="connsiteX37" fmla="*/ 765573 w 3219450"/>
                <a:gd name="connsiteY37" fmla="*/ 1208892 h 2004028"/>
                <a:gd name="connsiteX38" fmla="*/ 1060847 w 3219450"/>
                <a:gd name="connsiteY38" fmla="*/ 1208892 h 2004028"/>
                <a:gd name="connsiteX39" fmla="*/ 1107282 w 3219450"/>
                <a:gd name="connsiteY39" fmla="*/ 1162457 h 2004028"/>
                <a:gd name="connsiteX40" fmla="*/ 1107282 w 3219450"/>
                <a:gd name="connsiteY40" fmla="*/ 976720 h 2004028"/>
                <a:gd name="connsiteX41" fmla="*/ 1060847 w 3219450"/>
                <a:gd name="connsiteY41" fmla="*/ 930285 h 2004028"/>
                <a:gd name="connsiteX42" fmla="*/ 765573 w 3219450"/>
                <a:gd name="connsiteY42" fmla="*/ 930285 h 2004028"/>
                <a:gd name="connsiteX43" fmla="*/ 248842 w 3219450"/>
                <a:gd name="connsiteY43" fmla="*/ 930285 h 2004028"/>
                <a:gd name="connsiteX44" fmla="*/ 202407 w 3219450"/>
                <a:gd name="connsiteY44" fmla="*/ 976720 h 2004028"/>
                <a:gd name="connsiteX45" fmla="*/ 202407 w 3219450"/>
                <a:gd name="connsiteY45" fmla="*/ 1162457 h 2004028"/>
                <a:gd name="connsiteX46" fmla="*/ 248842 w 3219450"/>
                <a:gd name="connsiteY46" fmla="*/ 1208892 h 2004028"/>
                <a:gd name="connsiteX47" fmla="*/ 544116 w 3219450"/>
                <a:gd name="connsiteY47" fmla="*/ 1208892 h 2004028"/>
                <a:gd name="connsiteX48" fmla="*/ 590551 w 3219450"/>
                <a:gd name="connsiteY48" fmla="*/ 1162457 h 2004028"/>
                <a:gd name="connsiteX49" fmla="*/ 590551 w 3219450"/>
                <a:gd name="connsiteY49" fmla="*/ 976720 h 2004028"/>
                <a:gd name="connsiteX50" fmla="*/ 544116 w 3219450"/>
                <a:gd name="connsiteY50" fmla="*/ 930285 h 2004028"/>
                <a:gd name="connsiteX51" fmla="*/ 248842 w 3219450"/>
                <a:gd name="connsiteY51" fmla="*/ 930285 h 2004028"/>
                <a:gd name="connsiteX52" fmla="*/ 765573 w 3219450"/>
                <a:gd name="connsiteY52" fmla="*/ 444309 h 2004028"/>
                <a:gd name="connsiteX53" fmla="*/ 719138 w 3219450"/>
                <a:gd name="connsiteY53" fmla="*/ 490744 h 2004028"/>
                <a:gd name="connsiteX54" fmla="*/ 719138 w 3219450"/>
                <a:gd name="connsiteY54" fmla="*/ 676481 h 2004028"/>
                <a:gd name="connsiteX55" fmla="*/ 765573 w 3219450"/>
                <a:gd name="connsiteY55" fmla="*/ 722916 h 2004028"/>
                <a:gd name="connsiteX56" fmla="*/ 1060847 w 3219450"/>
                <a:gd name="connsiteY56" fmla="*/ 722916 h 2004028"/>
                <a:gd name="connsiteX57" fmla="*/ 1107282 w 3219450"/>
                <a:gd name="connsiteY57" fmla="*/ 676481 h 2004028"/>
                <a:gd name="connsiteX58" fmla="*/ 1107282 w 3219450"/>
                <a:gd name="connsiteY58" fmla="*/ 490744 h 2004028"/>
                <a:gd name="connsiteX59" fmla="*/ 1060847 w 3219450"/>
                <a:gd name="connsiteY59" fmla="*/ 444309 h 2004028"/>
                <a:gd name="connsiteX60" fmla="*/ 765573 w 3219450"/>
                <a:gd name="connsiteY60" fmla="*/ 444309 h 2004028"/>
                <a:gd name="connsiteX61" fmla="*/ 248842 w 3219450"/>
                <a:gd name="connsiteY61" fmla="*/ 444309 h 2004028"/>
                <a:gd name="connsiteX62" fmla="*/ 202407 w 3219450"/>
                <a:gd name="connsiteY62" fmla="*/ 490744 h 2004028"/>
                <a:gd name="connsiteX63" fmla="*/ 202407 w 3219450"/>
                <a:gd name="connsiteY63" fmla="*/ 676481 h 2004028"/>
                <a:gd name="connsiteX64" fmla="*/ 248842 w 3219450"/>
                <a:gd name="connsiteY64" fmla="*/ 722916 h 2004028"/>
                <a:gd name="connsiteX65" fmla="*/ 544116 w 3219450"/>
                <a:gd name="connsiteY65" fmla="*/ 722916 h 2004028"/>
                <a:gd name="connsiteX66" fmla="*/ 590551 w 3219450"/>
                <a:gd name="connsiteY66" fmla="*/ 676481 h 2004028"/>
                <a:gd name="connsiteX67" fmla="*/ 590551 w 3219450"/>
                <a:gd name="connsiteY67" fmla="*/ 490744 h 2004028"/>
                <a:gd name="connsiteX68" fmla="*/ 544116 w 3219450"/>
                <a:gd name="connsiteY68" fmla="*/ 444309 h 2004028"/>
                <a:gd name="connsiteX69" fmla="*/ 248842 w 3219450"/>
                <a:gd name="connsiteY69" fmla="*/ 444309 h 2004028"/>
                <a:gd name="connsiteX70" fmla="*/ 1136144 w 3219450"/>
                <a:gd name="connsiteY70" fmla="*/ 0 h 2004028"/>
                <a:gd name="connsiteX71" fmla="*/ 1152525 w 3219450"/>
                <a:gd name="connsiteY71" fmla="*/ 251428 h 2004028"/>
                <a:gd name="connsiteX72" fmla="*/ 1285875 w 3219450"/>
                <a:gd name="connsiteY72" fmla="*/ 251428 h 2004028"/>
                <a:gd name="connsiteX73" fmla="*/ 1285875 w 3219450"/>
                <a:gd name="connsiteY73" fmla="*/ 565753 h 2004028"/>
                <a:gd name="connsiteX74" fmla="*/ 3219450 w 3219450"/>
                <a:gd name="connsiteY74" fmla="*/ 565753 h 2004028"/>
                <a:gd name="connsiteX75" fmla="*/ 3219450 w 3219450"/>
                <a:gd name="connsiteY75" fmla="*/ 2004028 h 2004028"/>
                <a:gd name="connsiteX76" fmla="*/ 1695450 w 3219450"/>
                <a:gd name="connsiteY76" fmla="*/ 2004028 h 2004028"/>
                <a:gd name="connsiteX77" fmla="*/ 1695450 w 3219450"/>
                <a:gd name="connsiteY77" fmla="*/ 1356328 h 2004028"/>
                <a:gd name="connsiteX78" fmla="*/ 1276350 w 3219450"/>
                <a:gd name="connsiteY78" fmla="*/ 1356328 h 2004028"/>
                <a:gd name="connsiteX79" fmla="*/ 1276350 w 3219450"/>
                <a:gd name="connsiteY79" fmla="*/ 1994503 h 2004028"/>
                <a:gd name="connsiteX80" fmla="*/ 0 w 3219450"/>
                <a:gd name="connsiteY80" fmla="*/ 1994503 h 2004028"/>
                <a:gd name="connsiteX81" fmla="*/ 0 w 3219450"/>
                <a:gd name="connsiteY81" fmla="*/ 260953 h 2004028"/>
                <a:gd name="connsiteX82" fmla="*/ 624283 w 3219450"/>
                <a:gd name="connsiteY82" fmla="*/ 253876 h 2004028"/>
                <a:gd name="connsiteX83" fmla="*/ 628920 w 3219450"/>
                <a:gd name="connsiteY83" fmla="*/ 3986 h 2004028"/>
                <a:gd name="connsiteX84" fmla="*/ 1136144 w 3219450"/>
                <a:gd name="connsiteY84" fmla="*/ 0 h 2004028"/>
                <a:gd name="connsiteX0" fmla="*/ 765573 w 3219450"/>
                <a:gd name="connsiteY0" fmla="*/ 1387565 h 2005576"/>
                <a:gd name="connsiteX1" fmla="*/ 719138 w 3219450"/>
                <a:gd name="connsiteY1" fmla="*/ 1434000 h 2005576"/>
                <a:gd name="connsiteX2" fmla="*/ 719138 w 3219450"/>
                <a:gd name="connsiteY2" fmla="*/ 1619737 h 2005576"/>
                <a:gd name="connsiteX3" fmla="*/ 765573 w 3219450"/>
                <a:gd name="connsiteY3" fmla="*/ 1666172 h 2005576"/>
                <a:gd name="connsiteX4" fmla="*/ 1060847 w 3219450"/>
                <a:gd name="connsiteY4" fmla="*/ 1666172 h 2005576"/>
                <a:gd name="connsiteX5" fmla="*/ 1107282 w 3219450"/>
                <a:gd name="connsiteY5" fmla="*/ 1619737 h 2005576"/>
                <a:gd name="connsiteX6" fmla="*/ 1107282 w 3219450"/>
                <a:gd name="connsiteY6" fmla="*/ 1434000 h 2005576"/>
                <a:gd name="connsiteX7" fmla="*/ 1060847 w 3219450"/>
                <a:gd name="connsiteY7" fmla="*/ 1387565 h 2005576"/>
                <a:gd name="connsiteX8" fmla="*/ 765573 w 3219450"/>
                <a:gd name="connsiteY8" fmla="*/ 1387565 h 2005576"/>
                <a:gd name="connsiteX9" fmla="*/ 248842 w 3219450"/>
                <a:gd name="connsiteY9" fmla="*/ 1387565 h 2005576"/>
                <a:gd name="connsiteX10" fmla="*/ 202407 w 3219450"/>
                <a:gd name="connsiteY10" fmla="*/ 1434000 h 2005576"/>
                <a:gd name="connsiteX11" fmla="*/ 202407 w 3219450"/>
                <a:gd name="connsiteY11" fmla="*/ 1619737 h 2005576"/>
                <a:gd name="connsiteX12" fmla="*/ 248842 w 3219450"/>
                <a:gd name="connsiteY12" fmla="*/ 1666172 h 2005576"/>
                <a:gd name="connsiteX13" fmla="*/ 544116 w 3219450"/>
                <a:gd name="connsiteY13" fmla="*/ 1666172 h 2005576"/>
                <a:gd name="connsiteX14" fmla="*/ 590551 w 3219450"/>
                <a:gd name="connsiteY14" fmla="*/ 1619737 h 2005576"/>
                <a:gd name="connsiteX15" fmla="*/ 590551 w 3219450"/>
                <a:gd name="connsiteY15" fmla="*/ 1434000 h 2005576"/>
                <a:gd name="connsiteX16" fmla="*/ 544116 w 3219450"/>
                <a:gd name="connsiteY16" fmla="*/ 1387565 h 2005576"/>
                <a:gd name="connsiteX17" fmla="*/ 248842 w 3219450"/>
                <a:gd name="connsiteY17" fmla="*/ 1387565 h 2005576"/>
                <a:gd name="connsiteX18" fmla="*/ 1338060 w 3219450"/>
                <a:gd name="connsiteY18" fmla="*/ 1158256 h 2005576"/>
                <a:gd name="connsiteX19" fmla="*/ 1285875 w 3219450"/>
                <a:gd name="connsiteY19" fmla="*/ 1210441 h 2005576"/>
                <a:gd name="connsiteX20" fmla="*/ 1338060 w 3219450"/>
                <a:gd name="connsiteY20" fmla="*/ 1262625 h 2005576"/>
                <a:gd name="connsiteX21" fmla="*/ 2791714 w 3219450"/>
                <a:gd name="connsiteY21" fmla="*/ 1262626 h 2005576"/>
                <a:gd name="connsiteX22" fmla="*/ 2843899 w 3219450"/>
                <a:gd name="connsiteY22" fmla="*/ 1210441 h 2005576"/>
                <a:gd name="connsiteX23" fmla="*/ 2843900 w 3219450"/>
                <a:gd name="connsiteY23" fmla="*/ 1210441 h 2005576"/>
                <a:gd name="connsiteX24" fmla="*/ 2791715 w 3219450"/>
                <a:gd name="connsiteY24" fmla="*/ 1158256 h 2005576"/>
                <a:gd name="connsiteX25" fmla="*/ 1338060 w 3219450"/>
                <a:gd name="connsiteY25" fmla="*/ 1158256 h 2005576"/>
                <a:gd name="connsiteX26" fmla="*/ 1338060 w 3219450"/>
                <a:gd name="connsiteY26" fmla="*/ 936800 h 2005576"/>
                <a:gd name="connsiteX27" fmla="*/ 1285875 w 3219450"/>
                <a:gd name="connsiteY27" fmla="*/ 988985 h 2005576"/>
                <a:gd name="connsiteX28" fmla="*/ 1338060 w 3219450"/>
                <a:gd name="connsiteY28" fmla="*/ 1041169 h 2005576"/>
                <a:gd name="connsiteX29" fmla="*/ 2791714 w 3219450"/>
                <a:gd name="connsiteY29" fmla="*/ 1041170 h 2005576"/>
                <a:gd name="connsiteX30" fmla="*/ 2843899 w 3219450"/>
                <a:gd name="connsiteY30" fmla="*/ 988985 h 2005576"/>
                <a:gd name="connsiteX31" fmla="*/ 2843900 w 3219450"/>
                <a:gd name="connsiteY31" fmla="*/ 988985 h 2005576"/>
                <a:gd name="connsiteX32" fmla="*/ 2791715 w 3219450"/>
                <a:gd name="connsiteY32" fmla="*/ 936800 h 2005576"/>
                <a:gd name="connsiteX33" fmla="*/ 1338060 w 3219450"/>
                <a:gd name="connsiteY33" fmla="*/ 936800 h 2005576"/>
                <a:gd name="connsiteX34" fmla="*/ 765573 w 3219450"/>
                <a:gd name="connsiteY34" fmla="*/ 931833 h 2005576"/>
                <a:gd name="connsiteX35" fmla="*/ 719138 w 3219450"/>
                <a:gd name="connsiteY35" fmla="*/ 978268 h 2005576"/>
                <a:gd name="connsiteX36" fmla="*/ 719138 w 3219450"/>
                <a:gd name="connsiteY36" fmla="*/ 1164005 h 2005576"/>
                <a:gd name="connsiteX37" fmla="*/ 765573 w 3219450"/>
                <a:gd name="connsiteY37" fmla="*/ 1210440 h 2005576"/>
                <a:gd name="connsiteX38" fmla="*/ 1060847 w 3219450"/>
                <a:gd name="connsiteY38" fmla="*/ 1210440 h 2005576"/>
                <a:gd name="connsiteX39" fmla="*/ 1107282 w 3219450"/>
                <a:gd name="connsiteY39" fmla="*/ 1164005 h 2005576"/>
                <a:gd name="connsiteX40" fmla="*/ 1107282 w 3219450"/>
                <a:gd name="connsiteY40" fmla="*/ 978268 h 2005576"/>
                <a:gd name="connsiteX41" fmla="*/ 1060847 w 3219450"/>
                <a:gd name="connsiteY41" fmla="*/ 931833 h 2005576"/>
                <a:gd name="connsiteX42" fmla="*/ 765573 w 3219450"/>
                <a:gd name="connsiteY42" fmla="*/ 931833 h 2005576"/>
                <a:gd name="connsiteX43" fmla="*/ 248842 w 3219450"/>
                <a:gd name="connsiteY43" fmla="*/ 931833 h 2005576"/>
                <a:gd name="connsiteX44" fmla="*/ 202407 w 3219450"/>
                <a:gd name="connsiteY44" fmla="*/ 978268 h 2005576"/>
                <a:gd name="connsiteX45" fmla="*/ 202407 w 3219450"/>
                <a:gd name="connsiteY45" fmla="*/ 1164005 h 2005576"/>
                <a:gd name="connsiteX46" fmla="*/ 248842 w 3219450"/>
                <a:gd name="connsiteY46" fmla="*/ 1210440 h 2005576"/>
                <a:gd name="connsiteX47" fmla="*/ 544116 w 3219450"/>
                <a:gd name="connsiteY47" fmla="*/ 1210440 h 2005576"/>
                <a:gd name="connsiteX48" fmla="*/ 590551 w 3219450"/>
                <a:gd name="connsiteY48" fmla="*/ 1164005 h 2005576"/>
                <a:gd name="connsiteX49" fmla="*/ 590551 w 3219450"/>
                <a:gd name="connsiteY49" fmla="*/ 978268 h 2005576"/>
                <a:gd name="connsiteX50" fmla="*/ 544116 w 3219450"/>
                <a:gd name="connsiteY50" fmla="*/ 931833 h 2005576"/>
                <a:gd name="connsiteX51" fmla="*/ 248842 w 3219450"/>
                <a:gd name="connsiteY51" fmla="*/ 931833 h 2005576"/>
                <a:gd name="connsiteX52" fmla="*/ 765573 w 3219450"/>
                <a:gd name="connsiteY52" fmla="*/ 445857 h 2005576"/>
                <a:gd name="connsiteX53" fmla="*/ 719138 w 3219450"/>
                <a:gd name="connsiteY53" fmla="*/ 492292 h 2005576"/>
                <a:gd name="connsiteX54" fmla="*/ 719138 w 3219450"/>
                <a:gd name="connsiteY54" fmla="*/ 678029 h 2005576"/>
                <a:gd name="connsiteX55" fmla="*/ 765573 w 3219450"/>
                <a:gd name="connsiteY55" fmla="*/ 724464 h 2005576"/>
                <a:gd name="connsiteX56" fmla="*/ 1060847 w 3219450"/>
                <a:gd name="connsiteY56" fmla="*/ 724464 h 2005576"/>
                <a:gd name="connsiteX57" fmla="*/ 1107282 w 3219450"/>
                <a:gd name="connsiteY57" fmla="*/ 678029 h 2005576"/>
                <a:gd name="connsiteX58" fmla="*/ 1107282 w 3219450"/>
                <a:gd name="connsiteY58" fmla="*/ 492292 h 2005576"/>
                <a:gd name="connsiteX59" fmla="*/ 1060847 w 3219450"/>
                <a:gd name="connsiteY59" fmla="*/ 445857 h 2005576"/>
                <a:gd name="connsiteX60" fmla="*/ 765573 w 3219450"/>
                <a:gd name="connsiteY60" fmla="*/ 445857 h 2005576"/>
                <a:gd name="connsiteX61" fmla="*/ 248842 w 3219450"/>
                <a:gd name="connsiteY61" fmla="*/ 445857 h 2005576"/>
                <a:gd name="connsiteX62" fmla="*/ 202407 w 3219450"/>
                <a:gd name="connsiteY62" fmla="*/ 492292 h 2005576"/>
                <a:gd name="connsiteX63" fmla="*/ 202407 w 3219450"/>
                <a:gd name="connsiteY63" fmla="*/ 678029 h 2005576"/>
                <a:gd name="connsiteX64" fmla="*/ 248842 w 3219450"/>
                <a:gd name="connsiteY64" fmla="*/ 724464 h 2005576"/>
                <a:gd name="connsiteX65" fmla="*/ 544116 w 3219450"/>
                <a:gd name="connsiteY65" fmla="*/ 724464 h 2005576"/>
                <a:gd name="connsiteX66" fmla="*/ 590551 w 3219450"/>
                <a:gd name="connsiteY66" fmla="*/ 678029 h 2005576"/>
                <a:gd name="connsiteX67" fmla="*/ 590551 w 3219450"/>
                <a:gd name="connsiteY67" fmla="*/ 492292 h 2005576"/>
                <a:gd name="connsiteX68" fmla="*/ 544116 w 3219450"/>
                <a:gd name="connsiteY68" fmla="*/ 445857 h 2005576"/>
                <a:gd name="connsiteX69" fmla="*/ 248842 w 3219450"/>
                <a:gd name="connsiteY69" fmla="*/ 445857 h 2005576"/>
                <a:gd name="connsiteX70" fmla="*/ 1136144 w 3219450"/>
                <a:gd name="connsiteY70" fmla="*/ 1548 h 2005576"/>
                <a:gd name="connsiteX71" fmla="*/ 1152525 w 3219450"/>
                <a:gd name="connsiteY71" fmla="*/ 252976 h 2005576"/>
                <a:gd name="connsiteX72" fmla="*/ 1285875 w 3219450"/>
                <a:gd name="connsiteY72" fmla="*/ 252976 h 2005576"/>
                <a:gd name="connsiteX73" fmla="*/ 1285875 w 3219450"/>
                <a:gd name="connsiteY73" fmla="*/ 567301 h 2005576"/>
                <a:gd name="connsiteX74" fmla="*/ 3219450 w 3219450"/>
                <a:gd name="connsiteY74" fmla="*/ 567301 h 2005576"/>
                <a:gd name="connsiteX75" fmla="*/ 3219450 w 3219450"/>
                <a:gd name="connsiteY75" fmla="*/ 2005576 h 2005576"/>
                <a:gd name="connsiteX76" fmla="*/ 1695450 w 3219450"/>
                <a:gd name="connsiteY76" fmla="*/ 2005576 h 2005576"/>
                <a:gd name="connsiteX77" fmla="*/ 1695450 w 3219450"/>
                <a:gd name="connsiteY77" fmla="*/ 1357876 h 2005576"/>
                <a:gd name="connsiteX78" fmla="*/ 1276350 w 3219450"/>
                <a:gd name="connsiteY78" fmla="*/ 1357876 h 2005576"/>
                <a:gd name="connsiteX79" fmla="*/ 1276350 w 3219450"/>
                <a:gd name="connsiteY79" fmla="*/ 1996051 h 2005576"/>
                <a:gd name="connsiteX80" fmla="*/ 0 w 3219450"/>
                <a:gd name="connsiteY80" fmla="*/ 1996051 h 2005576"/>
                <a:gd name="connsiteX81" fmla="*/ 0 w 3219450"/>
                <a:gd name="connsiteY81" fmla="*/ 262501 h 2005576"/>
                <a:gd name="connsiteX82" fmla="*/ 624283 w 3219450"/>
                <a:gd name="connsiteY82" fmla="*/ 255424 h 2005576"/>
                <a:gd name="connsiteX83" fmla="*/ 645523 w 3219450"/>
                <a:gd name="connsiteY83" fmla="*/ 0 h 2005576"/>
                <a:gd name="connsiteX84" fmla="*/ 1136144 w 3219450"/>
                <a:gd name="connsiteY84" fmla="*/ 1548 h 2005576"/>
                <a:gd name="connsiteX0" fmla="*/ 765573 w 3219450"/>
                <a:gd name="connsiteY0" fmla="*/ 1389543 h 2007554"/>
                <a:gd name="connsiteX1" fmla="*/ 719138 w 3219450"/>
                <a:gd name="connsiteY1" fmla="*/ 1435978 h 2007554"/>
                <a:gd name="connsiteX2" fmla="*/ 719138 w 3219450"/>
                <a:gd name="connsiteY2" fmla="*/ 1621715 h 2007554"/>
                <a:gd name="connsiteX3" fmla="*/ 765573 w 3219450"/>
                <a:gd name="connsiteY3" fmla="*/ 1668150 h 2007554"/>
                <a:gd name="connsiteX4" fmla="*/ 1060847 w 3219450"/>
                <a:gd name="connsiteY4" fmla="*/ 1668150 h 2007554"/>
                <a:gd name="connsiteX5" fmla="*/ 1107282 w 3219450"/>
                <a:gd name="connsiteY5" fmla="*/ 1621715 h 2007554"/>
                <a:gd name="connsiteX6" fmla="*/ 1107282 w 3219450"/>
                <a:gd name="connsiteY6" fmla="*/ 1435978 h 2007554"/>
                <a:gd name="connsiteX7" fmla="*/ 1060847 w 3219450"/>
                <a:gd name="connsiteY7" fmla="*/ 1389543 h 2007554"/>
                <a:gd name="connsiteX8" fmla="*/ 765573 w 3219450"/>
                <a:gd name="connsiteY8" fmla="*/ 1389543 h 2007554"/>
                <a:gd name="connsiteX9" fmla="*/ 248842 w 3219450"/>
                <a:gd name="connsiteY9" fmla="*/ 1389543 h 2007554"/>
                <a:gd name="connsiteX10" fmla="*/ 202407 w 3219450"/>
                <a:gd name="connsiteY10" fmla="*/ 1435978 h 2007554"/>
                <a:gd name="connsiteX11" fmla="*/ 202407 w 3219450"/>
                <a:gd name="connsiteY11" fmla="*/ 1621715 h 2007554"/>
                <a:gd name="connsiteX12" fmla="*/ 248842 w 3219450"/>
                <a:gd name="connsiteY12" fmla="*/ 1668150 h 2007554"/>
                <a:gd name="connsiteX13" fmla="*/ 544116 w 3219450"/>
                <a:gd name="connsiteY13" fmla="*/ 1668150 h 2007554"/>
                <a:gd name="connsiteX14" fmla="*/ 590551 w 3219450"/>
                <a:gd name="connsiteY14" fmla="*/ 1621715 h 2007554"/>
                <a:gd name="connsiteX15" fmla="*/ 590551 w 3219450"/>
                <a:gd name="connsiteY15" fmla="*/ 1435978 h 2007554"/>
                <a:gd name="connsiteX16" fmla="*/ 544116 w 3219450"/>
                <a:gd name="connsiteY16" fmla="*/ 1389543 h 2007554"/>
                <a:gd name="connsiteX17" fmla="*/ 248842 w 3219450"/>
                <a:gd name="connsiteY17" fmla="*/ 1389543 h 2007554"/>
                <a:gd name="connsiteX18" fmla="*/ 1338060 w 3219450"/>
                <a:gd name="connsiteY18" fmla="*/ 1160234 h 2007554"/>
                <a:gd name="connsiteX19" fmla="*/ 1285875 w 3219450"/>
                <a:gd name="connsiteY19" fmla="*/ 1212419 h 2007554"/>
                <a:gd name="connsiteX20" fmla="*/ 1338060 w 3219450"/>
                <a:gd name="connsiteY20" fmla="*/ 1264603 h 2007554"/>
                <a:gd name="connsiteX21" fmla="*/ 2791714 w 3219450"/>
                <a:gd name="connsiteY21" fmla="*/ 1264604 h 2007554"/>
                <a:gd name="connsiteX22" fmla="*/ 2843899 w 3219450"/>
                <a:gd name="connsiteY22" fmla="*/ 1212419 h 2007554"/>
                <a:gd name="connsiteX23" fmla="*/ 2843900 w 3219450"/>
                <a:gd name="connsiteY23" fmla="*/ 1212419 h 2007554"/>
                <a:gd name="connsiteX24" fmla="*/ 2791715 w 3219450"/>
                <a:gd name="connsiteY24" fmla="*/ 1160234 h 2007554"/>
                <a:gd name="connsiteX25" fmla="*/ 1338060 w 3219450"/>
                <a:gd name="connsiteY25" fmla="*/ 1160234 h 2007554"/>
                <a:gd name="connsiteX26" fmla="*/ 1338060 w 3219450"/>
                <a:gd name="connsiteY26" fmla="*/ 938778 h 2007554"/>
                <a:gd name="connsiteX27" fmla="*/ 1285875 w 3219450"/>
                <a:gd name="connsiteY27" fmla="*/ 990963 h 2007554"/>
                <a:gd name="connsiteX28" fmla="*/ 1338060 w 3219450"/>
                <a:gd name="connsiteY28" fmla="*/ 1043147 h 2007554"/>
                <a:gd name="connsiteX29" fmla="*/ 2791714 w 3219450"/>
                <a:gd name="connsiteY29" fmla="*/ 1043148 h 2007554"/>
                <a:gd name="connsiteX30" fmla="*/ 2843899 w 3219450"/>
                <a:gd name="connsiteY30" fmla="*/ 990963 h 2007554"/>
                <a:gd name="connsiteX31" fmla="*/ 2843900 w 3219450"/>
                <a:gd name="connsiteY31" fmla="*/ 990963 h 2007554"/>
                <a:gd name="connsiteX32" fmla="*/ 2791715 w 3219450"/>
                <a:gd name="connsiteY32" fmla="*/ 938778 h 2007554"/>
                <a:gd name="connsiteX33" fmla="*/ 1338060 w 3219450"/>
                <a:gd name="connsiteY33" fmla="*/ 938778 h 2007554"/>
                <a:gd name="connsiteX34" fmla="*/ 765573 w 3219450"/>
                <a:gd name="connsiteY34" fmla="*/ 933811 h 2007554"/>
                <a:gd name="connsiteX35" fmla="*/ 719138 w 3219450"/>
                <a:gd name="connsiteY35" fmla="*/ 980246 h 2007554"/>
                <a:gd name="connsiteX36" fmla="*/ 719138 w 3219450"/>
                <a:gd name="connsiteY36" fmla="*/ 1165983 h 2007554"/>
                <a:gd name="connsiteX37" fmla="*/ 765573 w 3219450"/>
                <a:gd name="connsiteY37" fmla="*/ 1212418 h 2007554"/>
                <a:gd name="connsiteX38" fmla="*/ 1060847 w 3219450"/>
                <a:gd name="connsiteY38" fmla="*/ 1212418 h 2007554"/>
                <a:gd name="connsiteX39" fmla="*/ 1107282 w 3219450"/>
                <a:gd name="connsiteY39" fmla="*/ 1165983 h 2007554"/>
                <a:gd name="connsiteX40" fmla="*/ 1107282 w 3219450"/>
                <a:gd name="connsiteY40" fmla="*/ 980246 h 2007554"/>
                <a:gd name="connsiteX41" fmla="*/ 1060847 w 3219450"/>
                <a:gd name="connsiteY41" fmla="*/ 933811 h 2007554"/>
                <a:gd name="connsiteX42" fmla="*/ 765573 w 3219450"/>
                <a:gd name="connsiteY42" fmla="*/ 933811 h 2007554"/>
                <a:gd name="connsiteX43" fmla="*/ 248842 w 3219450"/>
                <a:gd name="connsiteY43" fmla="*/ 933811 h 2007554"/>
                <a:gd name="connsiteX44" fmla="*/ 202407 w 3219450"/>
                <a:gd name="connsiteY44" fmla="*/ 980246 h 2007554"/>
                <a:gd name="connsiteX45" fmla="*/ 202407 w 3219450"/>
                <a:gd name="connsiteY45" fmla="*/ 1165983 h 2007554"/>
                <a:gd name="connsiteX46" fmla="*/ 248842 w 3219450"/>
                <a:gd name="connsiteY46" fmla="*/ 1212418 h 2007554"/>
                <a:gd name="connsiteX47" fmla="*/ 544116 w 3219450"/>
                <a:gd name="connsiteY47" fmla="*/ 1212418 h 2007554"/>
                <a:gd name="connsiteX48" fmla="*/ 590551 w 3219450"/>
                <a:gd name="connsiteY48" fmla="*/ 1165983 h 2007554"/>
                <a:gd name="connsiteX49" fmla="*/ 590551 w 3219450"/>
                <a:gd name="connsiteY49" fmla="*/ 980246 h 2007554"/>
                <a:gd name="connsiteX50" fmla="*/ 544116 w 3219450"/>
                <a:gd name="connsiteY50" fmla="*/ 933811 h 2007554"/>
                <a:gd name="connsiteX51" fmla="*/ 248842 w 3219450"/>
                <a:gd name="connsiteY51" fmla="*/ 933811 h 2007554"/>
                <a:gd name="connsiteX52" fmla="*/ 765573 w 3219450"/>
                <a:gd name="connsiteY52" fmla="*/ 447835 h 2007554"/>
                <a:gd name="connsiteX53" fmla="*/ 719138 w 3219450"/>
                <a:gd name="connsiteY53" fmla="*/ 494270 h 2007554"/>
                <a:gd name="connsiteX54" fmla="*/ 719138 w 3219450"/>
                <a:gd name="connsiteY54" fmla="*/ 680007 h 2007554"/>
                <a:gd name="connsiteX55" fmla="*/ 765573 w 3219450"/>
                <a:gd name="connsiteY55" fmla="*/ 726442 h 2007554"/>
                <a:gd name="connsiteX56" fmla="*/ 1060847 w 3219450"/>
                <a:gd name="connsiteY56" fmla="*/ 726442 h 2007554"/>
                <a:gd name="connsiteX57" fmla="*/ 1107282 w 3219450"/>
                <a:gd name="connsiteY57" fmla="*/ 680007 h 2007554"/>
                <a:gd name="connsiteX58" fmla="*/ 1107282 w 3219450"/>
                <a:gd name="connsiteY58" fmla="*/ 494270 h 2007554"/>
                <a:gd name="connsiteX59" fmla="*/ 1060847 w 3219450"/>
                <a:gd name="connsiteY59" fmla="*/ 447835 h 2007554"/>
                <a:gd name="connsiteX60" fmla="*/ 765573 w 3219450"/>
                <a:gd name="connsiteY60" fmla="*/ 447835 h 2007554"/>
                <a:gd name="connsiteX61" fmla="*/ 248842 w 3219450"/>
                <a:gd name="connsiteY61" fmla="*/ 447835 h 2007554"/>
                <a:gd name="connsiteX62" fmla="*/ 202407 w 3219450"/>
                <a:gd name="connsiteY62" fmla="*/ 494270 h 2007554"/>
                <a:gd name="connsiteX63" fmla="*/ 202407 w 3219450"/>
                <a:gd name="connsiteY63" fmla="*/ 680007 h 2007554"/>
                <a:gd name="connsiteX64" fmla="*/ 248842 w 3219450"/>
                <a:gd name="connsiteY64" fmla="*/ 726442 h 2007554"/>
                <a:gd name="connsiteX65" fmla="*/ 544116 w 3219450"/>
                <a:gd name="connsiteY65" fmla="*/ 726442 h 2007554"/>
                <a:gd name="connsiteX66" fmla="*/ 590551 w 3219450"/>
                <a:gd name="connsiteY66" fmla="*/ 680007 h 2007554"/>
                <a:gd name="connsiteX67" fmla="*/ 590551 w 3219450"/>
                <a:gd name="connsiteY67" fmla="*/ 494270 h 2007554"/>
                <a:gd name="connsiteX68" fmla="*/ 544116 w 3219450"/>
                <a:gd name="connsiteY68" fmla="*/ 447835 h 2007554"/>
                <a:gd name="connsiteX69" fmla="*/ 248842 w 3219450"/>
                <a:gd name="connsiteY69" fmla="*/ 447835 h 2007554"/>
                <a:gd name="connsiteX70" fmla="*/ 1136144 w 3219450"/>
                <a:gd name="connsiteY70" fmla="*/ 3526 h 2007554"/>
                <a:gd name="connsiteX71" fmla="*/ 1152525 w 3219450"/>
                <a:gd name="connsiteY71" fmla="*/ 254954 h 2007554"/>
                <a:gd name="connsiteX72" fmla="*/ 1285875 w 3219450"/>
                <a:gd name="connsiteY72" fmla="*/ 254954 h 2007554"/>
                <a:gd name="connsiteX73" fmla="*/ 1285875 w 3219450"/>
                <a:gd name="connsiteY73" fmla="*/ 569279 h 2007554"/>
                <a:gd name="connsiteX74" fmla="*/ 3219450 w 3219450"/>
                <a:gd name="connsiteY74" fmla="*/ 569279 h 2007554"/>
                <a:gd name="connsiteX75" fmla="*/ 3219450 w 3219450"/>
                <a:gd name="connsiteY75" fmla="*/ 2007554 h 2007554"/>
                <a:gd name="connsiteX76" fmla="*/ 1695450 w 3219450"/>
                <a:gd name="connsiteY76" fmla="*/ 2007554 h 2007554"/>
                <a:gd name="connsiteX77" fmla="*/ 1695450 w 3219450"/>
                <a:gd name="connsiteY77" fmla="*/ 1359854 h 2007554"/>
                <a:gd name="connsiteX78" fmla="*/ 1276350 w 3219450"/>
                <a:gd name="connsiteY78" fmla="*/ 1359854 h 2007554"/>
                <a:gd name="connsiteX79" fmla="*/ 1276350 w 3219450"/>
                <a:gd name="connsiteY79" fmla="*/ 1998029 h 2007554"/>
                <a:gd name="connsiteX80" fmla="*/ 0 w 3219450"/>
                <a:gd name="connsiteY80" fmla="*/ 1998029 h 2007554"/>
                <a:gd name="connsiteX81" fmla="*/ 0 w 3219450"/>
                <a:gd name="connsiteY81" fmla="*/ 264479 h 2007554"/>
                <a:gd name="connsiteX82" fmla="*/ 624283 w 3219450"/>
                <a:gd name="connsiteY82" fmla="*/ 257402 h 2007554"/>
                <a:gd name="connsiteX83" fmla="*/ 645523 w 3219450"/>
                <a:gd name="connsiteY83" fmla="*/ 1978 h 2007554"/>
                <a:gd name="connsiteX84" fmla="*/ 1136144 w 3219450"/>
                <a:gd name="connsiteY84" fmla="*/ 3526 h 2007554"/>
                <a:gd name="connsiteX0" fmla="*/ 765573 w 3219450"/>
                <a:gd name="connsiteY0" fmla="*/ 1386017 h 2004028"/>
                <a:gd name="connsiteX1" fmla="*/ 719138 w 3219450"/>
                <a:gd name="connsiteY1" fmla="*/ 1432452 h 2004028"/>
                <a:gd name="connsiteX2" fmla="*/ 719138 w 3219450"/>
                <a:gd name="connsiteY2" fmla="*/ 1618189 h 2004028"/>
                <a:gd name="connsiteX3" fmla="*/ 765573 w 3219450"/>
                <a:gd name="connsiteY3" fmla="*/ 1664624 h 2004028"/>
                <a:gd name="connsiteX4" fmla="*/ 1060847 w 3219450"/>
                <a:gd name="connsiteY4" fmla="*/ 1664624 h 2004028"/>
                <a:gd name="connsiteX5" fmla="*/ 1107282 w 3219450"/>
                <a:gd name="connsiteY5" fmla="*/ 1618189 h 2004028"/>
                <a:gd name="connsiteX6" fmla="*/ 1107282 w 3219450"/>
                <a:gd name="connsiteY6" fmla="*/ 1432452 h 2004028"/>
                <a:gd name="connsiteX7" fmla="*/ 1060847 w 3219450"/>
                <a:gd name="connsiteY7" fmla="*/ 1386017 h 2004028"/>
                <a:gd name="connsiteX8" fmla="*/ 765573 w 3219450"/>
                <a:gd name="connsiteY8" fmla="*/ 1386017 h 2004028"/>
                <a:gd name="connsiteX9" fmla="*/ 248842 w 3219450"/>
                <a:gd name="connsiteY9" fmla="*/ 1386017 h 2004028"/>
                <a:gd name="connsiteX10" fmla="*/ 202407 w 3219450"/>
                <a:gd name="connsiteY10" fmla="*/ 1432452 h 2004028"/>
                <a:gd name="connsiteX11" fmla="*/ 202407 w 3219450"/>
                <a:gd name="connsiteY11" fmla="*/ 1618189 h 2004028"/>
                <a:gd name="connsiteX12" fmla="*/ 248842 w 3219450"/>
                <a:gd name="connsiteY12" fmla="*/ 1664624 h 2004028"/>
                <a:gd name="connsiteX13" fmla="*/ 544116 w 3219450"/>
                <a:gd name="connsiteY13" fmla="*/ 1664624 h 2004028"/>
                <a:gd name="connsiteX14" fmla="*/ 590551 w 3219450"/>
                <a:gd name="connsiteY14" fmla="*/ 1618189 h 2004028"/>
                <a:gd name="connsiteX15" fmla="*/ 590551 w 3219450"/>
                <a:gd name="connsiteY15" fmla="*/ 1432452 h 2004028"/>
                <a:gd name="connsiteX16" fmla="*/ 544116 w 3219450"/>
                <a:gd name="connsiteY16" fmla="*/ 1386017 h 2004028"/>
                <a:gd name="connsiteX17" fmla="*/ 248842 w 3219450"/>
                <a:gd name="connsiteY17" fmla="*/ 1386017 h 2004028"/>
                <a:gd name="connsiteX18" fmla="*/ 1338060 w 3219450"/>
                <a:gd name="connsiteY18" fmla="*/ 1156708 h 2004028"/>
                <a:gd name="connsiteX19" fmla="*/ 1285875 w 3219450"/>
                <a:gd name="connsiteY19" fmla="*/ 1208893 h 2004028"/>
                <a:gd name="connsiteX20" fmla="*/ 1338060 w 3219450"/>
                <a:gd name="connsiteY20" fmla="*/ 1261077 h 2004028"/>
                <a:gd name="connsiteX21" fmla="*/ 2791714 w 3219450"/>
                <a:gd name="connsiteY21" fmla="*/ 1261078 h 2004028"/>
                <a:gd name="connsiteX22" fmla="*/ 2843899 w 3219450"/>
                <a:gd name="connsiteY22" fmla="*/ 1208893 h 2004028"/>
                <a:gd name="connsiteX23" fmla="*/ 2843900 w 3219450"/>
                <a:gd name="connsiteY23" fmla="*/ 1208893 h 2004028"/>
                <a:gd name="connsiteX24" fmla="*/ 2791715 w 3219450"/>
                <a:gd name="connsiteY24" fmla="*/ 1156708 h 2004028"/>
                <a:gd name="connsiteX25" fmla="*/ 1338060 w 3219450"/>
                <a:gd name="connsiteY25" fmla="*/ 1156708 h 2004028"/>
                <a:gd name="connsiteX26" fmla="*/ 1338060 w 3219450"/>
                <a:gd name="connsiteY26" fmla="*/ 935252 h 2004028"/>
                <a:gd name="connsiteX27" fmla="*/ 1285875 w 3219450"/>
                <a:gd name="connsiteY27" fmla="*/ 987437 h 2004028"/>
                <a:gd name="connsiteX28" fmla="*/ 1338060 w 3219450"/>
                <a:gd name="connsiteY28" fmla="*/ 1039621 h 2004028"/>
                <a:gd name="connsiteX29" fmla="*/ 2791714 w 3219450"/>
                <a:gd name="connsiteY29" fmla="*/ 1039622 h 2004028"/>
                <a:gd name="connsiteX30" fmla="*/ 2843899 w 3219450"/>
                <a:gd name="connsiteY30" fmla="*/ 987437 h 2004028"/>
                <a:gd name="connsiteX31" fmla="*/ 2843900 w 3219450"/>
                <a:gd name="connsiteY31" fmla="*/ 987437 h 2004028"/>
                <a:gd name="connsiteX32" fmla="*/ 2791715 w 3219450"/>
                <a:gd name="connsiteY32" fmla="*/ 935252 h 2004028"/>
                <a:gd name="connsiteX33" fmla="*/ 1338060 w 3219450"/>
                <a:gd name="connsiteY33" fmla="*/ 935252 h 2004028"/>
                <a:gd name="connsiteX34" fmla="*/ 765573 w 3219450"/>
                <a:gd name="connsiteY34" fmla="*/ 930285 h 2004028"/>
                <a:gd name="connsiteX35" fmla="*/ 719138 w 3219450"/>
                <a:gd name="connsiteY35" fmla="*/ 976720 h 2004028"/>
                <a:gd name="connsiteX36" fmla="*/ 719138 w 3219450"/>
                <a:gd name="connsiteY36" fmla="*/ 1162457 h 2004028"/>
                <a:gd name="connsiteX37" fmla="*/ 765573 w 3219450"/>
                <a:gd name="connsiteY37" fmla="*/ 1208892 h 2004028"/>
                <a:gd name="connsiteX38" fmla="*/ 1060847 w 3219450"/>
                <a:gd name="connsiteY38" fmla="*/ 1208892 h 2004028"/>
                <a:gd name="connsiteX39" fmla="*/ 1107282 w 3219450"/>
                <a:gd name="connsiteY39" fmla="*/ 1162457 h 2004028"/>
                <a:gd name="connsiteX40" fmla="*/ 1107282 w 3219450"/>
                <a:gd name="connsiteY40" fmla="*/ 976720 h 2004028"/>
                <a:gd name="connsiteX41" fmla="*/ 1060847 w 3219450"/>
                <a:gd name="connsiteY41" fmla="*/ 930285 h 2004028"/>
                <a:gd name="connsiteX42" fmla="*/ 765573 w 3219450"/>
                <a:gd name="connsiteY42" fmla="*/ 930285 h 2004028"/>
                <a:gd name="connsiteX43" fmla="*/ 248842 w 3219450"/>
                <a:gd name="connsiteY43" fmla="*/ 930285 h 2004028"/>
                <a:gd name="connsiteX44" fmla="*/ 202407 w 3219450"/>
                <a:gd name="connsiteY44" fmla="*/ 976720 h 2004028"/>
                <a:gd name="connsiteX45" fmla="*/ 202407 w 3219450"/>
                <a:gd name="connsiteY45" fmla="*/ 1162457 h 2004028"/>
                <a:gd name="connsiteX46" fmla="*/ 248842 w 3219450"/>
                <a:gd name="connsiteY46" fmla="*/ 1208892 h 2004028"/>
                <a:gd name="connsiteX47" fmla="*/ 544116 w 3219450"/>
                <a:gd name="connsiteY47" fmla="*/ 1208892 h 2004028"/>
                <a:gd name="connsiteX48" fmla="*/ 590551 w 3219450"/>
                <a:gd name="connsiteY48" fmla="*/ 1162457 h 2004028"/>
                <a:gd name="connsiteX49" fmla="*/ 590551 w 3219450"/>
                <a:gd name="connsiteY49" fmla="*/ 976720 h 2004028"/>
                <a:gd name="connsiteX50" fmla="*/ 544116 w 3219450"/>
                <a:gd name="connsiteY50" fmla="*/ 930285 h 2004028"/>
                <a:gd name="connsiteX51" fmla="*/ 248842 w 3219450"/>
                <a:gd name="connsiteY51" fmla="*/ 930285 h 2004028"/>
                <a:gd name="connsiteX52" fmla="*/ 765573 w 3219450"/>
                <a:gd name="connsiteY52" fmla="*/ 444309 h 2004028"/>
                <a:gd name="connsiteX53" fmla="*/ 719138 w 3219450"/>
                <a:gd name="connsiteY53" fmla="*/ 490744 h 2004028"/>
                <a:gd name="connsiteX54" fmla="*/ 719138 w 3219450"/>
                <a:gd name="connsiteY54" fmla="*/ 676481 h 2004028"/>
                <a:gd name="connsiteX55" fmla="*/ 765573 w 3219450"/>
                <a:gd name="connsiteY55" fmla="*/ 722916 h 2004028"/>
                <a:gd name="connsiteX56" fmla="*/ 1060847 w 3219450"/>
                <a:gd name="connsiteY56" fmla="*/ 722916 h 2004028"/>
                <a:gd name="connsiteX57" fmla="*/ 1107282 w 3219450"/>
                <a:gd name="connsiteY57" fmla="*/ 676481 h 2004028"/>
                <a:gd name="connsiteX58" fmla="*/ 1107282 w 3219450"/>
                <a:gd name="connsiteY58" fmla="*/ 490744 h 2004028"/>
                <a:gd name="connsiteX59" fmla="*/ 1060847 w 3219450"/>
                <a:gd name="connsiteY59" fmla="*/ 444309 h 2004028"/>
                <a:gd name="connsiteX60" fmla="*/ 765573 w 3219450"/>
                <a:gd name="connsiteY60" fmla="*/ 444309 h 2004028"/>
                <a:gd name="connsiteX61" fmla="*/ 248842 w 3219450"/>
                <a:gd name="connsiteY61" fmla="*/ 444309 h 2004028"/>
                <a:gd name="connsiteX62" fmla="*/ 202407 w 3219450"/>
                <a:gd name="connsiteY62" fmla="*/ 490744 h 2004028"/>
                <a:gd name="connsiteX63" fmla="*/ 202407 w 3219450"/>
                <a:gd name="connsiteY63" fmla="*/ 676481 h 2004028"/>
                <a:gd name="connsiteX64" fmla="*/ 248842 w 3219450"/>
                <a:gd name="connsiteY64" fmla="*/ 722916 h 2004028"/>
                <a:gd name="connsiteX65" fmla="*/ 544116 w 3219450"/>
                <a:gd name="connsiteY65" fmla="*/ 722916 h 2004028"/>
                <a:gd name="connsiteX66" fmla="*/ 590551 w 3219450"/>
                <a:gd name="connsiteY66" fmla="*/ 676481 h 2004028"/>
                <a:gd name="connsiteX67" fmla="*/ 590551 w 3219450"/>
                <a:gd name="connsiteY67" fmla="*/ 490744 h 2004028"/>
                <a:gd name="connsiteX68" fmla="*/ 544116 w 3219450"/>
                <a:gd name="connsiteY68" fmla="*/ 444309 h 2004028"/>
                <a:gd name="connsiteX69" fmla="*/ 248842 w 3219450"/>
                <a:gd name="connsiteY69" fmla="*/ 444309 h 2004028"/>
                <a:gd name="connsiteX70" fmla="*/ 1136144 w 3219450"/>
                <a:gd name="connsiteY70" fmla="*/ 0 h 2004028"/>
                <a:gd name="connsiteX71" fmla="*/ 1152525 w 3219450"/>
                <a:gd name="connsiteY71" fmla="*/ 251428 h 2004028"/>
                <a:gd name="connsiteX72" fmla="*/ 1285875 w 3219450"/>
                <a:gd name="connsiteY72" fmla="*/ 251428 h 2004028"/>
                <a:gd name="connsiteX73" fmla="*/ 1285875 w 3219450"/>
                <a:gd name="connsiteY73" fmla="*/ 565753 h 2004028"/>
                <a:gd name="connsiteX74" fmla="*/ 3219450 w 3219450"/>
                <a:gd name="connsiteY74" fmla="*/ 565753 h 2004028"/>
                <a:gd name="connsiteX75" fmla="*/ 3219450 w 3219450"/>
                <a:gd name="connsiteY75" fmla="*/ 2004028 h 2004028"/>
                <a:gd name="connsiteX76" fmla="*/ 1695450 w 3219450"/>
                <a:gd name="connsiteY76" fmla="*/ 2004028 h 2004028"/>
                <a:gd name="connsiteX77" fmla="*/ 1695450 w 3219450"/>
                <a:gd name="connsiteY77" fmla="*/ 1356328 h 2004028"/>
                <a:gd name="connsiteX78" fmla="*/ 1276350 w 3219450"/>
                <a:gd name="connsiteY78" fmla="*/ 1356328 h 2004028"/>
                <a:gd name="connsiteX79" fmla="*/ 1276350 w 3219450"/>
                <a:gd name="connsiteY79" fmla="*/ 1994503 h 2004028"/>
                <a:gd name="connsiteX80" fmla="*/ 0 w 3219450"/>
                <a:gd name="connsiteY80" fmla="*/ 1994503 h 2004028"/>
                <a:gd name="connsiteX81" fmla="*/ 0 w 3219450"/>
                <a:gd name="connsiteY81" fmla="*/ 260953 h 2004028"/>
                <a:gd name="connsiteX82" fmla="*/ 624283 w 3219450"/>
                <a:gd name="connsiteY82" fmla="*/ 253876 h 2004028"/>
                <a:gd name="connsiteX83" fmla="*/ 1136144 w 3219450"/>
                <a:gd name="connsiteY83" fmla="*/ 0 h 2004028"/>
                <a:gd name="connsiteX0" fmla="*/ 765573 w 3219450"/>
                <a:gd name="connsiteY0" fmla="*/ 1134589 h 1752600"/>
                <a:gd name="connsiteX1" fmla="*/ 719138 w 3219450"/>
                <a:gd name="connsiteY1" fmla="*/ 1181024 h 1752600"/>
                <a:gd name="connsiteX2" fmla="*/ 719138 w 3219450"/>
                <a:gd name="connsiteY2" fmla="*/ 1366761 h 1752600"/>
                <a:gd name="connsiteX3" fmla="*/ 765573 w 3219450"/>
                <a:gd name="connsiteY3" fmla="*/ 1413196 h 1752600"/>
                <a:gd name="connsiteX4" fmla="*/ 1060847 w 3219450"/>
                <a:gd name="connsiteY4" fmla="*/ 1413196 h 1752600"/>
                <a:gd name="connsiteX5" fmla="*/ 1107282 w 3219450"/>
                <a:gd name="connsiteY5" fmla="*/ 1366761 h 1752600"/>
                <a:gd name="connsiteX6" fmla="*/ 1107282 w 3219450"/>
                <a:gd name="connsiteY6" fmla="*/ 1181024 h 1752600"/>
                <a:gd name="connsiteX7" fmla="*/ 1060847 w 3219450"/>
                <a:gd name="connsiteY7" fmla="*/ 1134589 h 1752600"/>
                <a:gd name="connsiteX8" fmla="*/ 765573 w 3219450"/>
                <a:gd name="connsiteY8" fmla="*/ 1134589 h 1752600"/>
                <a:gd name="connsiteX9" fmla="*/ 248842 w 3219450"/>
                <a:gd name="connsiteY9" fmla="*/ 1134589 h 1752600"/>
                <a:gd name="connsiteX10" fmla="*/ 202407 w 3219450"/>
                <a:gd name="connsiteY10" fmla="*/ 1181024 h 1752600"/>
                <a:gd name="connsiteX11" fmla="*/ 202407 w 3219450"/>
                <a:gd name="connsiteY11" fmla="*/ 1366761 h 1752600"/>
                <a:gd name="connsiteX12" fmla="*/ 248842 w 3219450"/>
                <a:gd name="connsiteY12" fmla="*/ 1413196 h 1752600"/>
                <a:gd name="connsiteX13" fmla="*/ 544116 w 3219450"/>
                <a:gd name="connsiteY13" fmla="*/ 1413196 h 1752600"/>
                <a:gd name="connsiteX14" fmla="*/ 590551 w 3219450"/>
                <a:gd name="connsiteY14" fmla="*/ 1366761 h 1752600"/>
                <a:gd name="connsiteX15" fmla="*/ 590551 w 3219450"/>
                <a:gd name="connsiteY15" fmla="*/ 1181024 h 1752600"/>
                <a:gd name="connsiteX16" fmla="*/ 544116 w 3219450"/>
                <a:gd name="connsiteY16" fmla="*/ 1134589 h 1752600"/>
                <a:gd name="connsiteX17" fmla="*/ 248842 w 3219450"/>
                <a:gd name="connsiteY17" fmla="*/ 1134589 h 1752600"/>
                <a:gd name="connsiteX18" fmla="*/ 1338060 w 3219450"/>
                <a:gd name="connsiteY18" fmla="*/ 905280 h 1752600"/>
                <a:gd name="connsiteX19" fmla="*/ 1285875 w 3219450"/>
                <a:gd name="connsiteY19" fmla="*/ 957465 h 1752600"/>
                <a:gd name="connsiteX20" fmla="*/ 1338060 w 3219450"/>
                <a:gd name="connsiteY20" fmla="*/ 1009649 h 1752600"/>
                <a:gd name="connsiteX21" fmla="*/ 2791714 w 3219450"/>
                <a:gd name="connsiteY21" fmla="*/ 1009650 h 1752600"/>
                <a:gd name="connsiteX22" fmla="*/ 2843899 w 3219450"/>
                <a:gd name="connsiteY22" fmla="*/ 957465 h 1752600"/>
                <a:gd name="connsiteX23" fmla="*/ 2843900 w 3219450"/>
                <a:gd name="connsiteY23" fmla="*/ 957465 h 1752600"/>
                <a:gd name="connsiteX24" fmla="*/ 2791715 w 3219450"/>
                <a:gd name="connsiteY24" fmla="*/ 905280 h 1752600"/>
                <a:gd name="connsiteX25" fmla="*/ 1338060 w 3219450"/>
                <a:gd name="connsiteY25" fmla="*/ 905280 h 1752600"/>
                <a:gd name="connsiteX26" fmla="*/ 1338060 w 3219450"/>
                <a:gd name="connsiteY26" fmla="*/ 683824 h 1752600"/>
                <a:gd name="connsiteX27" fmla="*/ 1285875 w 3219450"/>
                <a:gd name="connsiteY27" fmla="*/ 736009 h 1752600"/>
                <a:gd name="connsiteX28" fmla="*/ 1338060 w 3219450"/>
                <a:gd name="connsiteY28" fmla="*/ 788193 h 1752600"/>
                <a:gd name="connsiteX29" fmla="*/ 2791714 w 3219450"/>
                <a:gd name="connsiteY29" fmla="*/ 788194 h 1752600"/>
                <a:gd name="connsiteX30" fmla="*/ 2843899 w 3219450"/>
                <a:gd name="connsiteY30" fmla="*/ 736009 h 1752600"/>
                <a:gd name="connsiteX31" fmla="*/ 2843900 w 3219450"/>
                <a:gd name="connsiteY31" fmla="*/ 736009 h 1752600"/>
                <a:gd name="connsiteX32" fmla="*/ 2791715 w 3219450"/>
                <a:gd name="connsiteY32" fmla="*/ 683824 h 1752600"/>
                <a:gd name="connsiteX33" fmla="*/ 1338060 w 3219450"/>
                <a:gd name="connsiteY33" fmla="*/ 683824 h 1752600"/>
                <a:gd name="connsiteX34" fmla="*/ 765573 w 3219450"/>
                <a:gd name="connsiteY34" fmla="*/ 678857 h 1752600"/>
                <a:gd name="connsiteX35" fmla="*/ 719138 w 3219450"/>
                <a:gd name="connsiteY35" fmla="*/ 725292 h 1752600"/>
                <a:gd name="connsiteX36" fmla="*/ 719138 w 3219450"/>
                <a:gd name="connsiteY36" fmla="*/ 911029 h 1752600"/>
                <a:gd name="connsiteX37" fmla="*/ 765573 w 3219450"/>
                <a:gd name="connsiteY37" fmla="*/ 957464 h 1752600"/>
                <a:gd name="connsiteX38" fmla="*/ 1060847 w 3219450"/>
                <a:gd name="connsiteY38" fmla="*/ 957464 h 1752600"/>
                <a:gd name="connsiteX39" fmla="*/ 1107282 w 3219450"/>
                <a:gd name="connsiteY39" fmla="*/ 911029 h 1752600"/>
                <a:gd name="connsiteX40" fmla="*/ 1107282 w 3219450"/>
                <a:gd name="connsiteY40" fmla="*/ 725292 h 1752600"/>
                <a:gd name="connsiteX41" fmla="*/ 1060847 w 3219450"/>
                <a:gd name="connsiteY41" fmla="*/ 678857 h 1752600"/>
                <a:gd name="connsiteX42" fmla="*/ 765573 w 3219450"/>
                <a:gd name="connsiteY42" fmla="*/ 678857 h 1752600"/>
                <a:gd name="connsiteX43" fmla="*/ 248842 w 3219450"/>
                <a:gd name="connsiteY43" fmla="*/ 678857 h 1752600"/>
                <a:gd name="connsiteX44" fmla="*/ 202407 w 3219450"/>
                <a:gd name="connsiteY44" fmla="*/ 725292 h 1752600"/>
                <a:gd name="connsiteX45" fmla="*/ 202407 w 3219450"/>
                <a:gd name="connsiteY45" fmla="*/ 911029 h 1752600"/>
                <a:gd name="connsiteX46" fmla="*/ 248842 w 3219450"/>
                <a:gd name="connsiteY46" fmla="*/ 957464 h 1752600"/>
                <a:gd name="connsiteX47" fmla="*/ 544116 w 3219450"/>
                <a:gd name="connsiteY47" fmla="*/ 957464 h 1752600"/>
                <a:gd name="connsiteX48" fmla="*/ 590551 w 3219450"/>
                <a:gd name="connsiteY48" fmla="*/ 911029 h 1752600"/>
                <a:gd name="connsiteX49" fmla="*/ 590551 w 3219450"/>
                <a:gd name="connsiteY49" fmla="*/ 725292 h 1752600"/>
                <a:gd name="connsiteX50" fmla="*/ 544116 w 3219450"/>
                <a:gd name="connsiteY50" fmla="*/ 678857 h 1752600"/>
                <a:gd name="connsiteX51" fmla="*/ 248842 w 3219450"/>
                <a:gd name="connsiteY51" fmla="*/ 678857 h 1752600"/>
                <a:gd name="connsiteX52" fmla="*/ 765573 w 3219450"/>
                <a:gd name="connsiteY52" fmla="*/ 192881 h 1752600"/>
                <a:gd name="connsiteX53" fmla="*/ 719138 w 3219450"/>
                <a:gd name="connsiteY53" fmla="*/ 239316 h 1752600"/>
                <a:gd name="connsiteX54" fmla="*/ 719138 w 3219450"/>
                <a:gd name="connsiteY54" fmla="*/ 425053 h 1752600"/>
                <a:gd name="connsiteX55" fmla="*/ 765573 w 3219450"/>
                <a:gd name="connsiteY55" fmla="*/ 471488 h 1752600"/>
                <a:gd name="connsiteX56" fmla="*/ 1060847 w 3219450"/>
                <a:gd name="connsiteY56" fmla="*/ 471488 h 1752600"/>
                <a:gd name="connsiteX57" fmla="*/ 1107282 w 3219450"/>
                <a:gd name="connsiteY57" fmla="*/ 425053 h 1752600"/>
                <a:gd name="connsiteX58" fmla="*/ 1107282 w 3219450"/>
                <a:gd name="connsiteY58" fmla="*/ 239316 h 1752600"/>
                <a:gd name="connsiteX59" fmla="*/ 1060847 w 3219450"/>
                <a:gd name="connsiteY59" fmla="*/ 192881 h 1752600"/>
                <a:gd name="connsiteX60" fmla="*/ 765573 w 3219450"/>
                <a:gd name="connsiteY60" fmla="*/ 192881 h 1752600"/>
                <a:gd name="connsiteX61" fmla="*/ 248842 w 3219450"/>
                <a:gd name="connsiteY61" fmla="*/ 192881 h 1752600"/>
                <a:gd name="connsiteX62" fmla="*/ 202407 w 3219450"/>
                <a:gd name="connsiteY62" fmla="*/ 239316 h 1752600"/>
                <a:gd name="connsiteX63" fmla="*/ 202407 w 3219450"/>
                <a:gd name="connsiteY63" fmla="*/ 425053 h 1752600"/>
                <a:gd name="connsiteX64" fmla="*/ 248842 w 3219450"/>
                <a:gd name="connsiteY64" fmla="*/ 471488 h 1752600"/>
                <a:gd name="connsiteX65" fmla="*/ 544116 w 3219450"/>
                <a:gd name="connsiteY65" fmla="*/ 471488 h 1752600"/>
                <a:gd name="connsiteX66" fmla="*/ 590551 w 3219450"/>
                <a:gd name="connsiteY66" fmla="*/ 425053 h 1752600"/>
                <a:gd name="connsiteX67" fmla="*/ 590551 w 3219450"/>
                <a:gd name="connsiteY67" fmla="*/ 239316 h 1752600"/>
                <a:gd name="connsiteX68" fmla="*/ 544116 w 3219450"/>
                <a:gd name="connsiteY68" fmla="*/ 192881 h 1752600"/>
                <a:gd name="connsiteX69" fmla="*/ 248842 w 3219450"/>
                <a:gd name="connsiteY69" fmla="*/ 192881 h 1752600"/>
                <a:gd name="connsiteX70" fmla="*/ 624283 w 3219450"/>
                <a:gd name="connsiteY70" fmla="*/ 2448 h 1752600"/>
                <a:gd name="connsiteX71" fmla="*/ 1152525 w 3219450"/>
                <a:gd name="connsiteY71" fmla="*/ 0 h 1752600"/>
                <a:gd name="connsiteX72" fmla="*/ 1285875 w 3219450"/>
                <a:gd name="connsiteY72" fmla="*/ 0 h 1752600"/>
                <a:gd name="connsiteX73" fmla="*/ 1285875 w 3219450"/>
                <a:gd name="connsiteY73" fmla="*/ 314325 h 1752600"/>
                <a:gd name="connsiteX74" fmla="*/ 3219450 w 3219450"/>
                <a:gd name="connsiteY74" fmla="*/ 314325 h 1752600"/>
                <a:gd name="connsiteX75" fmla="*/ 3219450 w 3219450"/>
                <a:gd name="connsiteY75" fmla="*/ 1752600 h 1752600"/>
                <a:gd name="connsiteX76" fmla="*/ 1695450 w 3219450"/>
                <a:gd name="connsiteY76" fmla="*/ 1752600 h 1752600"/>
                <a:gd name="connsiteX77" fmla="*/ 1695450 w 3219450"/>
                <a:gd name="connsiteY77" fmla="*/ 1104900 h 1752600"/>
                <a:gd name="connsiteX78" fmla="*/ 1276350 w 3219450"/>
                <a:gd name="connsiteY78" fmla="*/ 1104900 h 1752600"/>
                <a:gd name="connsiteX79" fmla="*/ 1276350 w 3219450"/>
                <a:gd name="connsiteY79" fmla="*/ 1743075 h 1752600"/>
                <a:gd name="connsiteX80" fmla="*/ 0 w 3219450"/>
                <a:gd name="connsiteY80" fmla="*/ 1743075 h 1752600"/>
                <a:gd name="connsiteX81" fmla="*/ 0 w 3219450"/>
                <a:gd name="connsiteY81" fmla="*/ 9525 h 1752600"/>
                <a:gd name="connsiteX82" fmla="*/ 624283 w 3219450"/>
                <a:gd name="connsiteY82" fmla="*/ 2448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219450" h="1752600">
                  <a:moveTo>
                    <a:pt x="765573" y="1134589"/>
                  </a:moveTo>
                  <a:cubicBezTo>
                    <a:pt x="739928" y="1134589"/>
                    <a:pt x="719138" y="1155379"/>
                    <a:pt x="719138" y="1181024"/>
                  </a:cubicBezTo>
                  <a:lnTo>
                    <a:pt x="719138" y="1366761"/>
                  </a:lnTo>
                  <a:cubicBezTo>
                    <a:pt x="719138" y="1392406"/>
                    <a:pt x="739928" y="1413196"/>
                    <a:pt x="765573" y="1413196"/>
                  </a:cubicBezTo>
                  <a:lnTo>
                    <a:pt x="1060847" y="1413196"/>
                  </a:lnTo>
                  <a:cubicBezTo>
                    <a:pt x="1086492" y="1413196"/>
                    <a:pt x="1107282" y="1392406"/>
                    <a:pt x="1107282" y="1366761"/>
                  </a:cubicBezTo>
                  <a:lnTo>
                    <a:pt x="1107282" y="1181024"/>
                  </a:lnTo>
                  <a:cubicBezTo>
                    <a:pt x="1107282" y="1155379"/>
                    <a:pt x="1086492" y="1134589"/>
                    <a:pt x="1060847" y="1134589"/>
                  </a:cubicBezTo>
                  <a:lnTo>
                    <a:pt x="765573" y="1134589"/>
                  </a:lnTo>
                  <a:close/>
                  <a:moveTo>
                    <a:pt x="248842" y="1134589"/>
                  </a:moveTo>
                  <a:cubicBezTo>
                    <a:pt x="223197" y="1134589"/>
                    <a:pt x="202407" y="1155379"/>
                    <a:pt x="202407" y="1181024"/>
                  </a:cubicBezTo>
                  <a:lnTo>
                    <a:pt x="202407" y="1366761"/>
                  </a:lnTo>
                  <a:cubicBezTo>
                    <a:pt x="202407" y="1392406"/>
                    <a:pt x="223197" y="1413196"/>
                    <a:pt x="248842" y="1413196"/>
                  </a:cubicBezTo>
                  <a:lnTo>
                    <a:pt x="544116" y="1413196"/>
                  </a:lnTo>
                  <a:cubicBezTo>
                    <a:pt x="569761" y="1413196"/>
                    <a:pt x="590551" y="1392406"/>
                    <a:pt x="590551" y="1366761"/>
                  </a:cubicBezTo>
                  <a:lnTo>
                    <a:pt x="590551" y="1181024"/>
                  </a:lnTo>
                  <a:cubicBezTo>
                    <a:pt x="590551" y="1155379"/>
                    <a:pt x="569761" y="1134589"/>
                    <a:pt x="544116" y="1134589"/>
                  </a:cubicBezTo>
                  <a:lnTo>
                    <a:pt x="248842" y="1134589"/>
                  </a:lnTo>
                  <a:close/>
                  <a:moveTo>
                    <a:pt x="1338060" y="905280"/>
                  </a:moveTo>
                  <a:cubicBezTo>
                    <a:pt x="1309239" y="905280"/>
                    <a:pt x="1285875" y="928644"/>
                    <a:pt x="1285875" y="957465"/>
                  </a:cubicBezTo>
                  <a:cubicBezTo>
                    <a:pt x="1285875" y="986285"/>
                    <a:pt x="1309239" y="1009649"/>
                    <a:pt x="1338060" y="1009649"/>
                  </a:cubicBezTo>
                  <a:lnTo>
                    <a:pt x="2791714" y="1009650"/>
                  </a:lnTo>
                  <a:cubicBezTo>
                    <a:pt x="2820535" y="1009650"/>
                    <a:pt x="2843899" y="986286"/>
                    <a:pt x="2843899" y="957465"/>
                  </a:cubicBezTo>
                  <a:lnTo>
                    <a:pt x="2843900" y="957465"/>
                  </a:lnTo>
                  <a:cubicBezTo>
                    <a:pt x="2843900" y="928644"/>
                    <a:pt x="2820536" y="905280"/>
                    <a:pt x="2791715" y="905280"/>
                  </a:cubicBezTo>
                  <a:lnTo>
                    <a:pt x="1338060" y="905280"/>
                  </a:lnTo>
                  <a:close/>
                  <a:moveTo>
                    <a:pt x="1338060" y="683824"/>
                  </a:moveTo>
                  <a:cubicBezTo>
                    <a:pt x="1309239" y="683824"/>
                    <a:pt x="1285875" y="707188"/>
                    <a:pt x="1285875" y="736009"/>
                  </a:cubicBezTo>
                  <a:cubicBezTo>
                    <a:pt x="1285875" y="764829"/>
                    <a:pt x="1309239" y="788193"/>
                    <a:pt x="1338060" y="788193"/>
                  </a:cubicBezTo>
                  <a:lnTo>
                    <a:pt x="2791714" y="788194"/>
                  </a:lnTo>
                  <a:cubicBezTo>
                    <a:pt x="2820535" y="788194"/>
                    <a:pt x="2843899" y="764830"/>
                    <a:pt x="2843899" y="736009"/>
                  </a:cubicBezTo>
                  <a:lnTo>
                    <a:pt x="2843900" y="736009"/>
                  </a:lnTo>
                  <a:cubicBezTo>
                    <a:pt x="2843900" y="707188"/>
                    <a:pt x="2820536" y="683824"/>
                    <a:pt x="2791715" y="683824"/>
                  </a:cubicBezTo>
                  <a:lnTo>
                    <a:pt x="1338060" y="683824"/>
                  </a:lnTo>
                  <a:close/>
                  <a:moveTo>
                    <a:pt x="765573" y="678857"/>
                  </a:moveTo>
                  <a:cubicBezTo>
                    <a:pt x="739928" y="678857"/>
                    <a:pt x="719138" y="699647"/>
                    <a:pt x="719138" y="725292"/>
                  </a:cubicBezTo>
                  <a:lnTo>
                    <a:pt x="719138" y="911029"/>
                  </a:lnTo>
                  <a:cubicBezTo>
                    <a:pt x="719138" y="936674"/>
                    <a:pt x="739928" y="957464"/>
                    <a:pt x="765573" y="957464"/>
                  </a:cubicBezTo>
                  <a:lnTo>
                    <a:pt x="1060847" y="957464"/>
                  </a:lnTo>
                  <a:cubicBezTo>
                    <a:pt x="1086492" y="957464"/>
                    <a:pt x="1107282" y="936674"/>
                    <a:pt x="1107282" y="911029"/>
                  </a:cubicBezTo>
                  <a:lnTo>
                    <a:pt x="1107282" y="725292"/>
                  </a:lnTo>
                  <a:cubicBezTo>
                    <a:pt x="1107282" y="699647"/>
                    <a:pt x="1086492" y="678857"/>
                    <a:pt x="1060847" y="678857"/>
                  </a:cubicBezTo>
                  <a:lnTo>
                    <a:pt x="765573" y="678857"/>
                  </a:lnTo>
                  <a:close/>
                  <a:moveTo>
                    <a:pt x="248842" y="678857"/>
                  </a:moveTo>
                  <a:cubicBezTo>
                    <a:pt x="223197" y="678857"/>
                    <a:pt x="202407" y="699647"/>
                    <a:pt x="202407" y="725292"/>
                  </a:cubicBezTo>
                  <a:lnTo>
                    <a:pt x="202407" y="911029"/>
                  </a:lnTo>
                  <a:cubicBezTo>
                    <a:pt x="202407" y="936674"/>
                    <a:pt x="223197" y="957464"/>
                    <a:pt x="248842" y="957464"/>
                  </a:cubicBezTo>
                  <a:lnTo>
                    <a:pt x="544116" y="957464"/>
                  </a:lnTo>
                  <a:cubicBezTo>
                    <a:pt x="569761" y="957464"/>
                    <a:pt x="590551" y="936674"/>
                    <a:pt x="590551" y="911029"/>
                  </a:cubicBezTo>
                  <a:lnTo>
                    <a:pt x="590551" y="725292"/>
                  </a:lnTo>
                  <a:cubicBezTo>
                    <a:pt x="590551" y="699647"/>
                    <a:pt x="569761" y="678857"/>
                    <a:pt x="544116" y="678857"/>
                  </a:cubicBezTo>
                  <a:lnTo>
                    <a:pt x="248842" y="678857"/>
                  </a:lnTo>
                  <a:close/>
                  <a:moveTo>
                    <a:pt x="765573" y="192881"/>
                  </a:moveTo>
                  <a:cubicBezTo>
                    <a:pt x="739928" y="192881"/>
                    <a:pt x="719138" y="213671"/>
                    <a:pt x="719138" y="239316"/>
                  </a:cubicBezTo>
                  <a:lnTo>
                    <a:pt x="719138" y="425053"/>
                  </a:lnTo>
                  <a:cubicBezTo>
                    <a:pt x="719138" y="450698"/>
                    <a:pt x="739928" y="471488"/>
                    <a:pt x="765573" y="471488"/>
                  </a:cubicBezTo>
                  <a:lnTo>
                    <a:pt x="1060847" y="471488"/>
                  </a:lnTo>
                  <a:cubicBezTo>
                    <a:pt x="1086492" y="471488"/>
                    <a:pt x="1107282" y="450698"/>
                    <a:pt x="1107282" y="425053"/>
                  </a:cubicBezTo>
                  <a:lnTo>
                    <a:pt x="1107282" y="239316"/>
                  </a:lnTo>
                  <a:cubicBezTo>
                    <a:pt x="1107282" y="213671"/>
                    <a:pt x="1086492" y="192881"/>
                    <a:pt x="1060847" y="192881"/>
                  </a:cubicBezTo>
                  <a:lnTo>
                    <a:pt x="765573" y="192881"/>
                  </a:lnTo>
                  <a:close/>
                  <a:moveTo>
                    <a:pt x="248842" y="192881"/>
                  </a:moveTo>
                  <a:cubicBezTo>
                    <a:pt x="223197" y="192881"/>
                    <a:pt x="202407" y="213671"/>
                    <a:pt x="202407" y="239316"/>
                  </a:cubicBezTo>
                  <a:lnTo>
                    <a:pt x="202407" y="425053"/>
                  </a:lnTo>
                  <a:cubicBezTo>
                    <a:pt x="202407" y="450698"/>
                    <a:pt x="223197" y="471488"/>
                    <a:pt x="248842" y="471488"/>
                  </a:cubicBezTo>
                  <a:lnTo>
                    <a:pt x="544116" y="471488"/>
                  </a:lnTo>
                  <a:cubicBezTo>
                    <a:pt x="569761" y="471488"/>
                    <a:pt x="590551" y="450698"/>
                    <a:pt x="590551" y="425053"/>
                  </a:cubicBezTo>
                  <a:lnTo>
                    <a:pt x="590551" y="239316"/>
                  </a:lnTo>
                  <a:cubicBezTo>
                    <a:pt x="590551" y="213671"/>
                    <a:pt x="569761" y="192881"/>
                    <a:pt x="544116" y="192881"/>
                  </a:cubicBezTo>
                  <a:lnTo>
                    <a:pt x="248842" y="192881"/>
                  </a:lnTo>
                  <a:close/>
                  <a:moveTo>
                    <a:pt x="624283" y="2448"/>
                  </a:moveTo>
                  <a:lnTo>
                    <a:pt x="1152525" y="0"/>
                  </a:lnTo>
                  <a:lnTo>
                    <a:pt x="1285875" y="0"/>
                  </a:lnTo>
                  <a:lnTo>
                    <a:pt x="1285875" y="314325"/>
                  </a:lnTo>
                  <a:lnTo>
                    <a:pt x="3219450" y="314325"/>
                  </a:lnTo>
                  <a:lnTo>
                    <a:pt x="3219450" y="1752600"/>
                  </a:lnTo>
                  <a:lnTo>
                    <a:pt x="1695450" y="1752600"/>
                  </a:lnTo>
                  <a:lnTo>
                    <a:pt x="1695450" y="1104900"/>
                  </a:lnTo>
                  <a:lnTo>
                    <a:pt x="1276350" y="1104900"/>
                  </a:lnTo>
                  <a:lnTo>
                    <a:pt x="1276350" y="1743075"/>
                  </a:lnTo>
                  <a:lnTo>
                    <a:pt x="0" y="1743075"/>
                  </a:lnTo>
                  <a:lnTo>
                    <a:pt x="0" y="9525"/>
                  </a:lnTo>
                  <a:lnTo>
                    <a:pt x="624283" y="2448"/>
                  </a:lnTo>
                  <a:close/>
                </a:path>
              </a:pathLst>
            </a:custGeom>
            <a:noFill/>
            <a:ln>
              <a:solidFill>
                <a:schemeClr val="bg1">
                  <a:alpha val="7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cxnSp>
        <p:nvCxnSpPr>
          <p:cNvPr id="82" name="Straight Connector 81"/>
          <p:cNvCxnSpPr/>
          <p:nvPr/>
        </p:nvCxnSpPr>
        <p:spPr>
          <a:xfrm>
            <a:off x="4069582" y="2373998"/>
            <a:ext cx="0" cy="4078731"/>
          </a:xfrm>
          <a:prstGeom prst="line">
            <a:avLst/>
          </a:prstGeom>
          <a:ln>
            <a:gradFill flip="none" rotWithShape="1">
              <a:gsLst>
                <a:gs pos="0">
                  <a:schemeClr val="accent1">
                    <a:lumMod val="5000"/>
                    <a:lumOff val="95000"/>
                    <a:alpha val="0"/>
                  </a:schemeClr>
                </a:gs>
                <a:gs pos="28000">
                  <a:schemeClr val="bg1">
                    <a:lumMod val="85000"/>
                    <a:alpha val="50000"/>
                  </a:schemeClr>
                </a:gs>
                <a:gs pos="67000">
                  <a:schemeClr val="bg1">
                    <a:lumMod val="85000"/>
                    <a:alpha val="50000"/>
                  </a:schemeClr>
                </a:gs>
                <a:gs pos="100000">
                  <a:schemeClr val="accent1">
                    <a:lumMod val="30000"/>
                    <a:lumOff val="70000"/>
                    <a:alpha val="0"/>
                  </a:schemeClr>
                </a:gs>
              </a:gsLst>
              <a:lin ang="162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Freeform 25"/>
          <p:cNvSpPr>
            <a:spLocks noChangeAspect="1" noEditPoints="1"/>
          </p:cNvSpPr>
          <p:nvPr/>
        </p:nvSpPr>
        <p:spPr bwMode="black">
          <a:xfrm>
            <a:off x="9125518" y="5094447"/>
            <a:ext cx="432502" cy="191542"/>
          </a:xfrm>
          <a:custGeom>
            <a:avLst/>
            <a:gdLst>
              <a:gd name="T0" fmla="*/ 769 w 953"/>
              <a:gd name="T1" fmla="*/ 7 h 420"/>
              <a:gd name="T2" fmla="*/ 639 w 953"/>
              <a:gd name="T3" fmla="*/ 7 h 420"/>
              <a:gd name="T4" fmla="*/ 639 w 953"/>
              <a:gd name="T5" fmla="*/ 318 h 420"/>
              <a:gd name="T6" fmla="*/ 525 w 953"/>
              <a:gd name="T7" fmla="*/ 7 h 420"/>
              <a:gd name="T8" fmla="*/ 411 w 953"/>
              <a:gd name="T9" fmla="*/ 7 h 420"/>
              <a:gd name="T10" fmla="*/ 314 w 953"/>
              <a:gd name="T11" fmla="*/ 267 h 420"/>
              <a:gd name="T12" fmla="*/ 182 w 953"/>
              <a:gd name="T13" fmla="*/ 162 h 420"/>
              <a:gd name="T14" fmla="*/ 110 w 953"/>
              <a:gd name="T15" fmla="*/ 116 h 420"/>
              <a:gd name="T16" fmla="*/ 170 w 953"/>
              <a:gd name="T17" fmla="*/ 89 h 420"/>
              <a:gd name="T18" fmla="*/ 265 w 953"/>
              <a:gd name="T19" fmla="*/ 115 h 420"/>
              <a:gd name="T20" fmla="*/ 311 w 953"/>
              <a:gd name="T21" fmla="*/ 35 h 420"/>
              <a:gd name="T22" fmla="*/ 163 w 953"/>
              <a:gd name="T23" fmla="*/ 0 h 420"/>
              <a:gd name="T24" fmla="*/ 162 w 953"/>
              <a:gd name="T25" fmla="*/ 0 h 420"/>
              <a:gd name="T26" fmla="*/ 32 w 953"/>
              <a:gd name="T27" fmla="*/ 48 h 420"/>
              <a:gd name="T28" fmla="*/ 0 w 953"/>
              <a:gd name="T29" fmla="*/ 124 h 420"/>
              <a:gd name="T30" fmla="*/ 45 w 953"/>
              <a:gd name="T31" fmla="*/ 216 h 420"/>
              <a:gd name="T32" fmla="*/ 134 w 953"/>
              <a:gd name="T33" fmla="*/ 256 h 420"/>
              <a:gd name="T34" fmla="*/ 199 w 953"/>
              <a:gd name="T35" fmla="*/ 298 h 420"/>
              <a:gd name="T36" fmla="*/ 191 w 953"/>
              <a:gd name="T37" fmla="*/ 318 h 420"/>
              <a:gd name="T38" fmla="*/ 149 w 953"/>
              <a:gd name="T39" fmla="*/ 332 h 420"/>
              <a:gd name="T40" fmla="*/ 41 w 953"/>
              <a:gd name="T41" fmla="*/ 301 h 420"/>
              <a:gd name="T42" fmla="*/ 0 w 953"/>
              <a:gd name="T43" fmla="*/ 381 h 420"/>
              <a:gd name="T44" fmla="*/ 148 w 953"/>
              <a:gd name="T45" fmla="*/ 420 h 420"/>
              <a:gd name="T46" fmla="*/ 155 w 953"/>
              <a:gd name="T47" fmla="*/ 420 h 420"/>
              <a:gd name="T48" fmla="*/ 267 w 953"/>
              <a:gd name="T49" fmla="*/ 382 h 420"/>
              <a:gd name="T50" fmla="*/ 272 w 953"/>
              <a:gd name="T51" fmla="*/ 378 h 420"/>
              <a:gd name="T52" fmla="*/ 259 w 953"/>
              <a:gd name="T53" fmla="*/ 413 h 420"/>
              <a:gd name="T54" fmla="*/ 378 w 953"/>
              <a:gd name="T55" fmla="*/ 413 h 420"/>
              <a:gd name="T56" fmla="*/ 398 w 953"/>
              <a:gd name="T57" fmla="*/ 353 h 420"/>
              <a:gd name="T58" fmla="*/ 467 w 953"/>
              <a:gd name="T59" fmla="*/ 364 h 420"/>
              <a:gd name="T60" fmla="*/ 535 w 953"/>
              <a:gd name="T61" fmla="*/ 353 h 420"/>
              <a:gd name="T62" fmla="*/ 555 w 953"/>
              <a:gd name="T63" fmla="*/ 413 h 420"/>
              <a:gd name="T64" fmla="*/ 748 w 953"/>
              <a:gd name="T65" fmla="*/ 413 h 420"/>
              <a:gd name="T66" fmla="*/ 748 w 953"/>
              <a:gd name="T67" fmla="*/ 288 h 420"/>
              <a:gd name="T68" fmla="*/ 790 w 953"/>
              <a:gd name="T69" fmla="*/ 288 h 420"/>
              <a:gd name="T70" fmla="*/ 953 w 953"/>
              <a:gd name="T71" fmla="*/ 149 h 420"/>
              <a:gd name="T72" fmla="*/ 769 w 953"/>
              <a:gd name="T73" fmla="*/ 7 h 420"/>
              <a:gd name="T74" fmla="*/ 467 w 953"/>
              <a:gd name="T75" fmla="*/ 273 h 420"/>
              <a:gd name="T76" fmla="*/ 426 w 953"/>
              <a:gd name="T77" fmla="*/ 266 h 420"/>
              <a:gd name="T78" fmla="*/ 467 w 953"/>
              <a:gd name="T79" fmla="*/ 135 h 420"/>
              <a:gd name="T80" fmla="*/ 468 w 953"/>
              <a:gd name="T81" fmla="*/ 135 h 420"/>
              <a:gd name="T82" fmla="*/ 508 w 953"/>
              <a:gd name="T83" fmla="*/ 266 h 420"/>
              <a:gd name="T84" fmla="*/ 467 w 953"/>
              <a:gd name="T85" fmla="*/ 273 h 420"/>
              <a:gd name="T86" fmla="*/ 777 w 953"/>
              <a:gd name="T87" fmla="*/ 198 h 420"/>
              <a:gd name="T88" fmla="*/ 748 w 953"/>
              <a:gd name="T89" fmla="*/ 198 h 420"/>
              <a:gd name="T90" fmla="*/ 748 w 953"/>
              <a:gd name="T91" fmla="*/ 93 h 420"/>
              <a:gd name="T92" fmla="*/ 777 w 953"/>
              <a:gd name="T93" fmla="*/ 93 h 420"/>
              <a:gd name="T94" fmla="*/ 846 w 953"/>
              <a:gd name="T95" fmla="*/ 145 h 420"/>
              <a:gd name="T96" fmla="*/ 777 w 953"/>
              <a:gd name="T97" fmla="*/ 198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53" h="420">
                <a:moveTo>
                  <a:pt x="769" y="7"/>
                </a:moveTo>
                <a:cubicBezTo>
                  <a:pt x="639" y="7"/>
                  <a:pt x="639" y="7"/>
                  <a:pt x="639" y="7"/>
                </a:cubicBezTo>
                <a:cubicBezTo>
                  <a:pt x="639" y="318"/>
                  <a:pt x="639" y="318"/>
                  <a:pt x="639" y="318"/>
                </a:cubicBezTo>
                <a:cubicBezTo>
                  <a:pt x="525" y="7"/>
                  <a:pt x="525" y="7"/>
                  <a:pt x="525" y="7"/>
                </a:cubicBezTo>
                <a:cubicBezTo>
                  <a:pt x="411" y="7"/>
                  <a:pt x="411" y="7"/>
                  <a:pt x="411" y="7"/>
                </a:cubicBezTo>
                <a:cubicBezTo>
                  <a:pt x="314" y="267"/>
                  <a:pt x="314" y="267"/>
                  <a:pt x="314" y="267"/>
                </a:cubicBezTo>
                <a:cubicBezTo>
                  <a:pt x="304" y="202"/>
                  <a:pt x="236" y="179"/>
                  <a:pt x="182" y="162"/>
                </a:cubicBezTo>
                <a:cubicBezTo>
                  <a:pt x="147" y="151"/>
                  <a:pt x="110" y="134"/>
                  <a:pt x="110" y="116"/>
                </a:cubicBezTo>
                <a:cubicBezTo>
                  <a:pt x="111" y="101"/>
                  <a:pt x="130" y="87"/>
                  <a:pt x="170" y="89"/>
                </a:cubicBezTo>
                <a:cubicBezTo>
                  <a:pt x="196" y="90"/>
                  <a:pt x="219" y="92"/>
                  <a:pt x="265" y="115"/>
                </a:cubicBezTo>
                <a:cubicBezTo>
                  <a:pt x="311" y="35"/>
                  <a:pt x="311" y="35"/>
                  <a:pt x="311" y="35"/>
                </a:cubicBezTo>
                <a:cubicBezTo>
                  <a:pt x="268" y="14"/>
                  <a:pt x="210" y="1"/>
                  <a:pt x="163" y="0"/>
                </a:cubicBezTo>
                <a:cubicBezTo>
                  <a:pt x="162" y="0"/>
                  <a:pt x="162" y="0"/>
                  <a:pt x="162" y="0"/>
                </a:cubicBezTo>
                <a:cubicBezTo>
                  <a:pt x="107" y="0"/>
                  <a:pt x="60" y="18"/>
                  <a:pt x="32" y="48"/>
                </a:cubicBezTo>
                <a:cubicBezTo>
                  <a:pt x="12" y="69"/>
                  <a:pt x="1" y="95"/>
                  <a:pt x="0" y="124"/>
                </a:cubicBezTo>
                <a:cubicBezTo>
                  <a:pt x="0" y="164"/>
                  <a:pt x="14" y="193"/>
                  <a:pt x="45" y="216"/>
                </a:cubicBezTo>
                <a:cubicBezTo>
                  <a:pt x="71" y="235"/>
                  <a:pt x="105" y="247"/>
                  <a:pt x="134" y="256"/>
                </a:cubicBezTo>
                <a:cubicBezTo>
                  <a:pt x="170" y="267"/>
                  <a:pt x="200" y="277"/>
                  <a:pt x="199" y="298"/>
                </a:cubicBezTo>
                <a:cubicBezTo>
                  <a:pt x="199" y="306"/>
                  <a:pt x="196" y="313"/>
                  <a:pt x="191" y="318"/>
                </a:cubicBezTo>
                <a:cubicBezTo>
                  <a:pt x="182" y="328"/>
                  <a:pt x="168" y="331"/>
                  <a:pt x="149" y="332"/>
                </a:cubicBezTo>
                <a:cubicBezTo>
                  <a:pt x="112" y="332"/>
                  <a:pt x="84" y="327"/>
                  <a:pt x="41" y="301"/>
                </a:cubicBezTo>
                <a:cubicBezTo>
                  <a:pt x="0" y="381"/>
                  <a:pt x="0" y="381"/>
                  <a:pt x="0" y="381"/>
                </a:cubicBezTo>
                <a:cubicBezTo>
                  <a:pt x="44" y="406"/>
                  <a:pt x="96" y="420"/>
                  <a:pt x="148" y="420"/>
                </a:cubicBezTo>
                <a:cubicBezTo>
                  <a:pt x="155" y="420"/>
                  <a:pt x="155" y="420"/>
                  <a:pt x="155" y="420"/>
                </a:cubicBezTo>
                <a:cubicBezTo>
                  <a:pt x="201" y="419"/>
                  <a:pt x="238" y="406"/>
                  <a:pt x="267" y="382"/>
                </a:cubicBezTo>
                <a:cubicBezTo>
                  <a:pt x="269" y="381"/>
                  <a:pt x="271" y="380"/>
                  <a:pt x="272" y="378"/>
                </a:cubicBezTo>
                <a:cubicBezTo>
                  <a:pt x="259" y="413"/>
                  <a:pt x="259" y="413"/>
                  <a:pt x="259" y="413"/>
                </a:cubicBezTo>
                <a:cubicBezTo>
                  <a:pt x="378" y="413"/>
                  <a:pt x="378" y="413"/>
                  <a:pt x="378" y="413"/>
                </a:cubicBezTo>
                <a:cubicBezTo>
                  <a:pt x="398" y="353"/>
                  <a:pt x="398" y="353"/>
                  <a:pt x="398" y="353"/>
                </a:cubicBezTo>
                <a:cubicBezTo>
                  <a:pt x="419" y="360"/>
                  <a:pt x="442" y="364"/>
                  <a:pt x="467" y="364"/>
                </a:cubicBezTo>
                <a:cubicBezTo>
                  <a:pt x="492" y="364"/>
                  <a:pt x="515" y="360"/>
                  <a:pt x="535" y="353"/>
                </a:cubicBezTo>
                <a:cubicBezTo>
                  <a:pt x="555" y="413"/>
                  <a:pt x="555" y="413"/>
                  <a:pt x="555" y="413"/>
                </a:cubicBezTo>
                <a:cubicBezTo>
                  <a:pt x="748" y="413"/>
                  <a:pt x="748" y="413"/>
                  <a:pt x="748" y="413"/>
                </a:cubicBezTo>
                <a:cubicBezTo>
                  <a:pt x="748" y="288"/>
                  <a:pt x="748" y="288"/>
                  <a:pt x="748" y="288"/>
                </a:cubicBezTo>
                <a:cubicBezTo>
                  <a:pt x="790" y="288"/>
                  <a:pt x="790" y="288"/>
                  <a:pt x="790" y="288"/>
                </a:cubicBezTo>
                <a:cubicBezTo>
                  <a:pt x="892" y="288"/>
                  <a:pt x="953" y="236"/>
                  <a:pt x="953" y="149"/>
                </a:cubicBezTo>
                <a:cubicBezTo>
                  <a:pt x="953" y="52"/>
                  <a:pt x="894" y="7"/>
                  <a:pt x="769" y="7"/>
                </a:cubicBezTo>
                <a:moveTo>
                  <a:pt x="467" y="273"/>
                </a:moveTo>
                <a:cubicBezTo>
                  <a:pt x="452" y="273"/>
                  <a:pt x="438" y="271"/>
                  <a:pt x="426" y="266"/>
                </a:cubicBezTo>
                <a:cubicBezTo>
                  <a:pt x="467" y="135"/>
                  <a:pt x="467" y="135"/>
                  <a:pt x="467" y="135"/>
                </a:cubicBezTo>
                <a:cubicBezTo>
                  <a:pt x="468" y="135"/>
                  <a:pt x="468" y="135"/>
                  <a:pt x="468" y="135"/>
                </a:cubicBezTo>
                <a:cubicBezTo>
                  <a:pt x="508" y="266"/>
                  <a:pt x="508" y="266"/>
                  <a:pt x="508" y="266"/>
                </a:cubicBezTo>
                <a:cubicBezTo>
                  <a:pt x="496" y="271"/>
                  <a:pt x="482" y="273"/>
                  <a:pt x="467" y="273"/>
                </a:cubicBezTo>
                <a:close/>
                <a:moveTo>
                  <a:pt x="777" y="198"/>
                </a:moveTo>
                <a:cubicBezTo>
                  <a:pt x="748" y="198"/>
                  <a:pt x="748" y="198"/>
                  <a:pt x="748" y="198"/>
                </a:cubicBezTo>
                <a:cubicBezTo>
                  <a:pt x="748" y="93"/>
                  <a:pt x="748" y="93"/>
                  <a:pt x="748" y="93"/>
                </a:cubicBezTo>
                <a:cubicBezTo>
                  <a:pt x="777" y="93"/>
                  <a:pt x="777" y="93"/>
                  <a:pt x="777" y="93"/>
                </a:cubicBezTo>
                <a:cubicBezTo>
                  <a:pt x="815" y="93"/>
                  <a:pt x="846" y="106"/>
                  <a:pt x="846" y="145"/>
                </a:cubicBezTo>
                <a:cubicBezTo>
                  <a:pt x="846" y="185"/>
                  <a:pt x="815" y="198"/>
                  <a:pt x="777" y="19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5"/>
          <p:cNvSpPr>
            <a:spLocks noChangeAspect="1" noEditPoints="1"/>
          </p:cNvSpPr>
          <p:nvPr/>
        </p:nvSpPr>
        <p:spPr bwMode="black">
          <a:xfrm>
            <a:off x="10879961" y="5919885"/>
            <a:ext cx="906163" cy="200368"/>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5"/>
          <p:cNvSpPr>
            <a:spLocks noChangeAspect="1" noEditPoints="1"/>
          </p:cNvSpPr>
          <p:nvPr/>
        </p:nvSpPr>
        <p:spPr bwMode="black">
          <a:xfrm>
            <a:off x="8934537" y="5524872"/>
            <a:ext cx="814465" cy="104560"/>
          </a:xfrm>
          <a:custGeom>
            <a:avLst/>
            <a:gdLst>
              <a:gd name="T0" fmla="*/ 329 w 686"/>
              <a:gd name="T1" fmla="*/ 56 h 86"/>
              <a:gd name="T2" fmla="*/ 264 w 686"/>
              <a:gd name="T3" fmla="*/ 86 h 86"/>
              <a:gd name="T4" fmla="*/ 296 w 686"/>
              <a:gd name="T5" fmla="*/ 6 h 86"/>
              <a:gd name="T6" fmla="*/ 316 w 686"/>
              <a:gd name="T7" fmla="*/ 6 h 86"/>
              <a:gd name="T8" fmla="*/ 348 w 686"/>
              <a:gd name="T9" fmla="*/ 86 h 86"/>
              <a:gd name="T10" fmla="*/ 295 w 686"/>
              <a:gd name="T11" fmla="*/ 71 h 86"/>
              <a:gd name="T12" fmla="*/ 486 w 686"/>
              <a:gd name="T13" fmla="*/ 71 h 86"/>
              <a:gd name="T14" fmla="*/ 470 w 686"/>
              <a:gd name="T15" fmla="*/ 1 h 86"/>
              <a:gd name="T16" fmla="*/ 472 w 686"/>
              <a:gd name="T17" fmla="*/ 84 h 86"/>
              <a:gd name="T18" fmla="*/ 553 w 686"/>
              <a:gd name="T19" fmla="*/ 86 h 86"/>
              <a:gd name="T20" fmla="*/ 486 w 686"/>
              <a:gd name="T21" fmla="*/ 71 h 86"/>
              <a:gd name="T22" fmla="*/ 244 w 686"/>
              <a:gd name="T23" fmla="*/ 30 h 86"/>
              <a:gd name="T24" fmla="*/ 143 w 686"/>
              <a:gd name="T25" fmla="*/ 1 h 86"/>
              <a:gd name="T26" fmla="*/ 160 w 686"/>
              <a:gd name="T27" fmla="*/ 86 h 86"/>
              <a:gd name="T28" fmla="*/ 214 w 686"/>
              <a:gd name="T29" fmla="*/ 16 h 86"/>
              <a:gd name="T30" fmla="*/ 214 w 686"/>
              <a:gd name="T31" fmla="*/ 44 h 86"/>
              <a:gd name="T32" fmla="*/ 216 w 686"/>
              <a:gd name="T33" fmla="*/ 86 h 86"/>
              <a:gd name="T34" fmla="*/ 207 w 686"/>
              <a:gd name="T35" fmla="*/ 59 h 86"/>
              <a:gd name="T36" fmla="*/ 42 w 686"/>
              <a:gd name="T37" fmla="*/ 86 h 86"/>
              <a:gd name="T38" fmla="*/ 42 w 686"/>
              <a:gd name="T39" fmla="*/ 1 h 86"/>
              <a:gd name="T40" fmla="*/ 134 w 686"/>
              <a:gd name="T41" fmla="*/ 44 h 86"/>
              <a:gd name="T42" fmla="*/ 42 w 686"/>
              <a:gd name="T43" fmla="*/ 86 h 86"/>
              <a:gd name="T44" fmla="*/ 118 w 686"/>
              <a:gd name="T45" fmla="*/ 44 h 86"/>
              <a:gd name="T46" fmla="*/ 43 w 686"/>
              <a:gd name="T47" fmla="*/ 16 h 86"/>
              <a:gd name="T48" fmla="*/ 43 w 686"/>
              <a:gd name="T49" fmla="*/ 71 h 86"/>
              <a:gd name="T50" fmla="*/ 402 w 686"/>
              <a:gd name="T51" fmla="*/ 86 h 86"/>
              <a:gd name="T52" fmla="*/ 402 w 686"/>
              <a:gd name="T53" fmla="*/ 1 h 86"/>
              <a:gd name="T54" fmla="*/ 451 w 686"/>
              <a:gd name="T55" fmla="*/ 16 h 86"/>
              <a:gd name="T56" fmla="*/ 375 w 686"/>
              <a:gd name="T57" fmla="*/ 44 h 86"/>
              <a:gd name="T58" fmla="*/ 462 w 686"/>
              <a:gd name="T59" fmla="*/ 71 h 86"/>
              <a:gd name="T60" fmla="*/ 402 w 686"/>
              <a:gd name="T61" fmla="*/ 86 h 86"/>
              <a:gd name="T62" fmla="*/ 576 w 686"/>
              <a:gd name="T63" fmla="*/ 51 h 86"/>
              <a:gd name="T64" fmla="*/ 656 w 686"/>
              <a:gd name="T65" fmla="*/ 36 h 86"/>
              <a:gd name="T66" fmla="*/ 602 w 686"/>
              <a:gd name="T67" fmla="*/ 16 h 86"/>
              <a:gd name="T68" fmla="*/ 660 w 686"/>
              <a:gd name="T69" fmla="*/ 1 h 86"/>
              <a:gd name="T70" fmla="*/ 559 w 686"/>
              <a:gd name="T71" fmla="*/ 44 h 86"/>
              <a:gd name="T72" fmla="*/ 652 w 686"/>
              <a:gd name="T73" fmla="*/ 86 h 86"/>
              <a:gd name="T74" fmla="*/ 602 w 686"/>
              <a:gd name="T75" fmla="*/ 71 h 86"/>
              <a:gd name="T76" fmla="*/ 676 w 686"/>
              <a:gd name="T77" fmla="*/ 3 h 86"/>
              <a:gd name="T78" fmla="*/ 676 w 686"/>
              <a:gd name="T79" fmla="*/ 18 h 86"/>
              <a:gd name="T80" fmla="*/ 676 w 686"/>
              <a:gd name="T81" fmla="*/ 20 h 86"/>
              <a:gd name="T82" fmla="*/ 676 w 686"/>
              <a:gd name="T83" fmla="*/ 1 h 86"/>
              <a:gd name="T84" fmla="*/ 676 w 686"/>
              <a:gd name="T85" fmla="*/ 20 h 86"/>
              <a:gd name="T86" fmla="*/ 678 w 686"/>
              <a:gd name="T87" fmla="*/ 5 h 86"/>
              <a:gd name="T88" fmla="*/ 680 w 686"/>
              <a:gd name="T89" fmla="*/ 9 h 86"/>
              <a:gd name="T90" fmla="*/ 678 w 686"/>
              <a:gd name="T91" fmla="*/ 11 h 86"/>
              <a:gd name="T92" fmla="*/ 679 w 686"/>
              <a:gd name="T93" fmla="*/ 15 h 86"/>
              <a:gd name="T94" fmla="*/ 675 w 686"/>
              <a:gd name="T95" fmla="*/ 11 h 86"/>
              <a:gd name="T96" fmla="*/ 673 w 686"/>
              <a:gd name="T97" fmla="*/ 15 h 86"/>
              <a:gd name="T98" fmla="*/ 676 w 686"/>
              <a:gd name="T99" fmla="*/ 5 h 86"/>
              <a:gd name="T100" fmla="*/ 678 w 686"/>
              <a:gd name="T101" fmla="*/ 9 h 86"/>
              <a:gd name="T102" fmla="*/ 677 w 686"/>
              <a:gd name="T103" fmla="*/ 7 h 86"/>
              <a:gd name="T104" fmla="*/ 675 w 686"/>
              <a:gd name="T105" fmla="*/ 6 h 86"/>
              <a:gd name="T106" fmla="*/ 676 w 686"/>
              <a:gd name="T107" fmla="*/ 1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6" h="86">
                <a:moveTo>
                  <a:pt x="285" y="56"/>
                </a:moveTo>
                <a:cubicBezTo>
                  <a:pt x="329" y="56"/>
                  <a:pt x="329" y="56"/>
                  <a:pt x="329" y="56"/>
                </a:cubicBezTo>
                <a:cubicBezTo>
                  <a:pt x="306" y="19"/>
                  <a:pt x="306" y="19"/>
                  <a:pt x="306" y="19"/>
                </a:cubicBezTo>
                <a:cubicBezTo>
                  <a:pt x="264" y="86"/>
                  <a:pt x="264" y="86"/>
                  <a:pt x="264" y="86"/>
                </a:cubicBezTo>
                <a:cubicBezTo>
                  <a:pt x="244" y="86"/>
                  <a:pt x="244" y="86"/>
                  <a:pt x="244" y="86"/>
                </a:cubicBezTo>
                <a:cubicBezTo>
                  <a:pt x="296" y="6"/>
                  <a:pt x="296" y="6"/>
                  <a:pt x="296" y="6"/>
                </a:cubicBezTo>
                <a:cubicBezTo>
                  <a:pt x="298" y="2"/>
                  <a:pt x="302" y="0"/>
                  <a:pt x="306" y="0"/>
                </a:cubicBezTo>
                <a:cubicBezTo>
                  <a:pt x="310" y="0"/>
                  <a:pt x="314" y="2"/>
                  <a:pt x="316" y="6"/>
                </a:cubicBezTo>
                <a:cubicBezTo>
                  <a:pt x="368" y="86"/>
                  <a:pt x="368" y="86"/>
                  <a:pt x="368" y="86"/>
                </a:cubicBezTo>
                <a:cubicBezTo>
                  <a:pt x="348" y="86"/>
                  <a:pt x="348" y="86"/>
                  <a:pt x="348" y="86"/>
                </a:cubicBezTo>
                <a:cubicBezTo>
                  <a:pt x="339" y="71"/>
                  <a:pt x="339" y="71"/>
                  <a:pt x="339" y="71"/>
                </a:cubicBezTo>
                <a:cubicBezTo>
                  <a:pt x="295" y="71"/>
                  <a:pt x="295" y="71"/>
                  <a:pt x="295" y="71"/>
                </a:cubicBezTo>
                <a:cubicBezTo>
                  <a:pt x="285" y="56"/>
                  <a:pt x="285" y="56"/>
                  <a:pt x="285" y="56"/>
                </a:cubicBezTo>
                <a:close/>
                <a:moveTo>
                  <a:pt x="486" y="71"/>
                </a:moveTo>
                <a:cubicBezTo>
                  <a:pt x="486" y="1"/>
                  <a:pt x="486" y="1"/>
                  <a:pt x="486" y="1"/>
                </a:cubicBezTo>
                <a:cubicBezTo>
                  <a:pt x="470" y="1"/>
                  <a:pt x="470" y="1"/>
                  <a:pt x="470" y="1"/>
                </a:cubicBezTo>
                <a:cubicBezTo>
                  <a:pt x="470" y="78"/>
                  <a:pt x="470" y="78"/>
                  <a:pt x="470" y="78"/>
                </a:cubicBezTo>
                <a:cubicBezTo>
                  <a:pt x="470" y="80"/>
                  <a:pt x="470" y="82"/>
                  <a:pt x="472" y="84"/>
                </a:cubicBezTo>
                <a:cubicBezTo>
                  <a:pt x="474" y="86"/>
                  <a:pt x="476" y="86"/>
                  <a:pt x="478" y="86"/>
                </a:cubicBezTo>
                <a:cubicBezTo>
                  <a:pt x="553" y="86"/>
                  <a:pt x="553" y="86"/>
                  <a:pt x="553" y="86"/>
                </a:cubicBezTo>
                <a:cubicBezTo>
                  <a:pt x="562" y="71"/>
                  <a:pt x="562" y="71"/>
                  <a:pt x="562" y="71"/>
                </a:cubicBezTo>
                <a:cubicBezTo>
                  <a:pt x="486" y="71"/>
                  <a:pt x="486" y="71"/>
                  <a:pt x="486" y="71"/>
                </a:cubicBezTo>
                <a:close/>
                <a:moveTo>
                  <a:pt x="215" y="59"/>
                </a:moveTo>
                <a:cubicBezTo>
                  <a:pt x="231" y="59"/>
                  <a:pt x="244" y="46"/>
                  <a:pt x="244" y="30"/>
                </a:cubicBezTo>
                <a:cubicBezTo>
                  <a:pt x="244" y="14"/>
                  <a:pt x="231" y="1"/>
                  <a:pt x="215" y="1"/>
                </a:cubicBezTo>
                <a:cubicBezTo>
                  <a:pt x="143" y="1"/>
                  <a:pt x="143" y="1"/>
                  <a:pt x="143" y="1"/>
                </a:cubicBezTo>
                <a:cubicBezTo>
                  <a:pt x="143" y="86"/>
                  <a:pt x="143" y="86"/>
                  <a:pt x="143" y="86"/>
                </a:cubicBezTo>
                <a:cubicBezTo>
                  <a:pt x="160" y="86"/>
                  <a:pt x="160" y="86"/>
                  <a:pt x="160" y="86"/>
                </a:cubicBezTo>
                <a:cubicBezTo>
                  <a:pt x="160" y="16"/>
                  <a:pt x="160" y="16"/>
                  <a:pt x="160" y="16"/>
                </a:cubicBezTo>
                <a:cubicBezTo>
                  <a:pt x="214" y="16"/>
                  <a:pt x="214" y="16"/>
                  <a:pt x="214" y="16"/>
                </a:cubicBezTo>
                <a:cubicBezTo>
                  <a:pt x="221" y="16"/>
                  <a:pt x="228" y="22"/>
                  <a:pt x="228" y="30"/>
                </a:cubicBezTo>
                <a:cubicBezTo>
                  <a:pt x="228" y="38"/>
                  <a:pt x="221" y="44"/>
                  <a:pt x="214" y="44"/>
                </a:cubicBezTo>
                <a:cubicBezTo>
                  <a:pt x="168" y="44"/>
                  <a:pt x="168" y="44"/>
                  <a:pt x="168" y="44"/>
                </a:cubicBezTo>
                <a:cubicBezTo>
                  <a:pt x="216" y="86"/>
                  <a:pt x="216" y="86"/>
                  <a:pt x="216" y="86"/>
                </a:cubicBezTo>
                <a:cubicBezTo>
                  <a:pt x="240" y="86"/>
                  <a:pt x="240" y="86"/>
                  <a:pt x="240" y="86"/>
                </a:cubicBezTo>
                <a:cubicBezTo>
                  <a:pt x="207" y="59"/>
                  <a:pt x="207" y="59"/>
                  <a:pt x="207" y="59"/>
                </a:cubicBezTo>
                <a:cubicBezTo>
                  <a:pt x="215" y="59"/>
                  <a:pt x="215" y="59"/>
                  <a:pt x="215" y="59"/>
                </a:cubicBezTo>
                <a:close/>
                <a:moveTo>
                  <a:pt x="42" y="86"/>
                </a:moveTo>
                <a:cubicBezTo>
                  <a:pt x="19" y="86"/>
                  <a:pt x="0" y="67"/>
                  <a:pt x="0" y="44"/>
                </a:cubicBezTo>
                <a:cubicBezTo>
                  <a:pt x="0" y="20"/>
                  <a:pt x="19" y="1"/>
                  <a:pt x="42" y="1"/>
                </a:cubicBezTo>
                <a:cubicBezTo>
                  <a:pt x="92" y="1"/>
                  <a:pt x="92" y="1"/>
                  <a:pt x="92" y="1"/>
                </a:cubicBezTo>
                <a:cubicBezTo>
                  <a:pt x="115" y="1"/>
                  <a:pt x="134" y="20"/>
                  <a:pt x="134" y="44"/>
                </a:cubicBezTo>
                <a:cubicBezTo>
                  <a:pt x="134" y="67"/>
                  <a:pt x="115" y="86"/>
                  <a:pt x="92" y="86"/>
                </a:cubicBezTo>
                <a:cubicBezTo>
                  <a:pt x="42" y="86"/>
                  <a:pt x="42" y="86"/>
                  <a:pt x="42" y="86"/>
                </a:cubicBezTo>
                <a:close/>
                <a:moveTo>
                  <a:pt x="91" y="71"/>
                </a:moveTo>
                <a:cubicBezTo>
                  <a:pt x="106" y="71"/>
                  <a:pt x="118" y="59"/>
                  <a:pt x="118" y="44"/>
                </a:cubicBezTo>
                <a:cubicBezTo>
                  <a:pt x="118" y="29"/>
                  <a:pt x="106" y="16"/>
                  <a:pt x="91" y="16"/>
                </a:cubicBezTo>
                <a:cubicBezTo>
                  <a:pt x="43" y="16"/>
                  <a:pt x="43" y="16"/>
                  <a:pt x="43" y="16"/>
                </a:cubicBezTo>
                <a:cubicBezTo>
                  <a:pt x="28" y="16"/>
                  <a:pt x="16" y="29"/>
                  <a:pt x="16" y="44"/>
                </a:cubicBezTo>
                <a:cubicBezTo>
                  <a:pt x="16" y="59"/>
                  <a:pt x="28" y="71"/>
                  <a:pt x="43" y="71"/>
                </a:cubicBezTo>
                <a:cubicBezTo>
                  <a:pt x="91" y="71"/>
                  <a:pt x="91" y="71"/>
                  <a:pt x="91" y="71"/>
                </a:cubicBezTo>
                <a:close/>
                <a:moveTo>
                  <a:pt x="402" y="86"/>
                </a:moveTo>
                <a:cubicBezTo>
                  <a:pt x="378" y="86"/>
                  <a:pt x="359" y="67"/>
                  <a:pt x="359" y="44"/>
                </a:cubicBezTo>
                <a:cubicBezTo>
                  <a:pt x="359" y="20"/>
                  <a:pt x="378" y="1"/>
                  <a:pt x="402" y="1"/>
                </a:cubicBezTo>
                <a:cubicBezTo>
                  <a:pt x="461" y="1"/>
                  <a:pt x="461" y="1"/>
                  <a:pt x="461" y="1"/>
                </a:cubicBezTo>
                <a:cubicBezTo>
                  <a:pt x="451" y="16"/>
                  <a:pt x="451" y="16"/>
                  <a:pt x="451" y="16"/>
                </a:cubicBezTo>
                <a:cubicBezTo>
                  <a:pt x="403" y="16"/>
                  <a:pt x="403" y="16"/>
                  <a:pt x="403" y="16"/>
                </a:cubicBezTo>
                <a:cubicBezTo>
                  <a:pt x="388" y="16"/>
                  <a:pt x="375" y="29"/>
                  <a:pt x="375" y="44"/>
                </a:cubicBezTo>
                <a:cubicBezTo>
                  <a:pt x="375" y="59"/>
                  <a:pt x="388" y="71"/>
                  <a:pt x="403" y="71"/>
                </a:cubicBezTo>
                <a:cubicBezTo>
                  <a:pt x="462" y="71"/>
                  <a:pt x="462" y="71"/>
                  <a:pt x="462" y="71"/>
                </a:cubicBezTo>
                <a:cubicBezTo>
                  <a:pt x="452" y="86"/>
                  <a:pt x="452" y="86"/>
                  <a:pt x="452" y="86"/>
                </a:cubicBezTo>
                <a:cubicBezTo>
                  <a:pt x="402" y="86"/>
                  <a:pt x="402" y="86"/>
                  <a:pt x="402" y="86"/>
                </a:cubicBezTo>
                <a:close/>
                <a:moveTo>
                  <a:pt x="602" y="71"/>
                </a:moveTo>
                <a:cubicBezTo>
                  <a:pt x="590" y="71"/>
                  <a:pt x="579" y="63"/>
                  <a:pt x="576" y="51"/>
                </a:cubicBezTo>
                <a:cubicBezTo>
                  <a:pt x="646" y="51"/>
                  <a:pt x="646" y="51"/>
                  <a:pt x="646" y="51"/>
                </a:cubicBezTo>
                <a:cubicBezTo>
                  <a:pt x="656" y="36"/>
                  <a:pt x="656" y="36"/>
                  <a:pt x="656" y="36"/>
                </a:cubicBezTo>
                <a:cubicBezTo>
                  <a:pt x="576" y="36"/>
                  <a:pt x="576" y="36"/>
                  <a:pt x="576" y="36"/>
                </a:cubicBezTo>
                <a:cubicBezTo>
                  <a:pt x="579" y="25"/>
                  <a:pt x="590" y="16"/>
                  <a:pt x="602" y="16"/>
                </a:cubicBezTo>
                <a:cubicBezTo>
                  <a:pt x="650" y="16"/>
                  <a:pt x="650" y="16"/>
                  <a:pt x="650" y="16"/>
                </a:cubicBezTo>
                <a:cubicBezTo>
                  <a:pt x="660" y="1"/>
                  <a:pt x="660" y="1"/>
                  <a:pt x="660" y="1"/>
                </a:cubicBezTo>
                <a:cubicBezTo>
                  <a:pt x="601" y="1"/>
                  <a:pt x="601" y="1"/>
                  <a:pt x="601" y="1"/>
                </a:cubicBezTo>
                <a:cubicBezTo>
                  <a:pt x="578" y="1"/>
                  <a:pt x="559" y="20"/>
                  <a:pt x="559" y="44"/>
                </a:cubicBezTo>
                <a:cubicBezTo>
                  <a:pt x="559" y="67"/>
                  <a:pt x="578" y="86"/>
                  <a:pt x="601" y="86"/>
                </a:cubicBezTo>
                <a:cubicBezTo>
                  <a:pt x="652" y="86"/>
                  <a:pt x="652" y="86"/>
                  <a:pt x="652" y="86"/>
                </a:cubicBezTo>
                <a:cubicBezTo>
                  <a:pt x="661" y="71"/>
                  <a:pt x="661" y="71"/>
                  <a:pt x="661" y="71"/>
                </a:cubicBezTo>
                <a:cubicBezTo>
                  <a:pt x="602" y="71"/>
                  <a:pt x="602" y="71"/>
                  <a:pt x="602" y="71"/>
                </a:cubicBezTo>
                <a:close/>
                <a:moveTo>
                  <a:pt x="669" y="10"/>
                </a:moveTo>
                <a:cubicBezTo>
                  <a:pt x="669" y="6"/>
                  <a:pt x="672" y="3"/>
                  <a:pt x="676" y="3"/>
                </a:cubicBezTo>
                <a:cubicBezTo>
                  <a:pt x="681" y="3"/>
                  <a:pt x="684" y="6"/>
                  <a:pt x="684" y="10"/>
                </a:cubicBezTo>
                <a:cubicBezTo>
                  <a:pt x="684" y="15"/>
                  <a:pt x="681" y="18"/>
                  <a:pt x="676" y="18"/>
                </a:cubicBezTo>
                <a:cubicBezTo>
                  <a:pt x="672" y="18"/>
                  <a:pt x="669" y="15"/>
                  <a:pt x="669" y="10"/>
                </a:cubicBezTo>
                <a:close/>
                <a:moveTo>
                  <a:pt x="676" y="20"/>
                </a:moveTo>
                <a:cubicBezTo>
                  <a:pt x="682" y="20"/>
                  <a:pt x="686" y="16"/>
                  <a:pt x="686" y="10"/>
                </a:cubicBezTo>
                <a:cubicBezTo>
                  <a:pt x="686" y="5"/>
                  <a:pt x="682" y="1"/>
                  <a:pt x="676" y="1"/>
                </a:cubicBezTo>
                <a:cubicBezTo>
                  <a:pt x="671" y="1"/>
                  <a:pt x="667" y="5"/>
                  <a:pt x="667" y="10"/>
                </a:cubicBezTo>
                <a:cubicBezTo>
                  <a:pt x="667" y="16"/>
                  <a:pt x="671" y="20"/>
                  <a:pt x="676" y="20"/>
                </a:cubicBezTo>
                <a:close/>
                <a:moveTo>
                  <a:pt x="676" y="5"/>
                </a:moveTo>
                <a:cubicBezTo>
                  <a:pt x="677" y="5"/>
                  <a:pt x="678" y="5"/>
                  <a:pt x="678" y="5"/>
                </a:cubicBezTo>
                <a:cubicBezTo>
                  <a:pt x="680" y="6"/>
                  <a:pt x="680" y="7"/>
                  <a:pt x="680" y="8"/>
                </a:cubicBezTo>
                <a:cubicBezTo>
                  <a:pt x="680" y="8"/>
                  <a:pt x="680" y="8"/>
                  <a:pt x="680" y="9"/>
                </a:cubicBezTo>
                <a:cubicBezTo>
                  <a:pt x="680" y="9"/>
                  <a:pt x="680" y="10"/>
                  <a:pt x="679" y="11"/>
                </a:cubicBezTo>
                <a:cubicBezTo>
                  <a:pt x="679" y="11"/>
                  <a:pt x="679" y="11"/>
                  <a:pt x="678" y="11"/>
                </a:cubicBezTo>
                <a:cubicBezTo>
                  <a:pt x="681" y="15"/>
                  <a:pt x="681" y="15"/>
                  <a:pt x="681" y="15"/>
                </a:cubicBezTo>
                <a:cubicBezTo>
                  <a:pt x="679" y="15"/>
                  <a:pt x="679" y="15"/>
                  <a:pt x="679" y="15"/>
                </a:cubicBezTo>
                <a:cubicBezTo>
                  <a:pt x="676" y="11"/>
                  <a:pt x="676" y="11"/>
                  <a:pt x="676" y="11"/>
                </a:cubicBezTo>
                <a:cubicBezTo>
                  <a:pt x="675" y="11"/>
                  <a:pt x="675" y="11"/>
                  <a:pt x="675" y="11"/>
                </a:cubicBezTo>
                <a:cubicBezTo>
                  <a:pt x="675" y="15"/>
                  <a:pt x="675" y="15"/>
                  <a:pt x="675" y="15"/>
                </a:cubicBezTo>
                <a:cubicBezTo>
                  <a:pt x="673" y="15"/>
                  <a:pt x="673" y="15"/>
                  <a:pt x="673" y="15"/>
                </a:cubicBezTo>
                <a:cubicBezTo>
                  <a:pt x="673" y="5"/>
                  <a:pt x="673" y="5"/>
                  <a:pt x="673" y="5"/>
                </a:cubicBezTo>
                <a:cubicBezTo>
                  <a:pt x="676" y="5"/>
                  <a:pt x="676" y="5"/>
                  <a:pt x="676" y="5"/>
                </a:cubicBezTo>
                <a:close/>
                <a:moveTo>
                  <a:pt x="676" y="10"/>
                </a:moveTo>
                <a:cubicBezTo>
                  <a:pt x="677" y="10"/>
                  <a:pt x="678" y="9"/>
                  <a:pt x="678" y="9"/>
                </a:cubicBezTo>
                <a:cubicBezTo>
                  <a:pt x="678" y="9"/>
                  <a:pt x="678" y="8"/>
                  <a:pt x="678" y="8"/>
                </a:cubicBezTo>
                <a:cubicBezTo>
                  <a:pt x="678" y="7"/>
                  <a:pt x="678" y="7"/>
                  <a:pt x="677" y="7"/>
                </a:cubicBezTo>
                <a:cubicBezTo>
                  <a:pt x="677" y="6"/>
                  <a:pt x="677" y="6"/>
                  <a:pt x="676" y="6"/>
                </a:cubicBezTo>
                <a:cubicBezTo>
                  <a:pt x="675" y="6"/>
                  <a:pt x="675" y="6"/>
                  <a:pt x="675" y="6"/>
                </a:cubicBezTo>
                <a:cubicBezTo>
                  <a:pt x="675" y="10"/>
                  <a:pt x="675" y="10"/>
                  <a:pt x="675" y="10"/>
                </a:cubicBezTo>
                <a:cubicBezTo>
                  <a:pt x="676" y="10"/>
                  <a:pt x="676" y="10"/>
                  <a:pt x="676" y="1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pic>
        <p:nvPicPr>
          <p:cNvPr id="65" name="Picture 64"/>
          <p:cNvPicPr>
            <a:picLocks noChangeAspect="1"/>
          </p:cNvPicPr>
          <p:nvPr/>
        </p:nvPicPr>
        <p:blipFill rotWithShape="1">
          <a:blip r:embed="rId6"/>
          <a:srcRect l="11685" t="38179" r="13609" b="37341"/>
          <a:stretch/>
        </p:blipFill>
        <p:spPr>
          <a:xfrm>
            <a:off x="10984820" y="5491863"/>
            <a:ext cx="769042" cy="170579"/>
          </a:xfrm>
          <a:prstGeom prst="rect">
            <a:avLst/>
          </a:prstGeom>
        </p:spPr>
      </p:pic>
      <p:pic>
        <p:nvPicPr>
          <p:cNvPr id="88" name="Picture 87"/>
          <p:cNvPicPr>
            <a:picLocks noChangeAspect="1"/>
          </p:cNvPicPr>
          <p:nvPr/>
        </p:nvPicPr>
        <p:blipFill rotWithShape="1">
          <a:blip r:embed="rId7"/>
          <a:srcRect l="18046" t="25330" r="21778" b="27979"/>
          <a:stretch/>
        </p:blipFill>
        <p:spPr>
          <a:xfrm>
            <a:off x="10064779" y="5494818"/>
            <a:ext cx="559871" cy="164668"/>
          </a:xfrm>
          <a:prstGeom prst="rect">
            <a:avLst/>
          </a:prstGeom>
        </p:spPr>
      </p:pic>
      <p:grpSp>
        <p:nvGrpSpPr>
          <p:cNvPr id="90" name="Group 89"/>
          <p:cNvGrpSpPr/>
          <p:nvPr/>
        </p:nvGrpSpPr>
        <p:grpSpPr>
          <a:xfrm>
            <a:off x="10781839" y="5071805"/>
            <a:ext cx="875875" cy="274803"/>
            <a:chOff x="10737322" y="5194340"/>
            <a:chExt cx="1158453" cy="363461"/>
          </a:xfrm>
        </p:grpSpPr>
        <p:sp>
          <p:nvSpPr>
            <p:cNvPr id="91" name="Freeform 90"/>
            <p:cNvSpPr>
              <a:spLocks noChangeAspect="1" noEditPoints="1"/>
            </p:cNvSpPr>
            <p:nvPr/>
          </p:nvSpPr>
          <p:spPr bwMode="black">
            <a:xfrm>
              <a:off x="10737322" y="5194650"/>
              <a:ext cx="1158453" cy="363151"/>
            </a:xfrm>
            <a:custGeom>
              <a:avLst/>
              <a:gdLst>
                <a:gd name="T0" fmla="*/ 1075 w 1264"/>
                <a:gd name="T1" fmla="*/ 202 h 394"/>
                <a:gd name="T2" fmla="*/ 1075 w 1264"/>
                <a:gd name="T3" fmla="*/ 243 h 394"/>
                <a:gd name="T4" fmla="*/ 595 w 1264"/>
                <a:gd name="T5" fmla="*/ 29 h 394"/>
                <a:gd name="T6" fmla="*/ 480 w 1264"/>
                <a:gd name="T7" fmla="*/ 29 h 394"/>
                <a:gd name="T8" fmla="*/ 486 w 1264"/>
                <a:gd name="T9" fmla="*/ 10 h 394"/>
                <a:gd name="T10" fmla="*/ 611 w 1264"/>
                <a:gd name="T11" fmla="*/ 10 h 394"/>
                <a:gd name="T12" fmla="*/ 677 w 1264"/>
                <a:gd name="T13" fmla="*/ 105 h 394"/>
                <a:gd name="T14" fmla="*/ 704 w 1264"/>
                <a:gd name="T15" fmla="*/ 74 h 394"/>
                <a:gd name="T16" fmla="*/ 827 w 1264"/>
                <a:gd name="T17" fmla="*/ 68 h 394"/>
                <a:gd name="T18" fmla="*/ 773 w 1264"/>
                <a:gd name="T19" fmla="*/ 51 h 394"/>
                <a:gd name="T20" fmla="*/ 827 w 1264"/>
                <a:gd name="T21" fmla="*/ 51 h 394"/>
                <a:gd name="T22" fmla="*/ 829 w 1264"/>
                <a:gd name="T23" fmla="*/ 104 h 394"/>
                <a:gd name="T24" fmla="*/ 905 w 1264"/>
                <a:gd name="T25" fmla="*/ 73 h 394"/>
                <a:gd name="T26" fmla="*/ 905 w 1264"/>
                <a:gd name="T27" fmla="*/ 132 h 394"/>
                <a:gd name="T28" fmla="*/ 943 w 1264"/>
                <a:gd name="T29" fmla="*/ 133 h 394"/>
                <a:gd name="T30" fmla="*/ 943 w 1264"/>
                <a:gd name="T31" fmla="*/ 79 h 394"/>
                <a:gd name="T32" fmla="*/ 965 w 1264"/>
                <a:gd name="T33" fmla="*/ 67 h 394"/>
                <a:gd name="T34" fmla="*/ 1118 w 1264"/>
                <a:gd name="T35" fmla="*/ 102 h 394"/>
                <a:gd name="T36" fmla="*/ 1069 w 1264"/>
                <a:gd name="T37" fmla="*/ 49 h 394"/>
                <a:gd name="T38" fmla="*/ 1043 w 1264"/>
                <a:gd name="T39" fmla="*/ 73 h 394"/>
                <a:gd name="T40" fmla="*/ 1185 w 1264"/>
                <a:gd name="T41" fmla="*/ 16 h 394"/>
                <a:gd name="T42" fmla="*/ 1157 w 1264"/>
                <a:gd name="T43" fmla="*/ 65 h 394"/>
                <a:gd name="T44" fmla="*/ 1140 w 1264"/>
                <a:gd name="T45" fmla="*/ 51 h 394"/>
                <a:gd name="T46" fmla="*/ 1241 w 1264"/>
                <a:gd name="T47" fmla="*/ 153 h 394"/>
                <a:gd name="T48" fmla="*/ 1198 w 1264"/>
                <a:gd name="T49" fmla="*/ 51 h 394"/>
                <a:gd name="T50" fmla="*/ 1215 w 1264"/>
                <a:gd name="T51" fmla="*/ 65 h 394"/>
                <a:gd name="T52" fmla="*/ 682 w 1264"/>
                <a:gd name="T53" fmla="*/ 243 h 394"/>
                <a:gd name="T54" fmla="*/ 617 w 1264"/>
                <a:gd name="T55" fmla="*/ 365 h 394"/>
                <a:gd name="T56" fmla="*/ 634 w 1264"/>
                <a:gd name="T57" fmla="*/ 330 h 394"/>
                <a:gd name="T58" fmla="*/ 763 w 1264"/>
                <a:gd name="T59" fmla="*/ 287 h 394"/>
                <a:gd name="T60" fmla="*/ 694 w 1264"/>
                <a:gd name="T61" fmla="*/ 243 h 394"/>
                <a:gd name="T62" fmla="*/ 779 w 1264"/>
                <a:gd name="T63" fmla="*/ 283 h 394"/>
                <a:gd name="T64" fmla="*/ 829 w 1264"/>
                <a:gd name="T65" fmla="*/ 349 h 394"/>
                <a:gd name="T66" fmla="*/ 807 w 1264"/>
                <a:gd name="T67" fmla="*/ 267 h 394"/>
                <a:gd name="T68" fmla="*/ 861 w 1264"/>
                <a:gd name="T69" fmla="*/ 294 h 394"/>
                <a:gd name="T70" fmla="*/ 853 w 1264"/>
                <a:gd name="T71" fmla="*/ 326 h 394"/>
                <a:gd name="T72" fmla="*/ 1027 w 1264"/>
                <a:gd name="T73" fmla="*/ 262 h 394"/>
                <a:gd name="T74" fmla="*/ 968 w 1264"/>
                <a:gd name="T75" fmla="*/ 285 h 394"/>
                <a:gd name="T76" fmla="*/ 903 w 1264"/>
                <a:gd name="T77" fmla="*/ 243 h 394"/>
                <a:gd name="T78" fmla="*/ 981 w 1264"/>
                <a:gd name="T79" fmla="*/ 262 h 394"/>
                <a:gd name="T80" fmla="*/ 1135 w 1264"/>
                <a:gd name="T81" fmla="*/ 342 h 394"/>
                <a:gd name="T82" fmla="*/ 1188 w 1264"/>
                <a:gd name="T83" fmla="*/ 263 h 394"/>
                <a:gd name="T84" fmla="*/ 1188 w 1264"/>
                <a:gd name="T85" fmla="*/ 326 h 394"/>
                <a:gd name="T86" fmla="*/ 1200 w 1264"/>
                <a:gd name="T87" fmla="*/ 325 h 394"/>
                <a:gd name="T88" fmla="*/ 1201 w 1264"/>
                <a:gd name="T89" fmla="*/ 271 h 394"/>
                <a:gd name="T90" fmla="*/ 1222 w 1264"/>
                <a:gd name="T91" fmla="*/ 259 h 394"/>
                <a:gd name="T92" fmla="*/ 660 w 1264"/>
                <a:gd name="T93" fmla="*/ 17 h 394"/>
                <a:gd name="T94" fmla="*/ 649 w 1264"/>
                <a:gd name="T95" fmla="*/ 7 h 394"/>
                <a:gd name="T96" fmla="*/ 657 w 1264"/>
                <a:gd name="T97" fmla="*/ 51 h 394"/>
                <a:gd name="T98" fmla="*/ 465 w 1264"/>
                <a:gd name="T99" fmla="*/ 346 h 394"/>
                <a:gd name="T100" fmla="*/ 482 w 1264"/>
                <a:gd name="T101" fmla="*/ 217 h 394"/>
                <a:gd name="T102" fmla="*/ 273 w 1264"/>
                <a:gd name="T103" fmla="*/ 67 h 394"/>
                <a:gd name="T104" fmla="*/ 269 w 1264"/>
                <a:gd name="T105" fmla="*/ 306 h 394"/>
                <a:gd name="T106" fmla="*/ 308 w 1264"/>
                <a:gd name="T107" fmla="*/ 172 h 394"/>
                <a:gd name="T108" fmla="*/ 2 w 1264"/>
                <a:gd name="T109" fmla="*/ 348 h 394"/>
                <a:gd name="T110" fmla="*/ 180 w 1264"/>
                <a:gd name="T111" fmla="*/ 10 h 394"/>
                <a:gd name="T112" fmla="*/ 119 w 1264"/>
                <a:gd name="T113" fmla="*/ 154 h 394"/>
                <a:gd name="T114" fmla="*/ 180 w 1264"/>
                <a:gd name="T115" fmla="*/ 1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64" h="394">
                  <a:moveTo>
                    <a:pt x="1094" y="209"/>
                  </a:moveTo>
                  <a:cubicBezTo>
                    <a:pt x="1094" y="213"/>
                    <a:pt x="1093" y="215"/>
                    <a:pt x="1091" y="217"/>
                  </a:cubicBezTo>
                  <a:cubicBezTo>
                    <a:pt x="1089" y="219"/>
                    <a:pt x="1086" y="220"/>
                    <a:pt x="1083" y="220"/>
                  </a:cubicBezTo>
                  <a:cubicBezTo>
                    <a:pt x="1080" y="220"/>
                    <a:pt x="1077" y="219"/>
                    <a:pt x="1075" y="217"/>
                  </a:cubicBezTo>
                  <a:cubicBezTo>
                    <a:pt x="1073" y="215"/>
                    <a:pt x="1072" y="213"/>
                    <a:pt x="1072" y="209"/>
                  </a:cubicBezTo>
                  <a:cubicBezTo>
                    <a:pt x="1072" y="207"/>
                    <a:pt x="1073" y="204"/>
                    <a:pt x="1075" y="202"/>
                  </a:cubicBezTo>
                  <a:cubicBezTo>
                    <a:pt x="1077" y="200"/>
                    <a:pt x="1080" y="199"/>
                    <a:pt x="1083" y="199"/>
                  </a:cubicBezTo>
                  <a:cubicBezTo>
                    <a:pt x="1086" y="199"/>
                    <a:pt x="1089" y="200"/>
                    <a:pt x="1091" y="202"/>
                  </a:cubicBezTo>
                  <a:cubicBezTo>
                    <a:pt x="1093" y="204"/>
                    <a:pt x="1094" y="207"/>
                    <a:pt x="1094" y="209"/>
                  </a:cubicBezTo>
                  <a:close/>
                  <a:moveTo>
                    <a:pt x="1091" y="346"/>
                  </a:moveTo>
                  <a:cubicBezTo>
                    <a:pt x="1075" y="346"/>
                    <a:pt x="1075" y="346"/>
                    <a:pt x="1075" y="346"/>
                  </a:cubicBezTo>
                  <a:cubicBezTo>
                    <a:pt x="1075" y="243"/>
                    <a:pt x="1075" y="243"/>
                    <a:pt x="1075" y="243"/>
                  </a:cubicBezTo>
                  <a:cubicBezTo>
                    <a:pt x="1091" y="243"/>
                    <a:pt x="1091" y="243"/>
                    <a:pt x="1091" y="243"/>
                  </a:cubicBezTo>
                  <a:lnTo>
                    <a:pt x="1091" y="346"/>
                  </a:lnTo>
                  <a:close/>
                  <a:moveTo>
                    <a:pt x="611" y="154"/>
                  </a:moveTo>
                  <a:cubicBezTo>
                    <a:pt x="594" y="154"/>
                    <a:pt x="594" y="154"/>
                    <a:pt x="594" y="154"/>
                  </a:cubicBezTo>
                  <a:cubicBezTo>
                    <a:pt x="594" y="57"/>
                    <a:pt x="594" y="57"/>
                    <a:pt x="594" y="57"/>
                  </a:cubicBezTo>
                  <a:cubicBezTo>
                    <a:pt x="594" y="50"/>
                    <a:pt x="594" y="40"/>
                    <a:pt x="595" y="29"/>
                  </a:cubicBezTo>
                  <a:cubicBezTo>
                    <a:pt x="595" y="29"/>
                    <a:pt x="595" y="29"/>
                    <a:pt x="595" y="29"/>
                  </a:cubicBezTo>
                  <a:cubicBezTo>
                    <a:pt x="593" y="36"/>
                    <a:pt x="592" y="41"/>
                    <a:pt x="590" y="43"/>
                  </a:cubicBezTo>
                  <a:cubicBezTo>
                    <a:pt x="541" y="154"/>
                    <a:pt x="541" y="154"/>
                    <a:pt x="541" y="154"/>
                  </a:cubicBezTo>
                  <a:cubicBezTo>
                    <a:pt x="533" y="154"/>
                    <a:pt x="533" y="154"/>
                    <a:pt x="533" y="154"/>
                  </a:cubicBezTo>
                  <a:cubicBezTo>
                    <a:pt x="484" y="44"/>
                    <a:pt x="484" y="44"/>
                    <a:pt x="484" y="44"/>
                  </a:cubicBezTo>
                  <a:cubicBezTo>
                    <a:pt x="483" y="41"/>
                    <a:pt x="481" y="36"/>
                    <a:pt x="480" y="29"/>
                  </a:cubicBezTo>
                  <a:cubicBezTo>
                    <a:pt x="479" y="29"/>
                    <a:pt x="479" y="29"/>
                    <a:pt x="479" y="29"/>
                  </a:cubicBezTo>
                  <a:cubicBezTo>
                    <a:pt x="480" y="35"/>
                    <a:pt x="480" y="45"/>
                    <a:pt x="480" y="58"/>
                  </a:cubicBezTo>
                  <a:cubicBezTo>
                    <a:pt x="480" y="154"/>
                    <a:pt x="480" y="154"/>
                    <a:pt x="480" y="154"/>
                  </a:cubicBezTo>
                  <a:cubicBezTo>
                    <a:pt x="464" y="154"/>
                    <a:pt x="464" y="154"/>
                    <a:pt x="464" y="154"/>
                  </a:cubicBezTo>
                  <a:cubicBezTo>
                    <a:pt x="464" y="10"/>
                    <a:pt x="464" y="10"/>
                    <a:pt x="464" y="10"/>
                  </a:cubicBezTo>
                  <a:cubicBezTo>
                    <a:pt x="486" y="10"/>
                    <a:pt x="486" y="10"/>
                    <a:pt x="486" y="10"/>
                  </a:cubicBezTo>
                  <a:cubicBezTo>
                    <a:pt x="530" y="110"/>
                    <a:pt x="530" y="110"/>
                    <a:pt x="530" y="110"/>
                  </a:cubicBezTo>
                  <a:cubicBezTo>
                    <a:pt x="534" y="118"/>
                    <a:pt x="536" y="124"/>
                    <a:pt x="537" y="128"/>
                  </a:cubicBezTo>
                  <a:cubicBezTo>
                    <a:pt x="537" y="128"/>
                    <a:pt x="537" y="128"/>
                    <a:pt x="537" y="128"/>
                  </a:cubicBezTo>
                  <a:cubicBezTo>
                    <a:pt x="541" y="119"/>
                    <a:pt x="543" y="113"/>
                    <a:pt x="544" y="110"/>
                  </a:cubicBezTo>
                  <a:cubicBezTo>
                    <a:pt x="589" y="10"/>
                    <a:pt x="589" y="10"/>
                    <a:pt x="589" y="10"/>
                  </a:cubicBezTo>
                  <a:cubicBezTo>
                    <a:pt x="611" y="10"/>
                    <a:pt x="611" y="10"/>
                    <a:pt x="611" y="10"/>
                  </a:cubicBezTo>
                  <a:lnTo>
                    <a:pt x="611" y="154"/>
                  </a:lnTo>
                  <a:close/>
                  <a:moveTo>
                    <a:pt x="754" y="149"/>
                  </a:moveTo>
                  <a:cubicBezTo>
                    <a:pt x="746" y="154"/>
                    <a:pt x="737" y="157"/>
                    <a:pt x="726" y="157"/>
                  </a:cubicBezTo>
                  <a:cubicBezTo>
                    <a:pt x="717" y="157"/>
                    <a:pt x="708" y="154"/>
                    <a:pt x="701" y="150"/>
                  </a:cubicBezTo>
                  <a:cubicBezTo>
                    <a:pt x="693" y="146"/>
                    <a:pt x="687" y="140"/>
                    <a:pt x="683" y="132"/>
                  </a:cubicBezTo>
                  <a:cubicBezTo>
                    <a:pt x="679" y="124"/>
                    <a:pt x="677" y="115"/>
                    <a:pt x="677" y="105"/>
                  </a:cubicBezTo>
                  <a:cubicBezTo>
                    <a:pt x="677" y="88"/>
                    <a:pt x="682" y="75"/>
                    <a:pt x="692" y="64"/>
                  </a:cubicBezTo>
                  <a:cubicBezTo>
                    <a:pt x="701" y="54"/>
                    <a:pt x="714" y="49"/>
                    <a:pt x="731" y="49"/>
                  </a:cubicBezTo>
                  <a:cubicBezTo>
                    <a:pt x="740" y="49"/>
                    <a:pt x="747" y="50"/>
                    <a:pt x="754" y="54"/>
                  </a:cubicBezTo>
                  <a:cubicBezTo>
                    <a:pt x="754" y="71"/>
                    <a:pt x="754" y="71"/>
                    <a:pt x="754" y="71"/>
                  </a:cubicBezTo>
                  <a:cubicBezTo>
                    <a:pt x="747" y="65"/>
                    <a:pt x="738" y="63"/>
                    <a:pt x="730" y="63"/>
                  </a:cubicBezTo>
                  <a:cubicBezTo>
                    <a:pt x="719" y="63"/>
                    <a:pt x="711" y="67"/>
                    <a:pt x="704" y="74"/>
                  </a:cubicBezTo>
                  <a:cubicBezTo>
                    <a:pt x="697" y="82"/>
                    <a:pt x="694" y="92"/>
                    <a:pt x="694" y="104"/>
                  </a:cubicBezTo>
                  <a:cubicBezTo>
                    <a:pt x="694" y="116"/>
                    <a:pt x="697" y="125"/>
                    <a:pt x="703" y="132"/>
                  </a:cubicBezTo>
                  <a:cubicBezTo>
                    <a:pt x="710" y="139"/>
                    <a:pt x="718" y="143"/>
                    <a:pt x="729" y="143"/>
                  </a:cubicBezTo>
                  <a:cubicBezTo>
                    <a:pt x="738" y="143"/>
                    <a:pt x="746" y="140"/>
                    <a:pt x="754" y="134"/>
                  </a:cubicBezTo>
                  <a:lnTo>
                    <a:pt x="754" y="149"/>
                  </a:lnTo>
                  <a:close/>
                  <a:moveTo>
                    <a:pt x="827" y="68"/>
                  </a:moveTo>
                  <a:cubicBezTo>
                    <a:pt x="824" y="66"/>
                    <a:pt x="820" y="65"/>
                    <a:pt x="815" y="65"/>
                  </a:cubicBezTo>
                  <a:cubicBezTo>
                    <a:pt x="807" y="65"/>
                    <a:pt x="801" y="68"/>
                    <a:pt x="797" y="75"/>
                  </a:cubicBezTo>
                  <a:cubicBezTo>
                    <a:pt x="792" y="82"/>
                    <a:pt x="790" y="91"/>
                    <a:pt x="790" y="102"/>
                  </a:cubicBezTo>
                  <a:cubicBezTo>
                    <a:pt x="790" y="154"/>
                    <a:pt x="790" y="154"/>
                    <a:pt x="790" y="154"/>
                  </a:cubicBezTo>
                  <a:cubicBezTo>
                    <a:pt x="773" y="154"/>
                    <a:pt x="773" y="154"/>
                    <a:pt x="773" y="154"/>
                  </a:cubicBezTo>
                  <a:cubicBezTo>
                    <a:pt x="773" y="51"/>
                    <a:pt x="773" y="51"/>
                    <a:pt x="773" y="51"/>
                  </a:cubicBezTo>
                  <a:cubicBezTo>
                    <a:pt x="790" y="51"/>
                    <a:pt x="790" y="51"/>
                    <a:pt x="790" y="51"/>
                  </a:cubicBezTo>
                  <a:cubicBezTo>
                    <a:pt x="790" y="72"/>
                    <a:pt x="790" y="72"/>
                    <a:pt x="790" y="72"/>
                  </a:cubicBezTo>
                  <a:cubicBezTo>
                    <a:pt x="790" y="72"/>
                    <a:pt x="790" y="72"/>
                    <a:pt x="790" y="72"/>
                  </a:cubicBezTo>
                  <a:cubicBezTo>
                    <a:pt x="793" y="65"/>
                    <a:pt x="796" y="60"/>
                    <a:pt x="801" y="56"/>
                  </a:cubicBezTo>
                  <a:cubicBezTo>
                    <a:pt x="806" y="52"/>
                    <a:pt x="811" y="49"/>
                    <a:pt x="817" y="49"/>
                  </a:cubicBezTo>
                  <a:cubicBezTo>
                    <a:pt x="822" y="49"/>
                    <a:pt x="825" y="50"/>
                    <a:pt x="827" y="51"/>
                  </a:cubicBezTo>
                  <a:lnTo>
                    <a:pt x="827" y="68"/>
                  </a:lnTo>
                  <a:close/>
                  <a:moveTo>
                    <a:pt x="930" y="102"/>
                  </a:moveTo>
                  <a:cubicBezTo>
                    <a:pt x="930" y="119"/>
                    <a:pt x="926" y="132"/>
                    <a:pt x="916" y="142"/>
                  </a:cubicBezTo>
                  <a:cubicBezTo>
                    <a:pt x="907" y="152"/>
                    <a:pt x="895" y="157"/>
                    <a:pt x="879" y="157"/>
                  </a:cubicBezTo>
                  <a:cubicBezTo>
                    <a:pt x="864" y="157"/>
                    <a:pt x="852" y="152"/>
                    <a:pt x="843" y="142"/>
                  </a:cubicBezTo>
                  <a:cubicBezTo>
                    <a:pt x="833" y="132"/>
                    <a:pt x="829" y="120"/>
                    <a:pt x="829" y="104"/>
                  </a:cubicBezTo>
                  <a:cubicBezTo>
                    <a:pt x="829" y="87"/>
                    <a:pt x="834" y="73"/>
                    <a:pt x="843" y="64"/>
                  </a:cubicBezTo>
                  <a:cubicBezTo>
                    <a:pt x="852" y="54"/>
                    <a:pt x="865" y="49"/>
                    <a:pt x="881" y="49"/>
                  </a:cubicBezTo>
                  <a:cubicBezTo>
                    <a:pt x="897" y="49"/>
                    <a:pt x="909" y="54"/>
                    <a:pt x="917" y="63"/>
                  </a:cubicBezTo>
                  <a:cubicBezTo>
                    <a:pt x="926" y="73"/>
                    <a:pt x="930" y="86"/>
                    <a:pt x="930" y="102"/>
                  </a:cubicBezTo>
                  <a:close/>
                  <a:moveTo>
                    <a:pt x="913" y="103"/>
                  </a:moveTo>
                  <a:cubicBezTo>
                    <a:pt x="913" y="90"/>
                    <a:pt x="910" y="80"/>
                    <a:pt x="905" y="73"/>
                  </a:cubicBezTo>
                  <a:cubicBezTo>
                    <a:pt x="899" y="66"/>
                    <a:pt x="891" y="63"/>
                    <a:pt x="880" y="63"/>
                  </a:cubicBezTo>
                  <a:cubicBezTo>
                    <a:pt x="870" y="63"/>
                    <a:pt x="861" y="66"/>
                    <a:pt x="855" y="73"/>
                  </a:cubicBezTo>
                  <a:cubicBezTo>
                    <a:pt x="849" y="80"/>
                    <a:pt x="846" y="90"/>
                    <a:pt x="846" y="103"/>
                  </a:cubicBezTo>
                  <a:cubicBezTo>
                    <a:pt x="846" y="116"/>
                    <a:pt x="849" y="125"/>
                    <a:pt x="855" y="132"/>
                  </a:cubicBezTo>
                  <a:cubicBezTo>
                    <a:pt x="861" y="139"/>
                    <a:pt x="870" y="143"/>
                    <a:pt x="880" y="143"/>
                  </a:cubicBezTo>
                  <a:cubicBezTo>
                    <a:pt x="891" y="143"/>
                    <a:pt x="899" y="139"/>
                    <a:pt x="905" y="132"/>
                  </a:cubicBezTo>
                  <a:cubicBezTo>
                    <a:pt x="910" y="125"/>
                    <a:pt x="913" y="116"/>
                    <a:pt x="913" y="103"/>
                  </a:cubicBezTo>
                  <a:close/>
                  <a:moveTo>
                    <a:pt x="1006" y="127"/>
                  </a:moveTo>
                  <a:cubicBezTo>
                    <a:pt x="1006" y="135"/>
                    <a:pt x="1003" y="143"/>
                    <a:pt x="996" y="148"/>
                  </a:cubicBezTo>
                  <a:cubicBezTo>
                    <a:pt x="989" y="154"/>
                    <a:pt x="980" y="157"/>
                    <a:pt x="969" y="157"/>
                  </a:cubicBezTo>
                  <a:cubicBezTo>
                    <a:pt x="959" y="157"/>
                    <a:pt x="950" y="154"/>
                    <a:pt x="943" y="150"/>
                  </a:cubicBezTo>
                  <a:cubicBezTo>
                    <a:pt x="943" y="133"/>
                    <a:pt x="943" y="133"/>
                    <a:pt x="943" y="133"/>
                  </a:cubicBezTo>
                  <a:cubicBezTo>
                    <a:pt x="951" y="139"/>
                    <a:pt x="960" y="143"/>
                    <a:pt x="970" y="143"/>
                  </a:cubicBezTo>
                  <a:cubicBezTo>
                    <a:pt x="983" y="143"/>
                    <a:pt x="989" y="138"/>
                    <a:pt x="989" y="128"/>
                  </a:cubicBezTo>
                  <a:cubicBezTo>
                    <a:pt x="989" y="124"/>
                    <a:pt x="988" y="121"/>
                    <a:pt x="986" y="119"/>
                  </a:cubicBezTo>
                  <a:cubicBezTo>
                    <a:pt x="983" y="116"/>
                    <a:pt x="977" y="113"/>
                    <a:pt x="968" y="109"/>
                  </a:cubicBezTo>
                  <a:cubicBezTo>
                    <a:pt x="959" y="105"/>
                    <a:pt x="953" y="101"/>
                    <a:pt x="949" y="96"/>
                  </a:cubicBezTo>
                  <a:cubicBezTo>
                    <a:pt x="945" y="92"/>
                    <a:pt x="943" y="86"/>
                    <a:pt x="943" y="79"/>
                  </a:cubicBezTo>
                  <a:cubicBezTo>
                    <a:pt x="943" y="70"/>
                    <a:pt x="947" y="63"/>
                    <a:pt x="954" y="57"/>
                  </a:cubicBezTo>
                  <a:cubicBezTo>
                    <a:pt x="960" y="52"/>
                    <a:pt x="969" y="49"/>
                    <a:pt x="980" y="49"/>
                  </a:cubicBezTo>
                  <a:cubicBezTo>
                    <a:pt x="988" y="49"/>
                    <a:pt x="995" y="50"/>
                    <a:pt x="1002" y="54"/>
                  </a:cubicBezTo>
                  <a:cubicBezTo>
                    <a:pt x="1002" y="70"/>
                    <a:pt x="1002" y="70"/>
                    <a:pt x="1002" y="70"/>
                  </a:cubicBezTo>
                  <a:cubicBezTo>
                    <a:pt x="995" y="65"/>
                    <a:pt x="987" y="63"/>
                    <a:pt x="978" y="63"/>
                  </a:cubicBezTo>
                  <a:cubicBezTo>
                    <a:pt x="973" y="63"/>
                    <a:pt x="968" y="64"/>
                    <a:pt x="965" y="67"/>
                  </a:cubicBezTo>
                  <a:cubicBezTo>
                    <a:pt x="962" y="69"/>
                    <a:pt x="960" y="73"/>
                    <a:pt x="960" y="77"/>
                  </a:cubicBezTo>
                  <a:cubicBezTo>
                    <a:pt x="960" y="82"/>
                    <a:pt x="961" y="85"/>
                    <a:pt x="964" y="88"/>
                  </a:cubicBezTo>
                  <a:cubicBezTo>
                    <a:pt x="966" y="90"/>
                    <a:pt x="972" y="93"/>
                    <a:pt x="980" y="96"/>
                  </a:cubicBezTo>
                  <a:cubicBezTo>
                    <a:pt x="989" y="100"/>
                    <a:pt x="996" y="105"/>
                    <a:pt x="1000" y="109"/>
                  </a:cubicBezTo>
                  <a:cubicBezTo>
                    <a:pt x="1004" y="114"/>
                    <a:pt x="1006" y="120"/>
                    <a:pt x="1006" y="127"/>
                  </a:cubicBezTo>
                  <a:close/>
                  <a:moveTo>
                    <a:pt x="1118" y="102"/>
                  </a:moveTo>
                  <a:cubicBezTo>
                    <a:pt x="1118" y="119"/>
                    <a:pt x="1113" y="132"/>
                    <a:pt x="1104" y="142"/>
                  </a:cubicBezTo>
                  <a:cubicBezTo>
                    <a:pt x="1095" y="152"/>
                    <a:pt x="1083" y="157"/>
                    <a:pt x="1067" y="157"/>
                  </a:cubicBezTo>
                  <a:cubicBezTo>
                    <a:pt x="1052" y="157"/>
                    <a:pt x="1040" y="152"/>
                    <a:pt x="1031" y="142"/>
                  </a:cubicBezTo>
                  <a:cubicBezTo>
                    <a:pt x="1021" y="132"/>
                    <a:pt x="1017" y="120"/>
                    <a:pt x="1017" y="104"/>
                  </a:cubicBezTo>
                  <a:cubicBezTo>
                    <a:pt x="1017" y="87"/>
                    <a:pt x="1022" y="73"/>
                    <a:pt x="1031" y="64"/>
                  </a:cubicBezTo>
                  <a:cubicBezTo>
                    <a:pt x="1040" y="54"/>
                    <a:pt x="1053" y="49"/>
                    <a:pt x="1069" y="49"/>
                  </a:cubicBezTo>
                  <a:cubicBezTo>
                    <a:pt x="1085" y="49"/>
                    <a:pt x="1097" y="54"/>
                    <a:pt x="1105" y="63"/>
                  </a:cubicBezTo>
                  <a:cubicBezTo>
                    <a:pt x="1114" y="73"/>
                    <a:pt x="1118" y="86"/>
                    <a:pt x="1118" y="102"/>
                  </a:cubicBezTo>
                  <a:close/>
                  <a:moveTo>
                    <a:pt x="1101" y="103"/>
                  </a:moveTo>
                  <a:cubicBezTo>
                    <a:pt x="1101" y="90"/>
                    <a:pt x="1098" y="80"/>
                    <a:pt x="1093" y="73"/>
                  </a:cubicBezTo>
                  <a:cubicBezTo>
                    <a:pt x="1087" y="66"/>
                    <a:pt x="1079" y="63"/>
                    <a:pt x="1068" y="63"/>
                  </a:cubicBezTo>
                  <a:cubicBezTo>
                    <a:pt x="1058" y="63"/>
                    <a:pt x="1049" y="66"/>
                    <a:pt x="1043" y="73"/>
                  </a:cubicBezTo>
                  <a:cubicBezTo>
                    <a:pt x="1037" y="80"/>
                    <a:pt x="1034" y="90"/>
                    <a:pt x="1034" y="103"/>
                  </a:cubicBezTo>
                  <a:cubicBezTo>
                    <a:pt x="1034" y="116"/>
                    <a:pt x="1037" y="125"/>
                    <a:pt x="1043" y="132"/>
                  </a:cubicBezTo>
                  <a:cubicBezTo>
                    <a:pt x="1049" y="139"/>
                    <a:pt x="1058" y="143"/>
                    <a:pt x="1068" y="143"/>
                  </a:cubicBezTo>
                  <a:cubicBezTo>
                    <a:pt x="1079" y="143"/>
                    <a:pt x="1087" y="139"/>
                    <a:pt x="1093" y="132"/>
                  </a:cubicBezTo>
                  <a:cubicBezTo>
                    <a:pt x="1098" y="125"/>
                    <a:pt x="1101" y="116"/>
                    <a:pt x="1101" y="103"/>
                  </a:cubicBezTo>
                  <a:close/>
                  <a:moveTo>
                    <a:pt x="1185" y="16"/>
                  </a:moveTo>
                  <a:cubicBezTo>
                    <a:pt x="1182" y="15"/>
                    <a:pt x="1178" y="14"/>
                    <a:pt x="1174" y="14"/>
                  </a:cubicBezTo>
                  <a:cubicBezTo>
                    <a:pt x="1163" y="14"/>
                    <a:pt x="1157" y="21"/>
                    <a:pt x="1157" y="35"/>
                  </a:cubicBezTo>
                  <a:cubicBezTo>
                    <a:pt x="1157" y="51"/>
                    <a:pt x="1157" y="51"/>
                    <a:pt x="1157" y="51"/>
                  </a:cubicBezTo>
                  <a:cubicBezTo>
                    <a:pt x="1181" y="51"/>
                    <a:pt x="1181" y="51"/>
                    <a:pt x="1181" y="51"/>
                  </a:cubicBezTo>
                  <a:cubicBezTo>
                    <a:pt x="1181" y="65"/>
                    <a:pt x="1181" y="65"/>
                    <a:pt x="1181" y="65"/>
                  </a:cubicBezTo>
                  <a:cubicBezTo>
                    <a:pt x="1157" y="65"/>
                    <a:pt x="1157" y="65"/>
                    <a:pt x="1157" y="65"/>
                  </a:cubicBezTo>
                  <a:cubicBezTo>
                    <a:pt x="1157" y="154"/>
                    <a:pt x="1157" y="154"/>
                    <a:pt x="1157" y="154"/>
                  </a:cubicBezTo>
                  <a:cubicBezTo>
                    <a:pt x="1140" y="154"/>
                    <a:pt x="1140" y="154"/>
                    <a:pt x="1140" y="154"/>
                  </a:cubicBezTo>
                  <a:cubicBezTo>
                    <a:pt x="1140" y="65"/>
                    <a:pt x="1140" y="65"/>
                    <a:pt x="1140" y="65"/>
                  </a:cubicBezTo>
                  <a:cubicBezTo>
                    <a:pt x="1123" y="65"/>
                    <a:pt x="1123" y="65"/>
                    <a:pt x="1123" y="65"/>
                  </a:cubicBezTo>
                  <a:cubicBezTo>
                    <a:pt x="1123" y="51"/>
                    <a:pt x="1123" y="51"/>
                    <a:pt x="1123" y="51"/>
                  </a:cubicBezTo>
                  <a:cubicBezTo>
                    <a:pt x="1140" y="51"/>
                    <a:pt x="1140" y="51"/>
                    <a:pt x="1140" y="51"/>
                  </a:cubicBezTo>
                  <a:cubicBezTo>
                    <a:pt x="1140" y="35"/>
                    <a:pt x="1140" y="35"/>
                    <a:pt x="1140" y="35"/>
                  </a:cubicBezTo>
                  <a:cubicBezTo>
                    <a:pt x="1140" y="24"/>
                    <a:pt x="1144" y="16"/>
                    <a:pt x="1150" y="9"/>
                  </a:cubicBezTo>
                  <a:cubicBezTo>
                    <a:pt x="1156" y="3"/>
                    <a:pt x="1164" y="0"/>
                    <a:pt x="1173" y="0"/>
                  </a:cubicBezTo>
                  <a:cubicBezTo>
                    <a:pt x="1178" y="0"/>
                    <a:pt x="1182" y="0"/>
                    <a:pt x="1185" y="1"/>
                  </a:cubicBezTo>
                  <a:lnTo>
                    <a:pt x="1185" y="16"/>
                  </a:lnTo>
                  <a:close/>
                  <a:moveTo>
                    <a:pt x="1241" y="153"/>
                  </a:moveTo>
                  <a:cubicBezTo>
                    <a:pt x="1237" y="155"/>
                    <a:pt x="1232" y="156"/>
                    <a:pt x="1225" y="156"/>
                  </a:cubicBezTo>
                  <a:cubicBezTo>
                    <a:pt x="1207" y="156"/>
                    <a:pt x="1198" y="146"/>
                    <a:pt x="1198" y="126"/>
                  </a:cubicBezTo>
                  <a:cubicBezTo>
                    <a:pt x="1198" y="65"/>
                    <a:pt x="1198" y="65"/>
                    <a:pt x="1198" y="65"/>
                  </a:cubicBezTo>
                  <a:cubicBezTo>
                    <a:pt x="1181" y="65"/>
                    <a:pt x="1181" y="65"/>
                    <a:pt x="1181" y="65"/>
                  </a:cubicBezTo>
                  <a:cubicBezTo>
                    <a:pt x="1181" y="51"/>
                    <a:pt x="1181" y="51"/>
                    <a:pt x="1181" y="51"/>
                  </a:cubicBezTo>
                  <a:cubicBezTo>
                    <a:pt x="1198" y="51"/>
                    <a:pt x="1198" y="51"/>
                    <a:pt x="1198" y="51"/>
                  </a:cubicBezTo>
                  <a:cubicBezTo>
                    <a:pt x="1198" y="26"/>
                    <a:pt x="1198" y="26"/>
                    <a:pt x="1198" y="26"/>
                  </a:cubicBezTo>
                  <a:cubicBezTo>
                    <a:pt x="1215" y="21"/>
                    <a:pt x="1215" y="21"/>
                    <a:pt x="1215" y="21"/>
                  </a:cubicBezTo>
                  <a:cubicBezTo>
                    <a:pt x="1215" y="51"/>
                    <a:pt x="1215" y="51"/>
                    <a:pt x="1215" y="51"/>
                  </a:cubicBezTo>
                  <a:cubicBezTo>
                    <a:pt x="1241" y="51"/>
                    <a:pt x="1241" y="51"/>
                    <a:pt x="1241" y="51"/>
                  </a:cubicBezTo>
                  <a:cubicBezTo>
                    <a:pt x="1241" y="65"/>
                    <a:pt x="1241" y="65"/>
                    <a:pt x="1241" y="65"/>
                  </a:cubicBezTo>
                  <a:cubicBezTo>
                    <a:pt x="1215" y="65"/>
                    <a:pt x="1215" y="65"/>
                    <a:pt x="1215" y="65"/>
                  </a:cubicBezTo>
                  <a:cubicBezTo>
                    <a:pt x="1215" y="123"/>
                    <a:pt x="1215" y="123"/>
                    <a:pt x="1215" y="123"/>
                  </a:cubicBezTo>
                  <a:cubicBezTo>
                    <a:pt x="1215" y="130"/>
                    <a:pt x="1216" y="135"/>
                    <a:pt x="1218" y="138"/>
                  </a:cubicBezTo>
                  <a:cubicBezTo>
                    <a:pt x="1221" y="141"/>
                    <a:pt x="1225" y="142"/>
                    <a:pt x="1230" y="142"/>
                  </a:cubicBezTo>
                  <a:cubicBezTo>
                    <a:pt x="1234" y="142"/>
                    <a:pt x="1238" y="141"/>
                    <a:pt x="1241" y="139"/>
                  </a:cubicBezTo>
                  <a:lnTo>
                    <a:pt x="1241" y="153"/>
                  </a:lnTo>
                  <a:close/>
                  <a:moveTo>
                    <a:pt x="682" y="243"/>
                  </a:moveTo>
                  <a:cubicBezTo>
                    <a:pt x="635" y="363"/>
                    <a:pt x="635" y="363"/>
                    <a:pt x="635" y="363"/>
                  </a:cubicBezTo>
                  <a:cubicBezTo>
                    <a:pt x="626" y="384"/>
                    <a:pt x="614" y="394"/>
                    <a:pt x="599" y="394"/>
                  </a:cubicBezTo>
                  <a:cubicBezTo>
                    <a:pt x="595" y="394"/>
                    <a:pt x="591" y="394"/>
                    <a:pt x="588" y="393"/>
                  </a:cubicBezTo>
                  <a:cubicBezTo>
                    <a:pt x="588" y="378"/>
                    <a:pt x="588" y="378"/>
                    <a:pt x="588" y="378"/>
                  </a:cubicBezTo>
                  <a:cubicBezTo>
                    <a:pt x="592" y="380"/>
                    <a:pt x="595" y="380"/>
                    <a:pt x="598" y="380"/>
                  </a:cubicBezTo>
                  <a:cubicBezTo>
                    <a:pt x="606" y="380"/>
                    <a:pt x="613" y="375"/>
                    <a:pt x="617" y="365"/>
                  </a:cubicBezTo>
                  <a:cubicBezTo>
                    <a:pt x="625" y="346"/>
                    <a:pt x="625" y="346"/>
                    <a:pt x="625" y="346"/>
                  </a:cubicBezTo>
                  <a:cubicBezTo>
                    <a:pt x="585" y="243"/>
                    <a:pt x="585" y="243"/>
                    <a:pt x="585" y="243"/>
                  </a:cubicBezTo>
                  <a:cubicBezTo>
                    <a:pt x="603" y="243"/>
                    <a:pt x="603" y="243"/>
                    <a:pt x="603" y="243"/>
                  </a:cubicBezTo>
                  <a:cubicBezTo>
                    <a:pt x="631" y="322"/>
                    <a:pt x="631" y="322"/>
                    <a:pt x="631" y="322"/>
                  </a:cubicBezTo>
                  <a:cubicBezTo>
                    <a:pt x="633" y="330"/>
                    <a:pt x="633" y="330"/>
                    <a:pt x="633" y="330"/>
                  </a:cubicBezTo>
                  <a:cubicBezTo>
                    <a:pt x="634" y="330"/>
                    <a:pt x="634" y="330"/>
                    <a:pt x="634" y="330"/>
                  </a:cubicBezTo>
                  <a:cubicBezTo>
                    <a:pt x="634" y="329"/>
                    <a:pt x="635" y="326"/>
                    <a:pt x="636" y="323"/>
                  </a:cubicBezTo>
                  <a:cubicBezTo>
                    <a:pt x="665" y="243"/>
                    <a:pt x="665" y="243"/>
                    <a:pt x="665" y="243"/>
                  </a:cubicBezTo>
                  <a:lnTo>
                    <a:pt x="682" y="243"/>
                  </a:lnTo>
                  <a:close/>
                  <a:moveTo>
                    <a:pt x="779" y="346"/>
                  </a:moveTo>
                  <a:cubicBezTo>
                    <a:pt x="763" y="346"/>
                    <a:pt x="763" y="346"/>
                    <a:pt x="763" y="346"/>
                  </a:cubicBezTo>
                  <a:cubicBezTo>
                    <a:pt x="763" y="287"/>
                    <a:pt x="763" y="287"/>
                    <a:pt x="763" y="287"/>
                  </a:cubicBezTo>
                  <a:cubicBezTo>
                    <a:pt x="763" y="266"/>
                    <a:pt x="755" y="255"/>
                    <a:pt x="739" y="255"/>
                  </a:cubicBezTo>
                  <a:cubicBezTo>
                    <a:pt x="731" y="255"/>
                    <a:pt x="724" y="258"/>
                    <a:pt x="719" y="264"/>
                  </a:cubicBezTo>
                  <a:cubicBezTo>
                    <a:pt x="713" y="270"/>
                    <a:pt x="711" y="278"/>
                    <a:pt x="711" y="287"/>
                  </a:cubicBezTo>
                  <a:cubicBezTo>
                    <a:pt x="711" y="346"/>
                    <a:pt x="711" y="346"/>
                    <a:pt x="711" y="346"/>
                  </a:cubicBezTo>
                  <a:cubicBezTo>
                    <a:pt x="694" y="346"/>
                    <a:pt x="694" y="346"/>
                    <a:pt x="694" y="346"/>
                  </a:cubicBezTo>
                  <a:cubicBezTo>
                    <a:pt x="694" y="243"/>
                    <a:pt x="694" y="243"/>
                    <a:pt x="694" y="243"/>
                  </a:cubicBezTo>
                  <a:cubicBezTo>
                    <a:pt x="711" y="243"/>
                    <a:pt x="711" y="243"/>
                    <a:pt x="711" y="243"/>
                  </a:cubicBezTo>
                  <a:cubicBezTo>
                    <a:pt x="711" y="260"/>
                    <a:pt x="711" y="260"/>
                    <a:pt x="711" y="260"/>
                  </a:cubicBezTo>
                  <a:cubicBezTo>
                    <a:pt x="711" y="260"/>
                    <a:pt x="711" y="260"/>
                    <a:pt x="711" y="260"/>
                  </a:cubicBezTo>
                  <a:cubicBezTo>
                    <a:pt x="719" y="247"/>
                    <a:pt x="730" y="241"/>
                    <a:pt x="745" y="241"/>
                  </a:cubicBezTo>
                  <a:cubicBezTo>
                    <a:pt x="756" y="241"/>
                    <a:pt x="765" y="244"/>
                    <a:pt x="771" y="252"/>
                  </a:cubicBezTo>
                  <a:cubicBezTo>
                    <a:pt x="776" y="259"/>
                    <a:pt x="779" y="270"/>
                    <a:pt x="779" y="283"/>
                  </a:cubicBezTo>
                  <a:lnTo>
                    <a:pt x="779" y="346"/>
                  </a:lnTo>
                  <a:close/>
                  <a:moveTo>
                    <a:pt x="878" y="346"/>
                  </a:moveTo>
                  <a:cubicBezTo>
                    <a:pt x="861" y="346"/>
                    <a:pt x="861" y="346"/>
                    <a:pt x="861" y="346"/>
                  </a:cubicBezTo>
                  <a:cubicBezTo>
                    <a:pt x="861" y="330"/>
                    <a:pt x="861" y="330"/>
                    <a:pt x="861" y="330"/>
                  </a:cubicBezTo>
                  <a:cubicBezTo>
                    <a:pt x="861" y="330"/>
                    <a:pt x="861" y="330"/>
                    <a:pt x="861" y="330"/>
                  </a:cubicBezTo>
                  <a:cubicBezTo>
                    <a:pt x="854" y="342"/>
                    <a:pt x="843" y="349"/>
                    <a:pt x="829" y="349"/>
                  </a:cubicBezTo>
                  <a:cubicBezTo>
                    <a:pt x="819" y="349"/>
                    <a:pt x="811" y="346"/>
                    <a:pt x="805" y="340"/>
                  </a:cubicBezTo>
                  <a:cubicBezTo>
                    <a:pt x="799" y="335"/>
                    <a:pt x="796" y="328"/>
                    <a:pt x="796" y="319"/>
                  </a:cubicBezTo>
                  <a:cubicBezTo>
                    <a:pt x="796" y="300"/>
                    <a:pt x="808" y="288"/>
                    <a:pt x="830" y="285"/>
                  </a:cubicBezTo>
                  <a:cubicBezTo>
                    <a:pt x="861" y="281"/>
                    <a:pt x="861" y="281"/>
                    <a:pt x="861" y="281"/>
                  </a:cubicBezTo>
                  <a:cubicBezTo>
                    <a:pt x="861" y="264"/>
                    <a:pt x="854" y="255"/>
                    <a:pt x="840" y="255"/>
                  </a:cubicBezTo>
                  <a:cubicBezTo>
                    <a:pt x="828" y="255"/>
                    <a:pt x="816" y="259"/>
                    <a:pt x="807" y="267"/>
                  </a:cubicBezTo>
                  <a:cubicBezTo>
                    <a:pt x="807" y="250"/>
                    <a:pt x="807" y="250"/>
                    <a:pt x="807" y="250"/>
                  </a:cubicBezTo>
                  <a:cubicBezTo>
                    <a:pt x="810" y="248"/>
                    <a:pt x="815" y="246"/>
                    <a:pt x="822" y="244"/>
                  </a:cubicBezTo>
                  <a:cubicBezTo>
                    <a:pt x="829" y="242"/>
                    <a:pt x="836" y="241"/>
                    <a:pt x="841" y="241"/>
                  </a:cubicBezTo>
                  <a:cubicBezTo>
                    <a:pt x="866" y="241"/>
                    <a:pt x="878" y="254"/>
                    <a:pt x="878" y="279"/>
                  </a:cubicBezTo>
                  <a:lnTo>
                    <a:pt x="878" y="346"/>
                  </a:lnTo>
                  <a:close/>
                  <a:moveTo>
                    <a:pt x="861" y="294"/>
                  </a:moveTo>
                  <a:cubicBezTo>
                    <a:pt x="836" y="298"/>
                    <a:pt x="836" y="298"/>
                    <a:pt x="836" y="298"/>
                  </a:cubicBezTo>
                  <a:cubicBezTo>
                    <a:pt x="828" y="299"/>
                    <a:pt x="822" y="301"/>
                    <a:pt x="818" y="304"/>
                  </a:cubicBezTo>
                  <a:cubicBezTo>
                    <a:pt x="815" y="306"/>
                    <a:pt x="813" y="311"/>
                    <a:pt x="813" y="317"/>
                  </a:cubicBezTo>
                  <a:cubicBezTo>
                    <a:pt x="813" y="323"/>
                    <a:pt x="815" y="327"/>
                    <a:pt x="819" y="330"/>
                  </a:cubicBezTo>
                  <a:cubicBezTo>
                    <a:pt x="823" y="333"/>
                    <a:pt x="827" y="335"/>
                    <a:pt x="833" y="335"/>
                  </a:cubicBezTo>
                  <a:cubicBezTo>
                    <a:pt x="841" y="335"/>
                    <a:pt x="848" y="332"/>
                    <a:pt x="853" y="326"/>
                  </a:cubicBezTo>
                  <a:cubicBezTo>
                    <a:pt x="859" y="320"/>
                    <a:pt x="861" y="313"/>
                    <a:pt x="861" y="304"/>
                  </a:cubicBezTo>
                  <a:lnTo>
                    <a:pt x="861" y="294"/>
                  </a:lnTo>
                  <a:close/>
                  <a:moveTo>
                    <a:pt x="1049" y="346"/>
                  </a:moveTo>
                  <a:cubicBezTo>
                    <a:pt x="1033" y="346"/>
                    <a:pt x="1033" y="346"/>
                    <a:pt x="1033" y="346"/>
                  </a:cubicBezTo>
                  <a:cubicBezTo>
                    <a:pt x="1033" y="287"/>
                    <a:pt x="1033" y="287"/>
                    <a:pt x="1033" y="287"/>
                  </a:cubicBezTo>
                  <a:cubicBezTo>
                    <a:pt x="1033" y="276"/>
                    <a:pt x="1031" y="267"/>
                    <a:pt x="1027" y="262"/>
                  </a:cubicBezTo>
                  <a:cubicBezTo>
                    <a:pt x="1024" y="257"/>
                    <a:pt x="1018" y="255"/>
                    <a:pt x="1010" y="255"/>
                  </a:cubicBezTo>
                  <a:cubicBezTo>
                    <a:pt x="1003" y="255"/>
                    <a:pt x="997" y="258"/>
                    <a:pt x="992" y="264"/>
                  </a:cubicBezTo>
                  <a:cubicBezTo>
                    <a:pt x="987" y="271"/>
                    <a:pt x="984" y="279"/>
                    <a:pt x="984" y="287"/>
                  </a:cubicBezTo>
                  <a:cubicBezTo>
                    <a:pt x="984" y="346"/>
                    <a:pt x="984" y="346"/>
                    <a:pt x="984" y="346"/>
                  </a:cubicBezTo>
                  <a:cubicBezTo>
                    <a:pt x="968" y="346"/>
                    <a:pt x="968" y="346"/>
                    <a:pt x="968" y="346"/>
                  </a:cubicBezTo>
                  <a:cubicBezTo>
                    <a:pt x="968" y="285"/>
                    <a:pt x="968" y="285"/>
                    <a:pt x="968" y="285"/>
                  </a:cubicBezTo>
                  <a:cubicBezTo>
                    <a:pt x="968" y="265"/>
                    <a:pt x="960" y="255"/>
                    <a:pt x="945" y="255"/>
                  </a:cubicBezTo>
                  <a:cubicBezTo>
                    <a:pt x="937" y="255"/>
                    <a:pt x="931" y="258"/>
                    <a:pt x="927" y="264"/>
                  </a:cubicBezTo>
                  <a:cubicBezTo>
                    <a:pt x="922" y="270"/>
                    <a:pt x="920" y="278"/>
                    <a:pt x="920" y="287"/>
                  </a:cubicBezTo>
                  <a:cubicBezTo>
                    <a:pt x="920" y="346"/>
                    <a:pt x="920" y="346"/>
                    <a:pt x="920" y="346"/>
                  </a:cubicBezTo>
                  <a:cubicBezTo>
                    <a:pt x="903" y="346"/>
                    <a:pt x="903" y="346"/>
                    <a:pt x="903" y="346"/>
                  </a:cubicBezTo>
                  <a:cubicBezTo>
                    <a:pt x="903" y="243"/>
                    <a:pt x="903" y="243"/>
                    <a:pt x="903" y="243"/>
                  </a:cubicBezTo>
                  <a:cubicBezTo>
                    <a:pt x="920" y="243"/>
                    <a:pt x="920" y="243"/>
                    <a:pt x="920" y="243"/>
                  </a:cubicBezTo>
                  <a:cubicBezTo>
                    <a:pt x="920" y="260"/>
                    <a:pt x="920" y="260"/>
                    <a:pt x="920" y="260"/>
                  </a:cubicBezTo>
                  <a:cubicBezTo>
                    <a:pt x="920" y="260"/>
                    <a:pt x="920" y="260"/>
                    <a:pt x="920" y="260"/>
                  </a:cubicBezTo>
                  <a:cubicBezTo>
                    <a:pt x="927" y="247"/>
                    <a:pt x="938" y="241"/>
                    <a:pt x="952" y="241"/>
                  </a:cubicBezTo>
                  <a:cubicBezTo>
                    <a:pt x="959" y="241"/>
                    <a:pt x="965" y="243"/>
                    <a:pt x="970" y="246"/>
                  </a:cubicBezTo>
                  <a:cubicBezTo>
                    <a:pt x="975" y="250"/>
                    <a:pt x="979" y="255"/>
                    <a:pt x="981" y="262"/>
                  </a:cubicBezTo>
                  <a:cubicBezTo>
                    <a:pt x="989" y="248"/>
                    <a:pt x="1000" y="241"/>
                    <a:pt x="1015" y="241"/>
                  </a:cubicBezTo>
                  <a:cubicBezTo>
                    <a:pt x="1038" y="241"/>
                    <a:pt x="1049" y="255"/>
                    <a:pt x="1049" y="283"/>
                  </a:cubicBezTo>
                  <a:lnTo>
                    <a:pt x="1049" y="346"/>
                  </a:lnTo>
                  <a:close/>
                  <a:moveTo>
                    <a:pt x="1188" y="341"/>
                  </a:moveTo>
                  <a:cubicBezTo>
                    <a:pt x="1180" y="346"/>
                    <a:pt x="1171" y="349"/>
                    <a:pt x="1160" y="349"/>
                  </a:cubicBezTo>
                  <a:cubicBezTo>
                    <a:pt x="1151" y="349"/>
                    <a:pt x="1142" y="346"/>
                    <a:pt x="1135" y="342"/>
                  </a:cubicBezTo>
                  <a:cubicBezTo>
                    <a:pt x="1127" y="338"/>
                    <a:pt x="1121" y="332"/>
                    <a:pt x="1117" y="324"/>
                  </a:cubicBezTo>
                  <a:cubicBezTo>
                    <a:pt x="1113" y="316"/>
                    <a:pt x="1111" y="307"/>
                    <a:pt x="1111" y="297"/>
                  </a:cubicBezTo>
                  <a:cubicBezTo>
                    <a:pt x="1111" y="280"/>
                    <a:pt x="1116" y="267"/>
                    <a:pt x="1126" y="256"/>
                  </a:cubicBezTo>
                  <a:cubicBezTo>
                    <a:pt x="1135" y="246"/>
                    <a:pt x="1148" y="241"/>
                    <a:pt x="1165" y="241"/>
                  </a:cubicBezTo>
                  <a:cubicBezTo>
                    <a:pt x="1173" y="241"/>
                    <a:pt x="1181" y="242"/>
                    <a:pt x="1188" y="246"/>
                  </a:cubicBezTo>
                  <a:cubicBezTo>
                    <a:pt x="1188" y="263"/>
                    <a:pt x="1188" y="263"/>
                    <a:pt x="1188" y="263"/>
                  </a:cubicBezTo>
                  <a:cubicBezTo>
                    <a:pt x="1181" y="257"/>
                    <a:pt x="1172" y="255"/>
                    <a:pt x="1164" y="255"/>
                  </a:cubicBezTo>
                  <a:cubicBezTo>
                    <a:pt x="1153" y="255"/>
                    <a:pt x="1145" y="259"/>
                    <a:pt x="1138" y="266"/>
                  </a:cubicBezTo>
                  <a:cubicBezTo>
                    <a:pt x="1131" y="274"/>
                    <a:pt x="1128" y="284"/>
                    <a:pt x="1128" y="296"/>
                  </a:cubicBezTo>
                  <a:cubicBezTo>
                    <a:pt x="1128" y="308"/>
                    <a:pt x="1131" y="317"/>
                    <a:pt x="1137" y="324"/>
                  </a:cubicBezTo>
                  <a:cubicBezTo>
                    <a:pt x="1144" y="331"/>
                    <a:pt x="1152" y="335"/>
                    <a:pt x="1163" y="335"/>
                  </a:cubicBezTo>
                  <a:cubicBezTo>
                    <a:pt x="1172" y="335"/>
                    <a:pt x="1180" y="332"/>
                    <a:pt x="1188" y="326"/>
                  </a:cubicBezTo>
                  <a:lnTo>
                    <a:pt x="1188" y="341"/>
                  </a:lnTo>
                  <a:close/>
                  <a:moveTo>
                    <a:pt x="1264" y="319"/>
                  </a:moveTo>
                  <a:cubicBezTo>
                    <a:pt x="1264" y="327"/>
                    <a:pt x="1260" y="335"/>
                    <a:pt x="1253" y="340"/>
                  </a:cubicBezTo>
                  <a:cubicBezTo>
                    <a:pt x="1246" y="346"/>
                    <a:pt x="1237" y="349"/>
                    <a:pt x="1226" y="349"/>
                  </a:cubicBezTo>
                  <a:cubicBezTo>
                    <a:pt x="1216" y="349"/>
                    <a:pt x="1208" y="346"/>
                    <a:pt x="1200" y="342"/>
                  </a:cubicBezTo>
                  <a:cubicBezTo>
                    <a:pt x="1200" y="325"/>
                    <a:pt x="1200" y="325"/>
                    <a:pt x="1200" y="325"/>
                  </a:cubicBezTo>
                  <a:cubicBezTo>
                    <a:pt x="1209" y="331"/>
                    <a:pt x="1217" y="335"/>
                    <a:pt x="1227" y="335"/>
                  </a:cubicBezTo>
                  <a:cubicBezTo>
                    <a:pt x="1240" y="335"/>
                    <a:pt x="1247" y="330"/>
                    <a:pt x="1247" y="320"/>
                  </a:cubicBezTo>
                  <a:cubicBezTo>
                    <a:pt x="1247" y="316"/>
                    <a:pt x="1245" y="313"/>
                    <a:pt x="1243" y="311"/>
                  </a:cubicBezTo>
                  <a:cubicBezTo>
                    <a:pt x="1240" y="308"/>
                    <a:pt x="1235" y="305"/>
                    <a:pt x="1226" y="301"/>
                  </a:cubicBezTo>
                  <a:cubicBezTo>
                    <a:pt x="1216" y="297"/>
                    <a:pt x="1210" y="293"/>
                    <a:pt x="1206" y="288"/>
                  </a:cubicBezTo>
                  <a:cubicBezTo>
                    <a:pt x="1202" y="284"/>
                    <a:pt x="1201" y="278"/>
                    <a:pt x="1201" y="271"/>
                  </a:cubicBezTo>
                  <a:cubicBezTo>
                    <a:pt x="1201" y="262"/>
                    <a:pt x="1204" y="255"/>
                    <a:pt x="1211" y="249"/>
                  </a:cubicBezTo>
                  <a:cubicBezTo>
                    <a:pt x="1218" y="244"/>
                    <a:pt x="1226" y="241"/>
                    <a:pt x="1237" y="241"/>
                  </a:cubicBezTo>
                  <a:cubicBezTo>
                    <a:pt x="1245" y="241"/>
                    <a:pt x="1252" y="242"/>
                    <a:pt x="1259" y="246"/>
                  </a:cubicBezTo>
                  <a:cubicBezTo>
                    <a:pt x="1259" y="262"/>
                    <a:pt x="1259" y="262"/>
                    <a:pt x="1259" y="262"/>
                  </a:cubicBezTo>
                  <a:cubicBezTo>
                    <a:pt x="1252" y="257"/>
                    <a:pt x="1244" y="255"/>
                    <a:pt x="1236" y="255"/>
                  </a:cubicBezTo>
                  <a:cubicBezTo>
                    <a:pt x="1230" y="255"/>
                    <a:pt x="1226" y="256"/>
                    <a:pt x="1222" y="259"/>
                  </a:cubicBezTo>
                  <a:cubicBezTo>
                    <a:pt x="1219" y="261"/>
                    <a:pt x="1217" y="265"/>
                    <a:pt x="1217" y="269"/>
                  </a:cubicBezTo>
                  <a:cubicBezTo>
                    <a:pt x="1217" y="274"/>
                    <a:pt x="1219" y="277"/>
                    <a:pt x="1221" y="280"/>
                  </a:cubicBezTo>
                  <a:cubicBezTo>
                    <a:pt x="1224" y="282"/>
                    <a:pt x="1229" y="285"/>
                    <a:pt x="1237" y="288"/>
                  </a:cubicBezTo>
                  <a:cubicBezTo>
                    <a:pt x="1247" y="292"/>
                    <a:pt x="1254" y="297"/>
                    <a:pt x="1258" y="301"/>
                  </a:cubicBezTo>
                  <a:cubicBezTo>
                    <a:pt x="1262" y="306"/>
                    <a:pt x="1264" y="312"/>
                    <a:pt x="1264" y="319"/>
                  </a:cubicBezTo>
                  <a:close/>
                  <a:moveTo>
                    <a:pt x="660" y="17"/>
                  </a:moveTo>
                  <a:cubicBezTo>
                    <a:pt x="660" y="21"/>
                    <a:pt x="659" y="23"/>
                    <a:pt x="657" y="25"/>
                  </a:cubicBezTo>
                  <a:cubicBezTo>
                    <a:pt x="655" y="27"/>
                    <a:pt x="652" y="28"/>
                    <a:pt x="649" y="28"/>
                  </a:cubicBezTo>
                  <a:cubicBezTo>
                    <a:pt x="646" y="28"/>
                    <a:pt x="643" y="27"/>
                    <a:pt x="641" y="25"/>
                  </a:cubicBezTo>
                  <a:cubicBezTo>
                    <a:pt x="639" y="23"/>
                    <a:pt x="638" y="21"/>
                    <a:pt x="638" y="17"/>
                  </a:cubicBezTo>
                  <a:cubicBezTo>
                    <a:pt x="638" y="15"/>
                    <a:pt x="639" y="12"/>
                    <a:pt x="641" y="10"/>
                  </a:cubicBezTo>
                  <a:cubicBezTo>
                    <a:pt x="643" y="8"/>
                    <a:pt x="646" y="7"/>
                    <a:pt x="649" y="7"/>
                  </a:cubicBezTo>
                  <a:cubicBezTo>
                    <a:pt x="652" y="7"/>
                    <a:pt x="655" y="8"/>
                    <a:pt x="657" y="10"/>
                  </a:cubicBezTo>
                  <a:cubicBezTo>
                    <a:pt x="659" y="12"/>
                    <a:pt x="660" y="15"/>
                    <a:pt x="660" y="17"/>
                  </a:cubicBezTo>
                  <a:close/>
                  <a:moveTo>
                    <a:pt x="657" y="154"/>
                  </a:moveTo>
                  <a:cubicBezTo>
                    <a:pt x="641" y="154"/>
                    <a:pt x="641" y="154"/>
                    <a:pt x="641" y="154"/>
                  </a:cubicBezTo>
                  <a:cubicBezTo>
                    <a:pt x="641" y="51"/>
                    <a:pt x="641" y="51"/>
                    <a:pt x="641" y="51"/>
                  </a:cubicBezTo>
                  <a:cubicBezTo>
                    <a:pt x="657" y="51"/>
                    <a:pt x="657" y="51"/>
                    <a:pt x="657" y="51"/>
                  </a:cubicBezTo>
                  <a:lnTo>
                    <a:pt x="657" y="154"/>
                  </a:lnTo>
                  <a:close/>
                  <a:moveTo>
                    <a:pt x="580" y="272"/>
                  </a:moveTo>
                  <a:cubicBezTo>
                    <a:pt x="580" y="287"/>
                    <a:pt x="577" y="300"/>
                    <a:pt x="571" y="311"/>
                  </a:cubicBezTo>
                  <a:cubicBezTo>
                    <a:pt x="564" y="322"/>
                    <a:pt x="555" y="331"/>
                    <a:pt x="543" y="337"/>
                  </a:cubicBezTo>
                  <a:cubicBezTo>
                    <a:pt x="532" y="343"/>
                    <a:pt x="518" y="346"/>
                    <a:pt x="503" y="346"/>
                  </a:cubicBezTo>
                  <a:cubicBezTo>
                    <a:pt x="465" y="346"/>
                    <a:pt x="465" y="346"/>
                    <a:pt x="465" y="346"/>
                  </a:cubicBezTo>
                  <a:cubicBezTo>
                    <a:pt x="465" y="202"/>
                    <a:pt x="465" y="202"/>
                    <a:pt x="465" y="202"/>
                  </a:cubicBezTo>
                  <a:cubicBezTo>
                    <a:pt x="504" y="202"/>
                    <a:pt x="504" y="202"/>
                    <a:pt x="504" y="202"/>
                  </a:cubicBezTo>
                  <a:cubicBezTo>
                    <a:pt x="555" y="202"/>
                    <a:pt x="580" y="225"/>
                    <a:pt x="580" y="272"/>
                  </a:cubicBezTo>
                  <a:close/>
                  <a:moveTo>
                    <a:pt x="563" y="272"/>
                  </a:moveTo>
                  <a:cubicBezTo>
                    <a:pt x="563" y="236"/>
                    <a:pt x="543" y="217"/>
                    <a:pt x="504" y="217"/>
                  </a:cubicBezTo>
                  <a:cubicBezTo>
                    <a:pt x="482" y="217"/>
                    <a:pt x="482" y="217"/>
                    <a:pt x="482" y="217"/>
                  </a:cubicBezTo>
                  <a:cubicBezTo>
                    <a:pt x="482" y="331"/>
                    <a:pt x="482" y="331"/>
                    <a:pt x="482" y="331"/>
                  </a:cubicBezTo>
                  <a:cubicBezTo>
                    <a:pt x="503" y="331"/>
                    <a:pt x="503" y="331"/>
                    <a:pt x="503" y="331"/>
                  </a:cubicBezTo>
                  <a:cubicBezTo>
                    <a:pt x="522" y="331"/>
                    <a:pt x="537" y="325"/>
                    <a:pt x="547" y="315"/>
                  </a:cubicBezTo>
                  <a:cubicBezTo>
                    <a:pt x="558" y="305"/>
                    <a:pt x="563" y="291"/>
                    <a:pt x="563" y="272"/>
                  </a:cubicBezTo>
                  <a:close/>
                  <a:moveTo>
                    <a:pt x="273" y="67"/>
                  </a:moveTo>
                  <a:cubicBezTo>
                    <a:pt x="273" y="67"/>
                    <a:pt x="273" y="67"/>
                    <a:pt x="273" y="67"/>
                  </a:cubicBezTo>
                  <a:cubicBezTo>
                    <a:pt x="251" y="119"/>
                    <a:pt x="219" y="167"/>
                    <a:pt x="186" y="201"/>
                  </a:cubicBezTo>
                  <a:cubicBezTo>
                    <a:pt x="186" y="282"/>
                    <a:pt x="186" y="282"/>
                    <a:pt x="186" y="282"/>
                  </a:cubicBezTo>
                  <a:cubicBezTo>
                    <a:pt x="183" y="284"/>
                    <a:pt x="183" y="284"/>
                    <a:pt x="183" y="284"/>
                  </a:cubicBezTo>
                  <a:cubicBezTo>
                    <a:pt x="178" y="284"/>
                    <a:pt x="178" y="284"/>
                    <a:pt x="178" y="284"/>
                  </a:cubicBezTo>
                  <a:cubicBezTo>
                    <a:pt x="66" y="292"/>
                    <a:pt x="0" y="348"/>
                    <a:pt x="0" y="348"/>
                  </a:cubicBezTo>
                  <a:cubicBezTo>
                    <a:pt x="126" y="270"/>
                    <a:pt x="269" y="306"/>
                    <a:pt x="269" y="306"/>
                  </a:cubicBezTo>
                  <a:cubicBezTo>
                    <a:pt x="280" y="304"/>
                    <a:pt x="280" y="304"/>
                    <a:pt x="280" y="304"/>
                  </a:cubicBezTo>
                  <a:cubicBezTo>
                    <a:pt x="280" y="69"/>
                    <a:pt x="280" y="69"/>
                    <a:pt x="280" y="69"/>
                  </a:cubicBezTo>
                  <a:lnTo>
                    <a:pt x="273" y="67"/>
                  </a:lnTo>
                  <a:close/>
                  <a:moveTo>
                    <a:pt x="357" y="123"/>
                  </a:moveTo>
                  <a:cubicBezTo>
                    <a:pt x="357" y="123"/>
                    <a:pt x="357" y="123"/>
                    <a:pt x="357" y="123"/>
                  </a:cubicBezTo>
                  <a:cubicBezTo>
                    <a:pt x="357" y="123"/>
                    <a:pt x="345" y="139"/>
                    <a:pt x="308" y="172"/>
                  </a:cubicBezTo>
                  <a:cubicBezTo>
                    <a:pt x="300" y="180"/>
                    <a:pt x="295" y="184"/>
                    <a:pt x="287" y="191"/>
                  </a:cubicBezTo>
                  <a:cubicBezTo>
                    <a:pt x="287" y="312"/>
                    <a:pt x="287" y="312"/>
                    <a:pt x="287" y="312"/>
                  </a:cubicBezTo>
                  <a:cubicBezTo>
                    <a:pt x="279" y="314"/>
                    <a:pt x="279" y="314"/>
                    <a:pt x="279" y="314"/>
                  </a:cubicBezTo>
                  <a:cubicBezTo>
                    <a:pt x="279" y="314"/>
                    <a:pt x="248" y="304"/>
                    <a:pt x="194" y="302"/>
                  </a:cubicBezTo>
                  <a:cubicBezTo>
                    <a:pt x="140" y="300"/>
                    <a:pt x="61" y="315"/>
                    <a:pt x="0" y="348"/>
                  </a:cubicBezTo>
                  <a:cubicBezTo>
                    <a:pt x="2" y="348"/>
                    <a:pt x="2" y="348"/>
                    <a:pt x="2" y="348"/>
                  </a:cubicBezTo>
                  <a:cubicBezTo>
                    <a:pt x="2" y="348"/>
                    <a:pt x="166" y="284"/>
                    <a:pt x="356" y="349"/>
                  </a:cubicBezTo>
                  <a:cubicBezTo>
                    <a:pt x="356" y="349"/>
                    <a:pt x="356" y="349"/>
                    <a:pt x="356" y="349"/>
                  </a:cubicBezTo>
                  <a:cubicBezTo>
                    <a:pt x="363" y="347"/>
                    <a:pt x="363" y="347"/>
                    <a:pt x="363" y="347"/>
                  </a:cubicBezTo>
                  <a:cubicBezTo>
                    <a:pt x="363" y="127"/>
                    <a:pt x="363" y="127"/>
                    <a:pt x="363" y="127"/>
                  </a:cubicBezTo>
                  <a:lnTo>
                    <a:pt x="357" y="123"/>
                  </a:lnTo>
                  <a:close/>
                  <a:moveTo>
                    <a:pt x="180" y="10"/>
                  </a:moveTo>
                  <a:cubicBezTo>
                    <a:pt x="171" y="8"/>
                    <a:pt x="171" y="8"/>
                    <a:pt x="171" y="8"/>
                  </a:cubicBezTo>
                  <a:cubicBezTo>
                    <a:pt x="171" y="8"/>
                    <a:pt x="171" y="8"/>
                    <a:pt x="171" y="8"/>
                  </a:cubicBezTo>
                  <a:cubicBezTo>
                    <a:pt x="171" y="8"/>
                    <a:pt x="171" y="8"/>
                    <a:pt x="171" y="8"/>
                  </a:cubicBezTo>
                  <a:cubicBezTo>
                    <a:pt x="171" y="8"/>
                    <a:pt x="171" y="8"/>
                    <a:pt x="171" y="8"/>
                  </a:cubicBezTo>
                  <a:cubicBezTo>
                    <a:pt x="171" y="9"/>
                    <a:pt x="171" y="9"/>
                    <a:pt x="171" y="9"/>
                  </a:cubicBezTo>
                  <a:cubicBezTo>
                    <a:pt x="170" y="16"/>
                    <a:pt x="160" y="73"/>
                    <a:pt x="119" y="154"/>
                  </a:cubicBezTo>
                  <a:cubicBezTo>
                    <a:pt x="94" y="201"/>
                    <a:pt x="57" y="261"/>
                    <a:pt x="0" y="320"/>
                  </a:cubicBezTo>
                  <a:cubicBezTo>
                    <a:pt x="0" y="348"/>
                    <a:pt x="0" y="348"/>
                    <a:pt x="0" y="348"/>
                  </a:cubicBezTo>
                  <a:cubicBezTo>
                    <a:pt x="0" y="348"/>
                    <a:pt x="60" y="290"/>
                    <a:pt x="170" y="279"/>
                  </a:cubicBezTo>
                  <a:cubicBezTo>
                    <a:pt x="173" y="278"/>
                    <a:pt x="173" y="278"/>
                    <a:pt x="173" y="278"/>
                  </a:cubicBezTo>
                  <a:cubicBezTo>
                    <a:pt x="180" y="276"/>
                    <a:pt x="180" y="276"/>
                    <a:pt x="180" y="276"/>
                  </a:cubicBezTo>
                  <a:lnTo>
                    <a:pt x="180" y="1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2" name="Rectangle 91"/>
            <p:cNvSpPr/>
            <p:nvPr/>
          </p:nvSpPr>
          <p:spPr bwMode="auto">
            <a:xfrm>
              <a:off x="10737322" y="5194340"/>
              <a:ext cx="399614" cy="34041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sp>
        <p:nvSpPr>
          <p:cNvPr id="93" name="Freeform 14"/>
          <p:cNvSpPr>
            <a:spLocks noChangeAspect="1" noEditPoints="1"/>
          </p:cNvSpPr>
          <p:nvPr/>
        </p:nvSpPr>
        <p:spPr bwMode="black">
          <a:xfrm>
            <a:off x="9936886" y="5071805"/>
            <a:ext cx="815657" cy="186202"/>
          </a:xfrm>
          <a:custGeom>
            <a:avLst/>
            <a:gdLst>
              <a:gd name="T0" fmla="*/ 1244 w 1347"/>
              <a:gd name="T1" fmla="*/ 73 h 305"/>
              <a:gd name="T2" fmla="*/ 1221 w 1347"/>
              <a:gd name="T3" fmla="*/ 211 h 305"/>
              <a:gd name="T4" fmla="*/ 1331 w 1347"/>
              <a:gd name="T5" fmla="*/ 200 h 305"/>
              <a:gd name="T6" fmla="*/ 1340 w 1347"/>
              <a:gd name="T7" fmla="*/ 159 h 305"/>
              <a:gd name="T8" fmla="*/ 1275 w 1347"/>
              <a:gd name="T9" fmla="*/ 94 h 305"/>
              <a:gd name="T10" fmla="*/ 1147 w 1347"/>
              <a:gd name="T11" fmla="*/ 234 h 305"/>
              <a:gd name="T12" fmla="*/ 1111 w 1347"/>
              <a:gd name="T13" fmla="*/ 73 h 305"/>
              <a:gd name="T14" fmla="*/ 1183 w 1347"/>
              <a:gd name="T15" fmla="*/ 98 h 305"/>
              <a:gd name="T16" fmla="*/ 1114 w 1347"/>
              <a:gd name="T17" fmla="*/ 192 h 305"/>
              <a:gd name="T18" fmla="*/ 1191 w 1347"/>
              <a:gd name="T19" fmla="*/ 223 h 305"/>
              <a:gd name="T20" fmla="*/ 1038 w 1347"/>
              <a:gd name="T21" fmla="*/ 98 h 305"/>
              <a:gd name="T22" fmla="*/ 999 w 1347"/>
              <a:gd name="T23" fmla="*/ 228 h 305"/>
              <a:gd name="T24" fmla="*/ 968 w 1347"/>
              <a:gd name="T25" fmla="*/ 70 h 305"/>
              <a:gd name="T26" fmla="*/ 1042 w 1347"/>
              <a:gd name="T27" fmla="*/ 69 h 305"/>
              <a:gd name="T28" fmla="*/ 896 w 1347"/>
              <a:gd name="T29" fmla="*/ 73 h 305"/>
              <a:gd name="T30" fmla="*/ 788 w 1347"/>
              <a:gd name="T31" fmla="*/ 151 h 305"/>
              <a:gd name="T32" fmla="*/ 896 w 1347"/>
              <a:gd name="T33" fmla="*/ 228 h 305"/>
              <a:gd name="T34" fmla="*/ 893 w 1347"/>
              <a:gd name="T35" fmla="*/ 192 h 305"/>
              <a:gd name="T36" fmla="*/ 863 w 1347"/>
              <a:gd name="T37" fmla="*/ 95 h 305"/>
              <a:gd name="T38" fmla="*/ 800 w 1347"/>
              <a:gd name="T39" fmla="*/ 29 h 305"/>
              <a:gd name="T40" fmla="*/ 762 w 1347"/>
              <a:gd name="T41" fmla="*/ 36 h 305"/>
              <a:gd name="T42" fmla="*/ 782 w 1347"/>
              <a:gd name="T43" fmla="*/ 95 h 305"/>
              <a:gd name="T44" fmla="*/ 699 w 1347"/>
              <a:gd name="T45" fmla="*/ 288 h 305"/>
              <a:gd name="T46" fmla="*/ 628 w 1347"/>
              <a:gd name="T47" fmla="*/ 296 h 305"/>
              <a:gd name="T48" fmla="*/ 665 w 1347"/>
              <a:gd name="T49" fmla="*/ 275 h 305"/>
              <a:gd name="T50" fmla="*/ 688 w 1347"/>
              <a:gd name="T51" fmla="*/ 98 h 305"/>
              <a:gd name="T52" fmla="*/ 717 w 1347"/>
              <a:gd name="T53" fmla="*/ 63 h 305"/>
              <a:gd name="T54" fmla="*/ 808 w 1347"/>
              <a:gd name="T55" fmla="*/ 8 h 305"/>
              <a:gd name="T56" fmla="*/ 538 w 1347"/>
              <a:gd name="T57" fmla="*/ 216 h 305"/>
              <a:gd name="T58" fmla="*/ 602 w 1347"/>
              <a:gd name="T59" fmla="*/ 208 h 305"/>
              <a:gd name="T60" fmla="*/ 541 w 1347"/>
              <a:gd name="T61" fmla="*/ 116 h 305"/>
              <a:gd name="T62" fmla="*/ 656 w 1347"/>
              <a:gd name="T63" fmla="*/ 85 h 305"/>
              <a:gd name="T64" fmla="*/ 574 w 1347"/>
              <a:gd name="T65" fmla="*/ 112 h 305"/>
              <a:gd name="T66" fmla="*/ 125 w 1347"/>
              <a:gd name="T67" fmla="*/ 184 h 305"/>
              <a:gd name="T68" fmla="*/ 9 w 1347"/>
              <a:gd name="T69" fmla="*/ 192 h 305"/>
              <a:gd name="T70" fmla="*/ 92 w 1347"/>
              <a:gd name="T71" fmla="*/ 187 h 305"/>
              <a:gd name="T72" fmla="*/ 63 w 1347"/>
              <a:gd name="T73" fmla="*/ 66 h 305"/>
              <a:gd name="T74" fmla="*/ 108 w 1347"/>
              <a:gd name="T75" fmla="*/ 106 h 305"/>
              <a:gd name="T76" fmla="*/ 75 w 1347"/>
              <a:gd name="T77" fmla="*/ 136 h 305"/>
              <a:gd name="T78" fmla="*/ 450 w 1347"/>
              <a:gd name="T79" fmla="*/ 67 h 305"/>
              <a:gd name="T80" fmla="*/ 378 w 1347"/>
              <a:gd name="T81" fmla="*/ 184 h 305"/>
              <a:gd name="T82" fmla="*/ 509 w 1347"/>
              <a:gd name="T83" fmla="*/ 219 h 305"/>
              <a:gd name="T84" fmla="*/ 409 w 1347"/>
              <a:gd name="T85" fmla="*/ 159 h 305"/>
              <a:gd name="T86" fmla="*/ 418 w 1347"/>
              <a:gd name="T87" fmla="*/ 109 h 305"/>
              <a:gd name="T88" fmla="*/ 344 w 1347"/>
              <a:gd name="T89" fmla="*/ 7 h 305"/>
              <a:gd name="T90" fmla="*/ 311 w 1347"/>
              <a:gd name="T91" fmla="*/ 7 h 305"/>
              <a:gd name="T92" fmla="*/ 277 w 1347"/>
              <a:gd name="T93" fmla="*/ 127 h 305"/>
              <a:gd name="T94" fmla="*/ 153 w 1347"/>
              <a:gd name="T95" fmla="*/ 85 h 305"/>
              <a:gd name="T96" fmla="*/ 236 w 1347"/>
              <a:gd name="T97" fmla="*/ 102 h 305"/>
              <a:gd name="T98" fmla="*/ 185 w 1347"/>
              <a:gd name="T99" fmla="*/ 131 h 305"/>
              <a:gd name="T100" fmla="*/ 162 w 1347"/>
              <a:gd name="T101" fmla="*/ 222 h 305"/>
              <a:gd name="T102" fmla="*/ 275 w 1347"/>
              <a:gd name="T103" fmla="*/ 225 h 305"/>
              <a:gd name="T104" fmla="*/ 180 w 1347"/>
              <a:gd name="T105" fmla="*/ 195 h 305"/>
              <a:gd name="T106" fmla="*/ 244 w 1347"/>
              <a:gd name="T107" fmla="*/ 20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47" h="305">
                <a:moveTo>
                  <a:pt x="1340" y="112"/>
                </a:moveTo>
                <a:cubicBezTo>
                  <a:pt x="1338" y="102"/>
                  <a:pt x="1331" y="92"/>
                  <a:pt x="1327" y="88"/>
                </a:cubicBezTo>
                <a:cubicBezTo>
                  <a:pt x="1320" y="81"/>
                  <a:pt x="1314" y="76"/>
                  <a:pt x="1307" y="73"/>
                </a:cubicBezTo>
                <a:cubicBezTo>
                  <a:pt x="1299" y="69"/>
                  <a:pt x="1289" y="67"/>
                  <a:pt x="1278" y="67"/>
                </a:cubicBezTo>
                <a:cubicBezTo>
                  <a:pt x="1265" y="67"/>
                  <a:pt x="1253" y="69"/>
                  <a:pt x="1244" y="73"/>
                </a:cubicBezTo>
                <a:cubicBezTo>
                  <a:pt x="1234" y="78"/>
                  <a:pt x="1226" y="84"/>
                  <a:pt x="1220" y="92"/>
                </a:cubicBezTo>
                <a:cubicBezTo>
                  <a:pt x="1214" y="99"/>
                  <a:pt x="1209" y="108"/>
                  <a:pt x="1206" y="118"/>
                </a:cubicBezTo>
                <a:cubicBezTo>
                  <a:pt x="1203" y="129"/>
                  <a:pt x="1201" y="140"/>
                  <a:pt x="1201" y="151"/>
                </a:cubicBezTo>
                <a:cubicBezTo>
                  <a:pt x="1201" y="163"/>
                  <a:pt x="1203" y="175"/>
                  <a:pt x="1206" y="184"/>
                </a:cubicBezTo>
                <a:cubicBezTo>
                  <a:pt x="1209" y="195"/>
                  <a:pt x="1214" y="203"/>
                  <a:pt x="1221" y="211"/>
                </a:cubicBezTo>
                <a:cubicBezTo>
                  <a:pt x="1228" y="218"/>
                  <a:pt x="1236" y="224"/>
                  <a:pt x="1247" y="228"/>
                </a:cubicBezTo>
                <a:cubicBezTo>
                  <a:pt x="1257" y="232"/>
                  <a:pt x="1270" y="234"/>
                  <a:pt x="1284" y="234"/>
                </a:cubicBezTo>
                <a:cubicBezTo>
                  <a:pt x="1314" y="234"/>
                  <a:pt x="1330" y="227"/>
                  <a:pt x="1337" y="224"/>
                </a:cubicBezTo>
                <a:cubicBezTo>
                  <a:pt x="1338" y="223"/>
                  <a:pt x="1339" y="222"/>
                  <a:pt x="1337" y="219"/>
                </a:cubicBezTo>
                <a:cubicBezTo>
                  <a:pt x="1331" y="200"/>
                  <a:pt x="1331" y="200"/>
                  <a:pt x="1331" y="200"/>
                </a:cubicBezTo>
                <a:cubicBezTo>
                  <a:pt x="1330" y="197"/>
                  <a:pt x="1327" y="198"/>
                  <a:pt x="1327" y="198"/>
                </a:cubicBezTo>
                <a:cubicBezTo>
                  <a:pt x="1319" y="201"/>
                  <a:pt x="1309" y="206"/>
                  <a:pt x="1284" y="206"/>
                </a:cubicBezTo>
                <a:cubicBezTo>
                  <a:pt x="1268" y="206"/>
                  <a:pt x="1256" y="201"/>
                  <a:pt x="1249" y="194"/>
                </a:cubicBezTo>
                <a:cubicBezTo>
                  <a:pt x="1241" y="186"/>
                  <a:pt x="1238" y="175"/>
                  <a:pt x="1237" y="159"/>
                </a:cubicBezTo>
                <a:cubicBezTo>
                  <a:pt x="1340" y="159"/>
                  <a:pt x="1340" y="159"/>
                  <a:pt x="1340" y="159"/>
                </a:cubicBezTo>
                <a:cubicBezTo>
                  <a:pt x="1340" y="159"/>
                  <a:pt x="1343" y="159"/>
                  <a:pt x="1343" y="157"/>
                </a:cubicBezTo>
                <a:cubicBezTo>
                  <a:pt x="1343" y="155"/>
                  <a:pt x="1347" y="135"/>
                  <a:pt x="1340" y="112"/>
                </a:cubicBezTo>
                <a:close/>
                <a:moveTo>
                  <a:pt x="1237" y="134"/>
                </a:moveTo>
                <a:cubicBezTo>
                  <a:pt x="1239" y="124"/>
                  <a:pt x="1242" y="116"/>
                  <a:pt x="1246" y="109"/>
                </a:cubicBezTo>
                <a:cubicBezTo>
                  <a:pt x="1252" y="100"/>
                  <a:pt x="1262" y="94"/>
                  <a:pt x="1275" y="94"/>
                </a:cubicBezTo>
                <a:cubicBezTo>
                  <a:pt x="1289" y="94"/>
                  <a:pt x="1298" y="100"/>
                  <a:pt x="1304" y="109"/>
                </a:cubicBezTo>
                <a:cubicBezTo>
                  <a:pt x="1309" y="116"/>
                  <a:pt x="1310" y="124"/>
                  <a:pt x="1311" y="134"/>
                </a:cubicBezTo>
                <a:lnTo>
                  <a:pt x="1237" y="134"/>
                </a:lnTo>
                <a:close/>
                <a:moveTo>
                  <a:pt x="1190" y="226"/>
                </a:moveTo>
                <a:cubicBezTo>
                  <a:pt x="1179" y="231"/>
                  <a:pt x="1163" y="234"/>
                  <a:pt x="1147" y="234"/>
                </a:cubicBezTo>
                <a:cubicBezTo>
                  <a:pt x="1121" y="234"/>
                  <a:pt x="1100" y="226"/>
                  <a:pt x="1087" y="211"/>
                </a:cubicBezTo>
                <a:cubicBezTo>
                  <a:pt x="1073" y="196"/>
                  <a:pt x="1066" y="176"/>
                  <a:pt x="1066" y="150"/>
                </a:cubicBezTo>
                <a:cubicBezTo>
                  <a:pt x="1066" y="139"/>
                  <a:pt x="1068" y="128"/>
                  <a:pt x="1071" y="118"/>
                </a:cubicBezTo>
                <a:cubicBezTo>
                  <a:pt x="1075" y="107"/>
                  <a:pt x="1080" y="99"/>
                  <a:pt x="1086" y="91"/>
                </a:cubicBezTo>
                <a:cubicBezTo>
                  <a:pt x="1093" y="84"/>
                  <a:pt x="1101" y="78"/>
                  <a:pt x="1111" y="73"/>
                </a:cubicBezTo>
                <a:cubicBezTo>
                  <a:pt x="1121" y="69"/>
                  <a:pt x="1132" y="67"/>
                  <a:pt x="1145" y="67"/>
                </a:cubicBezTo>
                <a:cubicBezTo>
                  <a:pt x="1153" y="67"/>
                  <a:pt x="1161" y="67"/>
                  <a:pt x="1168" y="68"/>
                </a:cubicBezTo>
                <a:cubicBezTo>
                  <a:pt x="1175" y="69"/>
                  <a:pt x="1184" y="72"/>
                  <a:pt x="1188" y="73"/>
                </a:cubicBezTo>
                <a:cubicBezTo>
                  <a:pt x="1189" y="74"/>
                  <a:pt x="1191" y="75"/>
                  <a:pt x="1190" y="77"/>
                </a:cubicBezTo>
                <a:cubicBezTo>
                  <a:pt x="1187" y="85"/>
                  <a:pt x="1185" y="90"/>
                  <a:pt x="1183" y="98"/>
                </a:cubicBezTo>
                <a:cubicBezTo>
                  <a:pt x="1181" y="101"/>
                  <a:pt x="1179" y="100"/>
                  <a:pt x="1179" y="100"/>
                </a:cubicBezTo>
                <a:cubicBezTo>
                  <a:pt x="1169" y="97"/>
                  <a:pt x="1159" y="95"/>
                  <a:pt x="1147" y="95"/>
                </a:cubicBezTo>
                <a:cubicBezTo>
                  <a:pt x="1132" y="95"/>
                  <a:pt x="1120" y="100"/>
                  <a:pt x="1113" y="110"/>
                </a:cubicBezTo>
                <a:cubicBezTo>
                  <a:pt x="1105" y="120"/>
                  <a:pt x="1101" y="133"/>
                  <a:pt x="1101" y="150"/>
                </a:cubicBezTo>
                <a:cubicBezTo>
                  <a:pt x="1101" y="169"/>
                  <a:pt x="1106" y="183"/>
                  <a:pt x="1114" y="192"/>
                </a:cubicBezTo>
                <a:cubicBezTo>
                  <a:pt x="1123" y="201"/>
                  <a:pt x="1134" y="205"/>
                  <a:pt x="1149" y="205"/>
                </a:cubicBezTo>
                <a:cubicBezTo>
                  <a:pt x="1155" y="205"/>
                  <a:pt x="1161" y="205"/>
                  <a:pt x="1166" y="204"/>
                </a:cubicBezTo>
                <a:cubicBezTo>
                  <a:pt x="1171" y="203"/>
                  <a:pt x="1176" y="202"/>
                  <a:pt x="1180" y="200"/>
                </a:cubicBezTo>
                <a:cubicBezTo>
                  <a:pt x="1180" y="200"/>
                  <a:pt x="1183" y="199"/>
                  <a:pt x="1184" y="202"/>
                </a:cubicBezTo>
                <a:cubicBezTo>
                  <a:pt x="1191" y="223"/>
                  <a:pt x="1191" y="223"/>
                  <a:pt x="1191" y="223"/>
                </a:cubicBezTo>
                <a:cubicBezTo>
                  <a:pt x="1192" y="225"/>
                  <a:pt x="1190" y="226"/>
                  <a:pt x="1190" y="226"/>
                </a:cubicBezTo>
                <a:close/>
                <a:moveTo>
                  <a:pt x="1061" y="75"/>
                </a:moveTo>
                <a:cubicBezTo>
                  <a:pt x="1060" y="78"/>
                  <a:pt x="1055" y="92"/>
                  <a:pt x="1053" y="97"/>
                </a:cubicBezTo>
                <a:cubicBezTo>
                  <a:pt x="1053" y="99"/>
                  <a:pt x="1051" y="100"/>
                  <a:pt x="1049" y="100"/>
                </a:cubicBezTo>
                <a:cubicBezTo>
                  <a:pt x="1049" y="100"/>
                  <a:pt x="1043" y="98"/>
                  <a:pt x="1038" y="98"/>
                </a:cubicBezTo>
                <a:cubicBezTo>
                  <a:pt x="1034" y="98"/>
                  <a:pt x="1029" y="99"/>
                  <a:pt x="1024" y="100"/>
                </a:cubicBezTo>
                <a:cubicBezTo>
                  <a:pt x="1019" y="102"/>
                  <a:pt x="1015" y="104"/>
                  <a:pt x="1011" y="108"/>
                </a:cubicBezTo>
                <a:cubicBezTo>
                  <a:pt x="1008" y="112"/>
                  <a:pt x="1005" y="117"/>
                  <a:pt x="1002" y="123"/>
                </a:cubicBezTo>
                <a:cubicBezTo>
                  <a:pt x="1000" y="130"/>
                  <a:pt x="999" y="140"/>
                  <a:pt x="999" y="150"/>
                </a:cubicBezTo>
                <a:cubicBezTo>
                  <a:pt x="999" y="228"/>
                  <a:pt x="999" y="228"/>
                  <a:pt x="999" y="228"/>
                </a:cubicBezTo>
                <a:cubicBezTo>
                  <a:pt x="999" y="229"/>
                  <a:pt x="998" y="231"/>
                  <a:pt x="996" y="231"/>
                </a:cubicBezTo>
                <a:cubicBezTo>
                  <a:pt x="969" y="231"/>
                  <a:pt x="969" y="231"/>
                  <a:pt x="969" y="231"/>
                </a:cubicBezTo>
                <a:cubicBezTo>
                  <a:pt x="967" y="231"/>
                  <a:pt x="966" y="229"/>
                  <a:pt x="966" y="228"/>
                </a:cubicBezTo>
                <a:cubicBezTo>
                  <a:pt x="966" y="73"/>
                  <a:pt x="966" y="73"/>
                  <a:pt x="966" y="73"/>
                </a:cubicBezTo>
                <a:cubicBezTo>
                  <a:pt x="966" y="72"/>
                  <a:pt x="967" y="70"/>
                  <a:pt x="968" y="70"/>
                </a:cubicBezTo>
                <a:cubicBezTo>
                  <a:pt x="995" y="70"/>
                  <a:pt x="995" y="70"/>
                  <a:pt x="995" y="70"/>
                </a:cubicBezTo>
                <a:cubicBezTo>
                  <a:pt x="997" y="70"/>
                  <a:pt x="998" y="72"/>
                  <a:pt x="998" y="73"/>
                </a:cubicBezTo>
                <a:cubicBezTo>
                  <a:pt x="998" y="86"/>
                  <a:pt x="998" y="86"/>
                  <a:pt x="998" y="86"/>
                </a:cubicBezTo>
                <a:cubicBezTo>
                  <a:pt x="1002" y="81"/>
                  <a:pt x="1009" y="76"/>
                  <a:pt x="1015" y="73"/>
                </a:cubicBezTo>
                <a:cubicBezTo>
                  <a:pt x="1022" y="70"/>
                  <a:pt x="1029" y="68"/>
                  <a:pt x="1042" y="69"/>
                </a:cubicBezTo>
                <a:cubicBezTo>
                  <a:pt x="1049" y="69"/>
                  <a:pt x="1058" y="71"/>
                  <a:pt x="1059" y="72"/>
                </a:cubicBezTo>
                <a:cubicBezTo>
                  <a:pt x="1060" y="72"/>
                  <a:pt x="1062" y="73"/>
                  <a:pt x="1061" y="75"/>
                </a:cubicBezTo>
                <a:close/>
                <a:moveTo>
                  <a:pt x="933" y="118"/>
                </a:moveTo>
                <a:cubicBezTo>
                  <a:pt x="930" y="108"/>
                  <a:pt x="925" y="99"/>
                  <a:pt x="919" y="91"/>
                </a:cubicBezTo>
                <a:cubicBezTo>
                  <a:pt x="913" y="84"/>
                  <a:pt x="905" y="78"/>
                  <a:pt x="896" y="73"/>
                </a:cubicBezTo>
                <a:cubicBezTo>
                  <a:pt x="886" y="69"/>
                  <a:pt x="875" y="67"/>
                  <a:pt x="863" y="67"/>
                </a:cubicBezTo>
                <a:cubicBezTo>
                  <a:pt x="851" y="67"/>
                  <a:pt x="840" y="69"/>
                  <a:pt x="830" y="73"/>
                </a:cubicBezTo>
                <a:cubicBezTo>
                  <a:pt x="821" y="78"/>
                  <a:pt x="813" y="84"/>
                  <a:pt x="807" y="91"/>
                </a:cubicBezTo>
                <a:cubicBezTo>
                  <a:pt x="801" y="99"/>
                  <a:pt x="796" y="108"/>
                  <a:pt x="793" y="118"/>
                </a:cubicBezTo>
                <a:cubicBezTo>
                  <a:pt x="790" y="128"/>
                  <a:pt x="788" y="139"/>
                  <a:pt x="788" y="151"/>
                </a:cubicBezTo>
                <a:cubicBezTo>
                  <a:pt x="788" y="162"/>
                  <a:pt x="790" y="173"/>
                  <a:pt x="793" y="183"/>
                </a:cubicBezTo>
                <a:cubicBezTo>
                  <a:pt x="796" y="194"/>
                  <a:pt x="801" y="202"/>
                  <a:pt x="807" y="210"/>
                </a:cubicBezTo>
                <a:cubicBezTo>
                  <a:pt x="813" y="217"/>
                  <a:pt x="821" y="223"/>
                  <a:pt x="830" y="228"/>
                </a:cubicBezTo>
                <a:cubicBezTo>
                  <a:pt x="840" y="232"/>
                  <a:pt x="851" y="234"/>
                  <a:pt x="863" y="234"/>
                </a:cubicBezTo>
                <a:cubicBezTo>
                  <a:pt x="875" y="234"/>
                  <a:pt x="886" y="232"/>
                  <a:pt x="896" y="228"/>
                </a:cubicBezTo>
                <a:cubicBezTo>
                  <a:pt x="905" y="223"/>
                  <a:pt x="913" y="217"/>
                  <a:pt x="919" y="210"/>
                </a:cubicBezTo>
                <a:cubicBezTo>
                  <a:pt x="925" y="202"/>
                  <a:pt x="930" y="194"/>
                  <a:pt x="933" y="183"/>
                </a:cubicBezTo>
                <a:cubicBezTo>
                  <a:pt x="936" y="173"/>
                  <a:pt x="938" y="162"/>
                  <a:pt x="938" y="151"/>
                </a:cubicBezTo>
                <a:cubicBezTo>
                  <a:pt x="938" y="139"/>
                  <a:pt x="936" y="128"/>
                  <a:pt x="933" y="118"/>
                </a:cubicBezTo>
                <a:close/>
                <a:moveTo>
                  <a:pt x="893" y="192"/>
                </a:moveTo>
                <a:cubicBezTo>
                  <a:pt x="886" y="202"/>
                  <a:pt x="877" y="207"/>
                  <a:pt x="863" y="207"/>
                </a:cubicBezTo>
                <a:cubicBezTo>
                  <a:pt x="850" y="207"/>
                  <a:pt x="840" y="202"/>
                  <a:pt x="833" y="192"/>
                </a:cubicBezTo>
                <a:cubicBezTo>
                  <a:pt x="827" y="182"/>
                  <a:pt x="824" y="168"/>
                  <a:pt x="824" y="151"/>
                </a:cubicBezTo>
                <a:cubicBezTo>
                  <a:pt x="824" y="133"/>
                  <a:pt x="827" y="119"/>
                  <a:pt x="833" y="109"/>
                </a:cubicBezTo>
                <a:cubicBezTo>
                  <a:pt x="840" y="100"/>
                  <a:pt x="850" y="95"/>
                  <a:pt x="863" y="95"/>
                </a:cubicBezTo>
                <a:cubicBezTo>
                  <a:pt x="877" y="95"/>
                  <a:pt x="886" y="100"/>
                  <a:pt x="893" y="109"/>
                </a:cubicBezTo>
                <a:cubicBezTo>
                  <a:pt x="899" y="119"/>
                  <a:pt x="903" y="133"/>
                  <a:pt x="903" y="151"/>
                </a:cubicBezTo>
                <a:cubicBezTo>
                  <a:pt x="903" y="168"/>
                  <a:pt x="899" y="182"/>
                  <a:pt x="893" y="192"/>
                </a:cubicBezTo>
                <a:close/>
                <a:moveTo>
                  <a:pt x="808" y="8"/>
                </a:moveTo>
                <a:cubicBezTo>
                  <a:pt x="800" y="29"/>
                  <a:pt x="800" y="29"/>
                  <a:pt x="800" y="29"/>
                </a:cubicBezTo>
                <a:cubicBezTo>
                  <a:pt x="799" y="31"/>
                  <a:pt x="799" y="32"/>
                  <a:pt x="796" y="31"/>
                </a:cubicBezTo>
                <a:cubicBezTo>
                  <a:pt x="795" y="31"/>
                  <a:pt x="793" y="30"/>
                  <a:pt x="790" y="30"/>
                </a:cubicBezTo>
                <a:cubicBezTo>
                  <a:pt x="788" y="29"/>
                  <a:pt x="785" y="29"/>
                  <a:pt x="782" y="29"/>
                </a:cubicBezTo>
                <a:cubicBezTo>
                  <a:pt x="778" y="29"/>
                  <a:pt x="774" y="29"/>
                  <a:pt x="771" y="30"/>
                </a:cubicBezTo>
                <a:cubicBezTo>
                  <a:pt x="767" y="31"/>
                  <a:pt x="765" y="33"/>
                  <a:pt x="762" y="36"/>
                </a:cubicBezTo>
                <a:cubicBezTo>
                  <a:pt x="759" y="38"/>
                  <a:pt x="756" y="42"/>
                  <a:pt x="755" y="47"/>
                </a:cubicBezTo>
                <a:cubicBezTo>
                  <a:pt x="751" y="58"/>
                  <a:pt x="749" y="69"/>
                  <a:pt x="749" y="70"/>
                </a:cubicBezTo>
                <a:cubicBezTo>
                  <a:pt x="782" y="70"/>
                  <a:pt x="782" y="70"/>
                  <a:pt x="782" y="70"/>
                </a:cubicBezTo>
                <a:cubicBezTo>
                  <a:pt x="785" y="70"/>
                  <a:pt x="786" y="71"/>
                  <a:pt x="786" y="73"/>
                </a:cubicBezTo>
                <a:cubicBezTo>
                  <a:pt x="782" y="95"/>
                  <a:pt x="782" y="95"/>
                  <a:pt x="782" y="95"/>
                </a:cubicBezTo>
                <a:cubicBezTo>
                  <a:pt x="781" y="98"/>
                  <a:pt x="778" y="98"/>
                  <a:pt x="778" y="98"/>
                </a:cubicBezTo>
                <a:cubicBezTo>
                  <a:pt x="744" y="98"/>
                  <a:pt x="744" y="98"/>
                  <a:pt x="744" y="98"/>
                </a:cubicBezTo>
                <a:cubicBezTo>
                  <a:pt x="721" y="230"/>
                  <a:pt x="721" y="230"/>
                  <a:pt x="721" y="230"/>
                </a:cubicBezTo>
                <a:cubicBezTo>
                  <a:pt x="719" y="243"/>
                  <a:pt x="716" y="255"/>
                  <a:pt x="712" y="264"/>
                </a:cubicBezTo>
                <a:cubicBezTo>
                  <a:pt x="708" y="274"/>
                  <a:pt x="705" y="281"/>
                  <a:pt x="699" y="288"/>
                </a:cubicBezTo>
                <a:cubicBezTo>
                  <a:pt x="693" y="294"/>
                  <a:pt x="687" y="298"/>
                  <a:pt x="679" y="301"/>
                </a:cubicBezTo>
                <a:cubicBezTo>
                  <a:pt x="672" y="303"/>
                  <a:pt x="664" y="305"/>
                  <a:pt x="654" y="305"/>
                </a:cubicBezTo>
                <a:cubicBezTo>
                  <a:pt x="649" y="305"/>
                  <a:pt x="645" y="305"/>
                  <a:pt x="639" y="303"/>
                </a:cubicBezTo>
                <a:cubicBezTo>
                  <a:pt x="635" y="302"/>
                  <a:pt x="632" y="302"/>
                  <a:pt x="629" y="301"/>
                </a:cubicBezTo>
                <a:cubicBezTo>
                  <a:pt x="628" y="300"/>
                  <a:pt x="627" y="299"/>
                  <a:pt x="628" y="296"/>
                </a:cubicBezTo>
                <a:cubicBezTo>
                  <a:pt x="629" y="294"/>
                  <a:pt x="635" y="278"/>
                  <a:pt x="635" y="275"/>
                </a:cubicBezTo>
                <a:cubicBezTo>
                  <a:pt x="637" y="273"/>
                  <a:pt x="639" y="274"/>
                  <a:pt x="639" y="274"/>
                </a:cubicBezTo>
                <a:cubicBezTo>
                  <a:pt x="641" y="275"/>
                  <a:pt x="642" y="275"/>
                  <a:pt x="645" y="276"/>
                </a:cubicBezTo>
                <a:cubicBezTo>
                  <a:pt x="647" y="276"/>
                  <a:pt x="651" y="276"/>
                  <a:pt x="653" y="276"/>
                </a:cubicBezTo>
                <a:cubicBezTo>
                  <a:pt x="658" y="276"/>
                  <a:pt x="662" y="276"/>
                  <a:pt x="665" y="275"/>
                </a:cubicBezTo>
                <a:cubicBezTo>
                  <a:pt x="670" y="273"/>
                  <a:pt x="672" y="271"/>
                  <a:pt x="675" y="267"/>
                </a:cubicBezTo>
                <a:cubicBezTo>
                  <a:pt x="677" y="264"/>
                  <a:pt x="680" y="259"/>
                  <a:pt x="682" y="253"/>
                </a:cubicBezTo>
                <a:cubicBezTo>
                  <a:pt x="684" y="246"/>
                  <a:pt x="686" y="238"/>
                  <a:pt x="688" y="227"/>
                </a:cubicBezTo>
                <a:cubicBezTo>
                  <a:pt x="711" y="98"/>
                  <a:pt x="711" y="98"/>
                  <a:pt x="711" y="98"/>
                </a:cubicBezTo>
                <a:cubicBezTo>
                  <a:pt x="688" y="98"/>
                  <a:pt x="688" y="98"/>
                  <a:pt x="688" y="98"/>
                </a:cubicBezTo>
                <a:cubicBezTo>
                  <a:pt x="686" y="98"/>
                  <a:pt x="685" y="97"/>
                  <a:pt x="685" y="95"/>
                </a:cubicBezTo>
                <a:cubicBezTo>
                  <a:pt x="689" y="73"/>
                  <a:pt x="689" y="73"/>
                  <a:pt x="689" y="73"/>
                </a:cubicBezTo>
                <a:cubicBezTo>
                  <a:pt x="690" y="70"/>
                  <a:pt x="692" y="70"/>
                  <a:pt x="692" y="70"/>
                </a:cubicBezTo>
                <a:cubicBezTo>
                  <a:pt x="716" y="70"/>
                  <a:pt x="716" y="70"/>
                  <a:pt x="716" y="70"/>
                </a:cubicBezTo>
                <a:cubicBezTo>
                  <a:pt x="717" y="63"/>
                  <a:pt x="717" y="63"/>
                  <a:pt x="717" y="63"/>
                </a:cubicBezTo>
                <a:cubicBezTo>
                  <a:pt x="721" y="42"/>
                  <a:pt x="728" y="27"/>
                  <a:pt x="738" y="16"/>
                </a:cubicBezTo>
                <a:cubicBezTo>
                  <a:pt x="748" y="6"/>
                  <a:pt x="763" y="0"/>
                  <a:pt x="782" y="0"/>
                </a:cubicBezTo>
                <a:cubicBezTo>
                  <a:pt x="787" y="0"/>
                  <a:pt x="792" y="1"/>
                  <a:pt x="796" y="2"/>
                </a:cubicBezTo>
                <a:cubicBezTo>
                  <a:pt x="800" y="2"/>
                  <a:pt x="803" y="3"/>
                  <a:pt x="806" y="4"/>
                </a:cubicBezTo>
                <a:cubicBezTo>
                  <a:pt x="807" y="4"/>
                  <a:pt x="809" y="5"/>
                  <a:pt x="808" y="8"/>
                </a:cubicBezTo>
                <a:close/>
                <a:moveTo>
                  <a:pt x="661" y="183"/>
                </a:moveTo>
                <a:cubicBezTo>
                  <a:pt x="661" y="184"/>
                  <a:pt x="661" y="184"/>
                  <a:pt x="661" y="184"/>
                </a:cubicBezTo>
                <a:cubicBezTo>
                  <a:pt x="661" y="215"/>
                  <a:pt x="638" y="235"/>
                  <a:pt x="601" y="235"/>
                </a:cubicBezTo>
                <a:cubicBezTo>
                  <a:pt x="583" y="235"/>
                  <a:pt x="566" y="232"/>
                  <a:pt x="548" y="222"/>
                </a:cubicBezTo>
                <a:cubicBezTo>
                  <a:pt x="544" y="220"/>
                  <a:pt x="541" y="218"/>
                  <a:pt x="538" y="216"/>
                </a:cubicBezTo>
                <a:cubicBezTo>
                  <a:pt x="537" y="215"/>
                  <a:pt x="536" y="215"/>
                  <a:pt x="537" y="212"/>
                </a:cubicBezTo>
                <a:cubicBezTo>
                  <a:pt x="544" y="192"/>
                  <a:pt x="544" y="192"/>
                  <a:pt x="544" y="192"/>
                </a:cubicBezTo>
                <a:cubicBezTo>
                  <a:pt x="545" y="189"/>
                  <a:pt x="548" y="190"/>
                  <a:pt x="549" y="190"/>
                </a:cubicBezTo>
                <a:cubicBezTo>
                  <a:pt x="551" y="192"/>
                  <a:pt x="552" y="193"/>
                  <a:pt x="555" y="194"/>
                </a:cubicBezTo>
                <a:cubicBezTo>
                  <a:pt x="576" y="208"/>
                  <a:pt x="596" y="208"/>
                  <a:pt x="602" y="208"/>
                </a:cubicBezTo>
                <a:cubicBezTo>
                  <a:pt x="618" y="208"/>
                  <a:pt x="628" y="199"/>
                  <a:pt x="628" y="188"/>
                </a:cubicBezTo>
                <a:cubicBezTo>
                  <a:pt x="628" y="187"/>
                  <a:pt x="628" y="187"/>
                  <a:pt x="628" y="187"/>
                </a:cubicBezTo>
                <a:cubicBezTo>
                  <a:pt x="628" y="175"/>
                  <a:pt x="613" y="170"/>
                  <a:pt x="595" y="165"/>
                </a:cubicBezTo>
                <a:cubicBezTo>
                  <a:pt x="591" y="164"/>
                  <a:pt x="591" y="164"/>
                  <a:pt x="591" y="164"/>
                </a:cubicBezTo>
                <a:cubicBezTo>
                  <a:pt x="567" y="157"/>
                  <a:pt x="541" y="147"/>
                  <a:pt x="541" y="116"/>
                </a:cubicBezTo>
                <a:cubicBezTo>
                  <a:pt x="541" y="116"/>
                  <a:pt x="541" y="116"/>
                  <a:pt x="541" y="116"/>
                </a:cubicBezTo>
                <a:cubicBezTo>
                  <a:pt x="541" y="87"/>
                  <a:pt x="565" y="66"/>
                  <a:pt x="598" y="66"/>
                </a:cubicBezTo>
                <a:cubicBezTo>
                  <a:pt x="602" y="66"/>
                  <a:pt x="602" y="66"/>
                  <a:pt x="602" y="66"/>
                </a:cubicBezTo>
                <a:cubicBezTo>
                  <a:pt x="622" y="66"/>
                  <a:pt x="640" y="72"/>
                  <a:pt x="654" y="80"/>
                </a:cubicBezTo>
                <a:cubicBezTo>
                  <a:pt x="656" y="81"/>
                  <a:pt x="657" y="83"/>
                  <a:pt x="656" y="85"/>
                </a:cubicBezTo>
                <a:cubicBezTo>
                  <a:pt x="655" y="86"/>
                  <a:pt x="649" y="103"/>
                  <a:pt x="649" y="105"/>
                </a:cubicBezTo>
                <a:cubicBezTo>
                  <a:pt x="647" y="108"/>
                  <a:pt x="644" y="106"/>
                  <a:pt x="644" y="106"/>
                </a:cubicBezTo>
                <a:cubicBezTo>
                  <a:pt x="632" y="99"/>
                  <a:pt x="613" y="94"/>
                  <a:pt x="597" y="94"/>
                </a:cubicBezTo>
                <a:cubicBezTo>
                  <a:pt x="583" y="94"/>
                  <a:pt x="574" y="101"/>
                  <a:pt x="574" y="112"/>
                </a:cubicBezTo>
                <a:cubicBezTo>
                  <a:pt x="574" y="112"/>
                  <a:pt x="574" y="112"/>
                  <a:pt x="574" y="112"/>
                </a:cubicBezTo>
                <a:cubicBezTo>
                  <a:pt x="574" y="124"/>
                  <a:pt x="590" y="129"/>
                  <a:pt x="608" y="135"/>
                </a:cubicBezTo>
                <a:cubicBezTo>
                  <a:pt x="611" y="136"/>
                  <a:pt x="611" y="136"/>
                  <a:pt x="611" y="136"/>
                </a:cubicBezTo>
                <a:cubicBezTo>
                  <a:pt x="635" y="144"/>
                  <a:pt x="661" y="154"/>
                  <a:pt x="661" y="183"/>
                </a:cubicBezTo>
                <a:close/>
                <a:moveTo>
                  <a:pt x="125" y="183"/>
                </a:moveTo>
                <a:cubicBezTo>
                  <a:pt x="125" y="184"/>
                  <a:pt x="125" y="184"/>
                  <a:pt x="125" y="184"/>
                </a:cubicBezTo>
                <a:cubicBezTo>
                  <a:pt x="125" y="215"/>
                  <a:pt x="102" y="235"/>
                  <a:pt x="66" y="235"/>
                </a:cubicBezTo>
                <a:cubicBezTo>
                  <a:pt x="48" y="235"/>
                  <a:pt x="30" y="232"/>
                  <a:pt x="12" y="222"/>
                </a:cubicBezTo>
                <a:cubicBezTo>
                  <a:pt x="9" y="220"/>
                  <a:pt x="5" y="218"/>
                  <a:pt x="2" y="216"/>
                </a:cubicBezTo>
                <a:cubicBezTo>
                  <a:pt x="2" y="215"/>
                  <a:pt x="0" y="215"/>
                  <a:pt x="1" y="212"/>
                </a:cubicBezTo>
                <a:cubicBezTo>
                  <a:pt x="9" y="192"/>
                  <a:pt x="9" y="192"/>
                  <a:pt x="9" y="192"/>
                </a:cubicBezTo>
                <a:cubicBezTo>
                  <a:pt x="10" y="188"/>
                  <a:pt x="12" y="190"/>
                  <a:pt x="13" y="190"/>
                </a:cubicBezTo>
                <a:cubicBezTo>
                  <a:pt x="15" y="191"/>
                  <a:pt x="17" y="193"/>
                  <a:pt x="19" y="194"/>
                </a:cubicBezTo>
                <a:cubicBezTo>
                  <a:pt x="41" y="208"/>
                  <a:pt x="60" y="208"/>
                  <a:pt x="67" y="208"/>
                </a:cubicBezTo>
                <a:cubicBezTo>
                  <a:pt x="82" y="208"/>
                  <a:pt x="92" y="199"/>
                  <a:pt x="92" y="188"/>
                </a:cubicBezTo>
                <a:cubicBezTo>
                  <a:pt x="92" y="187"/>
                  <a:pt x="92" y="187"/>
                  <a:pt x="92" y="187"/>
                </a:cubicBezTo>
                <a:cubicBezTo>
                  <a:pt x="92" y="175"/>
                  <a:pt x="77" y="170"/>
                  <a:pt x="60" y="165"/>
                </a:cubicBezTo>
                <a:cubicBezTo>
                  <a:pt x="56" y="164"/>
                  <a:pt x="56" y="164"/>
                  <a:pt x="56" y="164"/>
                </a:cubicBezTo>
                <a:cubicBezTo>
                  <a:pt x="31" y="157"/>
                  <a:pt x="6" y="147"/>
                  <a:pt x="6" y="116"/>
                </a:cubicBezTo>
                <a:cubicBezTo>
                  <a:pt x="6" y="116"/>
                  <a:pt x="6" y="116"/>
                  <a:pt x="6" y="116"/>
                </a:cubicBezTo>
                <a:cubicBezTo>
                  <a:pt x="6" y="87"/>
                  <a:pt x="29" y="66"/>
                  <a:pt x="63" y="66"/>
                </a:cubicBezTo>
                <a:cubicBezTo>
                  <a:pt x="66" y="66"/>
                  <a:pt x="66" y="66"/>
                  <a:pt x="66" y="66"/>
                </a:cubicBezTo>
                <a:cubicBezTo>
                  <a:pt x="86" y="66"/>
                  <a:pt x="105" y="72"/>
                  <a:pt x="119" y="80"/>
                </a:cubicBezTo>
                <a:cubicBezTo>
                  <a:pt x="120" y="81"/>
                  <a:pt x="121" y="83"/>
                  <a:pt x="120" y="85"/>
                </a:cubicBezTo>
                <a:cubicBezTo>
                  <a:pt x="120" y="86"/>
                  <a:pt x="114" y="103"/>
                  <a:pt x="113" y="105"/>
                </a:cubicBezTo>
                <a:cubicBezTo>
                  <a:pt x="112" y="108"/>
                  <a:pt x="108" y="106"/>
                  <a:pt x="108" y="106"/>
                </a:cubicBezTo>
                <a:cubicBezTo>
                  <a:pt x="96" y="99"/>
                  <a:pt x="77" y="94"/>
                  <a:pt x="62" y="94"/>
                </a:cubicBezTo>
                <a:cubicBezTo>
                  <a:pt x="47" y="94"/>
                  <a:pt x="38" y="101"/>
                  <a:pt x="38" y="112"/>
                </a:cubicBezTo>
                <a:cubicBezTo>
                  <a:pt x="38" y="112"/>
                  <a:pt x="38" y="112"/>
                  <a:pt x="38" y="112"/>
                </a:cubicBezTo>
                <a:cubicBezTo>
                  <a:pt x="38" y="124"/>
                  <a:pt x="54" y="129"/>
                  <a:pt x="72" y="135"/>
                </a:cubicBezTo>
                <a:cubicBezTo>
                  <a:pt x="75" y="136"/>
                  <a:pt x="75" y="136"/>
                  <a:pt x="75" y="136"/>
                </a:cubicBezTo>
                <a:cubicBezTo>
                  <a:pt x="99" y="144"/>
                  <a:pt x="125" y="154"/>
                  <a:pt x="125" y="183"/>
                </a:cubicBezTo>
                <a:close/>
                <a:moveTo>
                  <a:pt x="512" y="112"/>
                </a:moveTo>
                <a:cubicBezTo>
                  <a:pt x="510" y="102"/>
                  <a:pt x="503" y="92"/>
                  <a:pt x="499" y="88"/>
                </a:cubicBezTo>
                <a:cubicBezTo>
                  <a:pt x="492" y="81"/>
                  <a:pt x="486" y="76"/>
                  <a:pt x="479" y="73"/>
                </a:cubicBezTo>
                <a:cubicBezTo>
                  <a:pt x="471" y="69"/>
                  <a:pt x="461" y="67"/>
                  <a:pt x="450" y="67"/>
                </a:cubicBezTo>
                <a:cubicBezTo>
                  <a:pt x="437" y="67"/>
                  <a:pt x="425" y="69"/>
                  <a:pt x="416" y="73"/>
                </a:cubicBezTo>
                <a:cubicBezTo>
                  <a:pt x="406" y="78"/>
                  <a:pt x="398" y="84"/>
                  <a:pt x="392" y="92"/>
                </a:cubicBezTo>
                <a:cubicBezTo>
                  <a:pt x="386" y="99"/>
                  <a:pt x="381" y="108"/>
                  <a:pt x="378" y="118"/>
                </a:cubicBezTo>
                <a:cubicBezTo>
                  <a:pt x="375" y="129"/>
                  <a:pt x="373" y="140"/>
                  <a:pt x="373" y="151"/>
                </a:cubicBezTo>
                <a:cubicBezTo>
                  <a:pt x="373" y="163"/>
                  <a:pt x="375" y="175"/>
                  <a:pt x="378" y="184"/>
                </a:cubicBezTo>
                <a:cubicBezTo>
                  <a:pt x="381" y="195"/>
                  <a:pt x="386" y="203"/>
                  <a:pt x="393" y="211"/>
                </a:cubicBezTo>
                <a:cubicBezTo>
                  <a:pt x="400" y="218"/>
                  <a:pt x="409" y="224"/>
                  <a:pt x="419" y="228"/>
                </a:cubicBezTo>
                <a:cubicBezTo>
                  <a:pt x="429" y="232"/>
                  <a:pt x="442" y="234"/>
                  <a:pt x="457" y="234"/>
                </a:cubicBezTo>
                <a:cubicBezTo>
                  <a:pt x="486" y="234"/>
                  <a:pt x="502" y="227"/>
                  <a:pt x="509" y="224"/>
                </a:cubicBezTo>
                <a:cubicBezTo>
                  <a:pt x="510" y="223"/>
                  <a:pt x="511" y="222"/>
                  <a:pt x="509" y="219"/>
                </a:cubicBezTo>
                <a:cubicBezTo>
                  <a:pt x="503" y="200"/>
                  <a:pt x="503" y="200"/>
                  <a:pt x="503" y="200"/>
                </a:cubicBezTo>
                <a:cubicBezTo>
                  <a:pt x="502" y="197"/>
                  <a:pt x="499" y="198"/>
                  <a:pt x="499" y="198"/>
                </a:cubicBezTo>
                <a:cubicBezTo>
                  <a:pt x="491" y="201"/>
                  <a:pt x="481" y="206"/>
                  <a:pt x="456" y="206"/>
                </a:cubicBezTo>
                <a:cubicBezTo>
                  <a:pt x="440" y="206"/>
                  <a:pt x="428" y="201"/>
                  <a:pt x="421" y="194"/>
                </a:cubicBezTo>
                <a:cubicBezTo>
                  <a:pt x="413" y="186"/>
                  <a:pt x="410" y="175"/>
                  <a:pt x="409" y="159"/>
                </a:cubicBezTo>
                <a:cubicBezTo>
                  <a:pt x="512" y="159"/>
                  <a:pt x="512" y="159"/>
                  <a:pt x="512" y="159"/>
                </a:cubicBezTo>
                <a:cubicBezTo>
                  <a:pt x="512" y="159"/>
                  <a:pt x="515" y="159"/>
                  <a:pt x="515" y="157"/>
                </a:cubicBezTo>
                <a:cubicBezTo>
                  <a:pt x="515" y="155"/>
                  <a:pt x="519" y="135"/>
                  <a:pt x="512" y="112"/>
                </a:cubicBezTo>
                <a:close/>
                <a:moveTo>
                  <a:pt x="409" y="134"/>
                </a:moveTo>
                <a:cubicBezTo>
                  <a:pt x="411" y="124"/>
                  <a:pt x="414" y="116"/>
                  <a:pt x="418" y="109"/>
                </a:cubicBezTo>
                <a:cubicBezTo>
                  <a:pt x="424" y="100"/>
                  <a:pt x="434" y="94"/>
                  <a:pt x="447" y="94"/>
                </a:cubicBezTo>
                <a:cubicBezTo>
                  <a:pt x="461" y="94"/>
                  <a:pt x="470" y="100"/>
                  <a:pt x="476" y="109"/>
                </a:cubicBezTo>
                <a:cubicBezTo>
                  <a:pt x="481" y="116"/>
                  <a:pt x="482" y="124"/>
                  <a:pt x="483" y="134"/>
                </a:cubicBezTo>
                <a:lnTo>
                  <a:pt x="409" y="134"/>
                </a:lnTo>
                <a:close/>
                <a:moveTo>
                  <a:pt x="344" y="7"/>
                </a:moveTo>
                <a:cubicBezTo>
                  <a:pt x="344" y="228"/>
                  <a:pt x="344" y="228"/>
                  <a:pt x="344" y="228"/>
                </a:cubicBezTo>
                <a:cubicBezTo>
                  <a:pt x="344" y="229"/>
                  <a:pt x="343" y="231"/>
                  <a:pt x="341" y="231"/>
                </a:cubicBezTo>
                <a:cubicBezTo>
                  <a:pt x="314" y="231"/>
                  <a:pt x="314" y="231"/>
                  <a:pt x="314" y="231"/>
                </a:cubicBezTo>
                <a:cubicBezTo>
                  <a:pt x="312" y="231"/>
                  <a:pt x="311" y="229"/>
                  <a:pt x="311" y="228"/>
                </a:cubicBezTo>
                <a:cubicBezTo>
                  <a:pt x="311" y="7"/>
                  <a:pt x="311" y="7"/>
                  <a:pt x="311" y="7"/>
                </a:cubicBezTo>
                <a:cubicBezTo>
                  <a:pt x="311" y="5"/>
                  <a:pt x="312" y="4"/>
                  <a:pt x="314" y="4"/>
                </a:cubicBezTo>
                <a:cubicBezTo>
                  <a:pt x="341" y="4"/>
                  <a:pt x="341" y="4"/>
                  <a:pt x="341" y="4"/>
                </a:cubicBezTo>
                <a:cubicBezTo>
                  <a:pt x="343" y="4"/>
                  <a:pt x="344" y="5"/>
                  <a:pt x="344" y="7"/>
                </a:cubicBezTo>
                <a:close/>
                <a:moveTo>
                  <a:pt x="277" y="221"/>
                </a:moveTo>
                <a:cubicBezTo>
                  <a:pt x="277" y="127"/>
                  <a:pt x="277" y="127"/>
                  <a:pt x="277" y="127"/>
                </a:cubicBezTo>
                <a:cubicBezTo>
                  <a:pt x="277" y="106"/>
                  <a:pt x="272" y="91"/>
                  <a:pt x="261" y="81"/>
                </a:cubicBezTo>
                <a:cubicBezTo>
                  <a:pt x="250" y="71"/>
                  <a:pt x="234" y="67"/>
                  <a:pt x="213" y="67"/>
                </a:cubicBezTo>
                <a:cubicBezTo>
                  <a:pt x="205" y="67"/>
                  <a:pt x="193" y="68"/>
                  <a:pt x="185" y="69"/>
                </a:cubicBezTo>
                <a:cubicBezTo>
                  <a:pt x="185" y="69"/>
                  <a:pt x="163" y="74"/>
                  <a:pt x="154" y="81"/>
                </a:cubicBezTo>
                <a:cubicBezTo>
                  <a:pt x="154" y="81"/>
                  <a:pt x="152" y="82"/>
                  <a:pt x="153" y="85"/>
                </a:cubicBezTo>
                <a:cubicBezTo>
                  <a:pt x="160" y="105"/>
                  <a:pt x="160" y="105"/>
                  <a:pt x="160" y="105"/>
                </a:cubicBezTo>
                <a:cubicBezTo>
                  <a:pt x="161" y="107"/>
                  <a:pt x="163" y="106"/>
                  <a:pt x="163" y="106"/>
                </a:cubicBezTo>
                <a:cubicBezTo>
                  <a:pt x="163" y="106"/>
                  <a:pt x="164" y="106"/>
                  <a:pt x="165" y="105"/>
                </a:cubicBezTo>
                <a:cubicBezTo>
                  <a:pt x="185" y="95"/>
                  <a:pt x="210" y="95"/>
                  <a:pt x="210" y="95"/>
                </a:cubicBezTo>
                <a:cubicBezTo>
                  <a:pt x="221" y="95"/>
                  <a:pt x="230" y="97"/>
                  <a:pt x="236" y="102"/>
                </a:cubicBezTo>
                <a:cubicBezTo>
                  <a:pt x="241" y="106"/>
                  <a:pt x="244" y="113"/>
                  <a:pt x="244" y="126"/>
                </a:cubicBezTo>
                <a:cubicBezTo>
                  <a:pt x="244" y="131"/>
                  <a:pt x="244" y="131"/>
                  <a:pt x="244" y="131"/>
                </a:cubicBezTo>
                <a:cubicBezTo>
                  <a:pt x="235" y="129"/>
                  <a:pt x="227" y="129"/>
                  <a:pt x="227" y="129"/>
                </a:cubicBezTo>
                <a:cubicBezTo>
                  <a:pt x="223" y="128"/>
                  <a:pt x="217" y="128"/>
                  <a:pt x="211" y="128"/>
                </a:cubicBezTo>
                <a:cubicBezTo>
                  <a:pt x="202" y="128"/>
                  <a:pt x="194" y="129"/>
                  <a:pt x="185" y="131"/>
                </a:cubicBezTo>
                <a:cubicBezTo>
                  <a:pt x="177" y="134"/>
                  <a:pt x="170" y="137"/>
                  <a:pt x="164" y="141"/>
                </a:cubicBezTo>
                <a:cubicBezTo>
                  <a:pt x="158" y="146"/>
                  <a:pt x="153" y="152"/>
                  <a:pt x="149" y="159"/>
                </a:cubicBezTo>
                <a:cubicBezTo>
                  <a:pt x="145" y="165"/>
                  <a:pt x="143" y="173"/>
                  <a:pt x="143" y="182"/>
                </a:cubicBezTo>
                <a:cubicBezTo>
                  <a:pt x="143" y="192"/>
                  <a:pt x="145" y="199"/>
                  <a:pt x="148" y="206"/>
                </a:cubicBezTo>
                <a:cubicBezTo>
                  <a:pt x="151" y="212"/>
                  <a:pt x="156" y="218"/>
                  <a:pt x="162" y="222"/>
                </a:cubicBezTo>
                <a:cubicBezTo>
                  <a:pt x="167" y="226"/>
                  <a:pt x="174" y="229"/>
                  <a:pt x="183" y="231"/>
                </a:cubicBezTo>
                <a:cubicBezTo>
                  <a:pt x="191" y="233"/>
                  <a:pt x="200" y="234"/>
                  <a:pt x="210" y="234"/>
                </a:cubicBezTo>
                <a:cubicBezTo>
                  <a:pt x="221" y="234"/>
                  <a:pt x="231" y="233"/>
                  <a:pt x="241" y="231"/>
                </a:cubicBezTo>
                <a:cubicBezTo>
                  <a:pt x="252" y="230"/>
                  <a:pt x="264" y="227"/>
                  <a:pt x="267" y="226"/>
                </a:cubicBezTo>
                <a:cubicBezTo>
                  <a:pt x="271" y="226"/>
                  <a:pt x="275" y="225"/>
                  <a:pt x="275" y="225"/>
                </a:cubicBezTo>
                <a:cubicBezTo>
                  <a:pt x="277" y="224"/>
                  <a:pt x="277" y="221"/>
                  <a:pt x="277" y="221"/>
                </a:cubicBezTo>
                <a:close/>
                <a:moveTo>
                  <a:pt x="244" y="204"/>
                </a:moveTo>
                <a:cubicBezTo>
                  <a:pt x="244" y="204"/>
                  <a:pt x="231" y="206"/>
                  <a:pt x="216" y="207"/>
                </a:cubicBezTo>
                <a:cubicBezTo>
                  <a:pt x="195" y="209"/>
                  <a:pt x="186" y="201"/>
                  <a:pt x="186" y="201"/>
                </a:cubicBezTo>
                <a:cubicBezTo>
                  <a:pt x="182" y="198"/>
                  <a:pt x="181" y="197"/>
                  <a:pt x="180" y="195"/>
                </a:cubicBezTo>
                <a:cubicBezTo>
                  <a:pt x="178" y="192"/>
                  <a:pt x="177" y="187"/>
                  <a:pt x="177" y="182"/>
                </a:cubicBezTo>
                <a:cubicBezTo>
                  <a:pt x="177" y="173"/>
                  <a:pt x="180" y="166"/>
                  <a:pt x="186" y="162"/>
                </a:cubicBezTo>
                <a:cubicBezTo>
                  <a:pt x="186" y="162"/>
                  <a:pt x="195" y="154"/>
                  <a:pt x="216" y="154"/>
                </a:cubicBezTo>
                <a:cubicBezTo>
                  <a:pt x="231" y="154"/>
                  <a:pt x="244" y="157"/>
                  <a:pt x="244" y="157"/>
                </a:cubicBezTo>
                <a:lnTo>
                  <a:pt x="244" y="2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pic>
        <p:nvPicPr>
          <p:cNvPr id="94" name="Picture 93"/>
          <p:cNvPicPr>
            <a:picLocks noChangeAspect="1"/>
          </p:cNvPicPr>
          <p:nvPr/>
        </p:nvPicPr>
        <p:blipFill>
          <a:blip r:embed="rId8"/>
          <a:stretch>
            <a:fillRect/>
          </a:stretch>
        </p:blipFill>
        <p:spPr>
          <a:xfrm>
            <a:off x="9018050" y="5882108"/>
            <a:ext cx="574840" cy="275923"/>
          </a:xfrm>
          <a:prstGeom prst="rect">
            <a:avLst/>
          </a:prstGeom>
        </p:spPr>
      </p:pic>
      <p:grpSp>
        <p:nvGrpSpPr>
          <p:cNvPr id="2" name="Group 1"/>
          <p:cNvGrpSpPr>
            <a:grpSpLocks noChangeAspect="1"/>
          </p:cNvGrpSpPr>
          <p:nvPr/>
        </p:nvGrpSpPr>
        <p:grpSpPr>
          <a:xfrm>
            <a:off x="9943964" y="5944970"/>
            <a:ext cx="728902" cy="150199"/>
            <a:chOff x="1981909" y="-1121441"/>
            <a:chExt cx="3734656" cy="769570"/>
          </a:xfrm>
        </p:grpSpPr>
        <p:sp>
          <p:nvSpPr>
            <p:cNvPr id="96" name="Freeform 95"/>
            <p:cNvSpPr>
              <a:spLocks/>
            </p:cNvSpPr>
            <p:nvPr/>
          </p:nvSpPr>
          <p:spPr bwMode="black">
            <a:xfrm>
              <a:off x="4700733" y="-1121441"/>
              <a:ext cx="1015832" cy="769570"/>
            </a:xfrm>
            <a:custGeom>
              <a:avLst/>
              <a:gdLst>
                <a:gd name="T0" fmla="*/ 167 w 346"/>
                <a:gd name="T1" fmla="*/ 92 h 261"/>
                <a:gd name="T2" fmla="*/ 207 w 346"/>
                <a:gd name="T3" fmla="*/ 19 h 261"/>
                <a:gd name="T4" fmla="*/ 218 w 346"/>
                <a:gd name="T5" fmla="*/ 16 h 261"/>
                <a:gd name="T6" fmla="*/ 229 w 346"/>
                <a:gd name="T7" fmla="*/ 9 h 261"/>
                <a:gd name="T8" fmla="*/ 233 w 346"/>
                <a:gd name="T9" fmla="*/ 15 h 261"/>
                <a:gd name="T10" fmla="*/ 230 w 346"/>
                <a:gd name="T11" fmla="*/ 27 h 261"/>
                <a:gd name="T12" fmla="*/ 303 w 346"/>
                <a:gd name="T13" fmla="*/ 89 h 261"/>
                <a:gd name="T14" fmla="*/ 308 w 346"/>
                <a:gd name="T15" fmla="*/ 95 h 261"/>
                <a:gd name="T16" fmla="*/ 345 w 346"/>
                <a:gd name="T17" fmla="*/ 93 h 261"/>
                <a:gd name="T18" fmla="*/ 314 w 346"/>
                <a:gd name="T19" fmla="*/ 111 h 261"/>
                <a:gd name="T20" fmla="*/ 314 w 346"/>
                <a:gd name="T21" fmla="*/ 114 h 261"/>
                <a:gd name="T22" fmla="*/ 346 w 346"/>
                <a:gd name="T23" fmla="*/ 116 h 261"/>
                <a:gd name="T24" fmla="*/ 306 w 346"/>
                <a:gd name="T25" fmla="*/ 132 h 261"/>
                <a:gd name="T26" fmla="*/ 238 w 346"/>
                <a:gd name="T27" fmla="*/ 219 h 261"/>
                <a:gd name="T28" fmla="*/ 0 w 346"/>
                <a:gd name="T29" fmla="*/ 178 h 261"/>
                <a:gd name="T30" fmla="*/ 128 w 346"/>
                <a:gd name="T31" fmla="*/ 173 h 261"/>
                <a:gd name="T32" fmla="*/ 116 w 346"/>
                <a:gd name="T33" fmla="*/ 143 h 261"/>
                <a:gd name="T34" fmla="*/ 77 w 346"/>
                <a:gd name="T35" fmla="*/ 126 h 261"/>
                <a:gd name="T36" fmla="*/ 79 w 346"/>
                <a:gd name="T37" fmla="*/ 118 h 261"/>
                <a:gd name="T38" fmla="*/ 97 w 346"/>
                <a:gd name="T39" fmla="*/ 113 h 261"/>
                <a:gd name="T40" fmla="*/ 61 w 346"/>
                <a:gd name="T41" fmla="*/ 82 h 261"/>
                <a:gd name="T42" fmla="*/ 64 w 346"/>
                <a:gd name="T43" fmla="*/ 77 h 261"/>
                <a:gd name="T44" fmla="*/ 80 w 346"/>
                <a:gd name="T45" fmla="*/ 75 h 261"/>
                <a:gd name="T46" fmla="*/ 52 w 346"/>
                <a:gd name="T47" fmla="*/ 40 h 261"/>
                <a:gd name="T48" fmla="*/ 61 w 346"/>
                <a:gd name="T49" fmla="*/ 35 h 261"/>
                <a:gd name="T50" fmla="*/ 167 w 346"/>
                <a:gd name="T51" fmla="*/ 92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6" h="261">
                  <a:moveTo>
                    <a:pt x="167" y="92"/>
                  </a:moveTo>
                  <a:cubicBezTo>
                    <a:pt x="178" y="57"/>
                    <a:pt x="192" y="35"/>
                    <a:pt x="207" y="19"/>
                  </a:cubicBezTo>
                  <a:cubicBezTo>
                    <a:pt x="219" y="7"/>
                    <a:pt x="225" y="3"/>
                    <a:pt x="218" y="16"/>
                  </a:cubicBezTo>
                  <a:cubicBezTo>
                    <a:pt x="221" y="14"/>
                    <a:pt x="225" y="10"/>
                    <a:pt x="229" y="9"/>
                  </a:cubicBezTo>
                  <a:cubicBezTo>
                    <a:pt x="248" y="0"/>
                    <a:pt x="246" y="7"/>
                    <a:pt x="233" y="15"/>
                  </a:cubicBezTo>
                  <a:cubicBezTo>
                    <a:pt x="269" y="3"/>
                    <a:pt x="268" y="19"/>
                    <a:pt x="230" y="27"/>
                  </a:cubicBezTo>
                  <a:cubicBezTo>
                    <a:pt x="261" y="27"/>
                    <a:pt x="293" y="47"/>
                    <a:pt x="303" y="89"/>
                  </a:cubicBezTo>
                  <a:cubicBezTo>
                    <a:pt x="304" y="94"/>
                    <a:pt x="303" y="94"/>
                    <a:pt x="308" y="95"/>
                  </a:cubicBezTo>
                  <a:cubicBezTo>
                    <a:pt x="321" y="97"/>
                    <a:pt x="333" y="97"/>
                    <a:pt x="345" y="93"/>
                  </a:cubicBezTo>
                  <a:cubicBezTo>
                    <a:pt x="344" y="102"/>
                    <a:pt x="332" y="107"/>
                    <a:pt x="314" y="111"/>
                  </a:cubicBezTo>
                  <a:cubicBezTo>
                    <a:pt x="308" y="112"/>
                    <a:pt x="307" y="112"/>
                    <a:pt x="314" y="114"/>
                  </a:cubicBezTo>
                  <a:cubicBezTo>
                    <a:pt x="324" y="116"/>
                    <a:pt x="335" y="117"/>
                    <a:pt x="346" y="116"/>
                  </a:cubicBezTo>
                  <a:cubicBezTo>
                    <a:pt x="337" y="126"/>
                    <a:pt x="323" y="132"/>
                    <a:pt x="306" y="132"/>
                  </a:cubicBezTo>
                  <a:cubicBezTo>
                    <a:pt x="295" y="172"/>
                    <a:pt x="269" y="201"/>
                    <a:pt x="238" y="219"/>
                  </a:cubicBezTo>
                  <a:cubicBezTo>
                    <a:pt x="163" y="261"/>
                    <a:pt x="54" y="255"/>
                    <a:pt x="0" y="178"/>
                  </a:cubicBezTo>
                  <a:cubicBezTo>
                    <a:pt x="35" y="206"/>
                    <a:pt x="88" y="212"/>
                    <a:pt x="128" y="173"/>
                  </a:cubicBezTo>
                  <a:cubicBezTo>
                    <a:pt x="102" y="173"/>
                    <a:pt x="95" y="154"/>
                    <a:pt x="116" y="143"/>
                  </a:cubicBezTo>
                  <a:cubicBezTo>
                    <a:pt x="96" y="143"/>
                    <a:pt x="84" y="137"/>
                    <a:pt x="77" y="126"/>
                  </a:cubicBezTo>
                  <a:cubicBezTo>
                    <a:pt x="74" y="122"/>
                    <a:pt x="74" y="121"/>
                    <a:pt x="79" y="118"/>
                  </a:cubicBezTo>
                  <a:cubicBezTo>
                    <a:pt x="83" y="115"/>
                    <a:pt x="90" y="113"/>
                    <a:pt x="97" y="113"/>
                  </a:cubicBezTo>
                  <a:cubicBezTo>
                    <a:pt x="77" y="107"/>
                    <a:pt x="65" y="96"/>
                    <a:pt x="61" y="82"/>
                  </a:cubicBezTo>
                  <a:cubicBezTo>
                    <a:pt x="59" y="78"/>
                    <a:pt x="59" y="78"/>
                    <a:pt x="64" y="77"/>
                  </a:cubicBezTo>
                  <a:cubicBezTo>
                    <a:pt x="68" y="75"/>
                    <a:pt x="74" y="75"/>
                    <a:pt x="80" y="75"/>
                  </a:cubicBezTo>
                  <a:cubicBezTo>
                    <a:pt x="64" y="65"/>
                    <a:pt x="54" y="53"/>
                    <a:pt x="52" y="40"/>
                  </a:cubicBezTo>
                  <a:cubicBezTo>
                    <a:pt x="50" y="28"/>
                    <a:pt x="52" y="31"/>
                    <a:pt x="61" y="35"/>
                  </a:cubicBezTo>
                  <a:cubicBezTo>
                    <a:pt x="102" y="50"/>
                    <a:pt x="143" y="67"/>
                    <a:pt x="167" y="92"/>
                  </a:cubicBezTo>
                  <a:close/>
                </a:path>
              </a:pathLst>
            </a:custGeom>
            <a:solidFill>
              <a:schemeClr val="bg2"/>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97" name="Freeform 96"/>
            <p:cNvSpPr>
              <a:spLocks noEditPoints="1"/>
            </p:cNvSpPr>
            <p:nvPr/>
          </p:nvSpPr>
          <p:spPr bwMode="black">
            <a:xfrm>
              <a:off x="1981909" y="-1119992"/>
              <a:ext cx="2800002" cy="568366"/>
            </a:xfrm>
            <a:custGeom>
              <a:avLst/>
              <a:gdLst>
                <a:gd name="T0" fmla="*/ 0 w 961"/>
                <a:gd name="T1" fmla="*/ 114 h 193"/>
                <a:gd name="T2" fmla="*/ 23 w 961"/>
                <a:gd name="T3" fmla="*/ 0 h 193"/>
                <a:gd name="T4" fmla="*/ 46 w 961"/>
                <a:gd name="T5" fmla="*/ 57 h 193"/>
                <a:gd name="T6" fmla="*/ 125 w 961"/>
                <a:gd name="T7" fmla="*/ 80 h 193"/>
                <a:gd name="T8" fmla="*/ 46 w 961"/>
                <a:gd name="T9" fmla="*/ 102 h 193"/>
                <a:gd name="T10" fmla="*/ 79 w 961"/>
                <a:gd name="T11" fmla="*/ 147 h 193"/>
                <a:gd name="T12" fmla="*/ 136 w 961"/>
                <a:gd name="T13" fmla="*/ 170 h 193"/>
                <a:gd name="T14" fmla="*/ 79 w 961"/>
                <a:gd name="T15" fmla="*/ 193 h 193"/>
                <a:gd name="T16" fmla="*/ 560 w 961"/>
                <a:gd name="T17" fmla="*/ 170 h 193"/>
                <a:gd name="T18" fmla="*/ 526 w 961"/>
                <a:gd name="T19" fmla="*/ 147 h 193"/>
                <a:gd name="T20" fmla="*/ 492 w 961"/>
                <a:gd name="T21" fmla="*/ 102 h 193"/>
                <a:gd name="T22" fmla="*/ 549 w 961"/>
                <a:gd name="T23" fmla="*/ 80 h 193"/>
                <a:gd name="T24" fmla="*/ 492 w 961"/>
                <a:gd name="T25" fmla="*/ 57 h 193"/>
                <a:gd name="T26" fmla="*/ 470 w 961"/>
                <a:gd name="T27" fmla="*/ 0 h 193"/>
                <a:gd name="T28" fmla="*/ 447 w 961"/>
                <a:gd name="T29" fmla="*/ 114 h 193"/>
                <a:gd name="T30" fmla="*/ 538 w 961"/>
                <a:gd name="T31" fmla="*/ 193 h 193"/>
                <a:gd name="T32" fmla="*/ 679 w 961"/>
                <a:gd name="T33" fmla="*/ 170 h 193"/>
                <a:gd name="T34" fmla="*/ 645 w 961"/>
                <a:gd name="T35" fmla="*/ 147 h 193"/>
                <a:gd name="T36" fmla="*/ 611 w 961"/>
                <a:gd name="T37" fmla="*/ 102 h 193"/>
                <a:gd name="T38" fmla="*/ 668 w 961"/>
                <a:gd name="T39" fmla="*/ 80 h 193"/>
                <a:gd name="T40" fmla="*/ 611 w 961"/>
                <a:gd name="T41" fmla="*/ 57 h 193"/>
                <a:gd name="T42" fmla="*/ 588 w 961"/>
                <a:gd name="T43" fmla="*/ 0 h 193"/>
                <a:gd name="T44" fmla="*/ 566 w 961"/>
                <a:gd name="T45" fmla="*/ 114 h 193"/>
                <a:gd name="T46" fmla="*/ 656 w 961"/>
                <a:gd name="T47" fmla="*/ 193 h 193"/>
                <a:gd name="T48" fmla="*/ 860 w 961"/>
                <a:gd name="T49" fmla="*/ 193 h 193"/>
                <a:gd name="T50" fmla="*/ 882 w 961"/>
                <a:gd name="T51" fmla="*/ 125 h 193"/>
                <a:gd name="T52" fmla="*/ 939 w 961"/>
                <a:gd name="T53" fmla="*/ 102 h 193"/>
                <a:gd name="T54" fmla="*/ 939 w 961"/>
                <a:gd name="T55" fmla="*/ 57 h 193"/>
                <a:gd name="T56" fmla="*/ 837 w 961"/>
                <a:gd name="T57" fmla="*/ 125 h 193"/>
                <a:gd name="T58" fmla="*/ 345 w 961"/>
                <a:gd name="T59" fmla="*/ 57 h 193"/>
                <a:gd name="T60" fmla="*/ 323 w 961"/>
                <a:gd name="T61" fmla="*/ 125 h 193"/>
                <a:gd name="T62" fmla="*/ 277 w 961"/>
                <a:gd name="T63" fmla="*/ 125 h 193"/>
                <a:gd name="T64" fmla="*/ 255 w 961"/>
                <a:gd name="T65" fmla="*/ 57 h 193"/>
                <a:gd name="T66" fmla="*/ 232 w 961"/>
                <a:gd name="T67" fmla="*/ 125 h 193"/>
                <a:gd name="T68" fmla="*/ 187 w 961"/>
                <a:gd name="T69" fmla="*/ 125 h 193"/>
                <a:gd name="T70" fmla="*/ 164 w 961"/>
                <a:gd name="T71" fmla="*/ 57 h 193"/>
                <a:gd name="T72" fmla="*/ 142 w 961"/>
                <a:gd name="T73" fmla="*/ 125 h 193"/>
                <a:gd name="T74" fmla="*/ 255 w 961"/>
                <a:gd name="T75" fmla="*/ 175 h 193"/>
                <a:gd name="T76" fmla="*/ 368 w 961"/>
                <a:gd name="T77" fmla="*/ 125 h 193"/>
                <a:gd name="T78" fmla="*/ 345 w 961"/>
                <a:gd name="T79" fmla="*/ 57 h 193"/>
                <a:gd name="T80" fmla="*/ 385 w 961"/>
                <a:gd name="T81" fmla="*/ 80 h 193"/>
                <a:gd name="T82" fmla="*/ 408 w 961"/>
                <a:gd name="T83" fmla="*/ 193 h 193"/>
                <a:gd name="T84" fmla="*/ 430 w 961"/>
                <a:gd name="T85" fmla="*/ 80 h 193"/>
                <a:gd name="T86" fmla="*/ 408 w 961"/>
                <a:gd name="T87" fmla="*/ 46 h 193"/>
                <a:gd name="T88" fmla="*/ 408 w 961"/>
                <a:gd name="T89" fmla="*/ 0 h 193"/>
                <a:gd name="T90" fmla="*/ 408 w 961"/>
                <a:gd name="T91" fmla="*/ 46 h 193"/>
                <a:gd name="T92" fmla="*/ 752 w 961"/>
                <a:gd name="T93" fmla="*/ 57 h 193"/>
                <a:gd name="T94" fmla="*/ 752 w 961"/>
                <a:gd name="T95" fmla="*/ 193 h 193"/>
                <a:gd name="T96" fmla="*/ 820 w 961"/>
                <a:gd name="T97" fmla="*/ 173 h 193"/>
                <a:gd name="T98" fmla="*/ 752 w 961"/>
                <a:gd name="T99" fmla="*/ 153 h 193"/>
                <a:gd name="T100" fmla="*/ 805 w 961"/>
                <a:gd name="T101" fmla="*/ 136 h 193"/>
                <a:gd name="T102" fmla="*/ 730 w 961"/>
                <a:gd name="T103" fmla="*/ 108 h 193"/>
                <a:gd name="T104" fmla="*/ 775 w 961"/>
                <a:gd name="T105" fmla="*/ 108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61" h="193">
                  <a:moveTo>
                    <a:pt x="79" y="193"/>
                  </a:moveTo>
                  <a:cubicBezTo>
                    <a:pt x="36" y="193"/>
                    <a:pt x="0" y="157"/>
                    <a:pt x="0" y="114"/>
                  </a:cubicBezTo>
                  <a:cubicBezTo>
                    <a:pt x="0" y="23"/>
                    <a:pt x="0" y="23"/>
                    <a:pt x="0" y="23"/>
                  </a:cubicBezTo>
                  <a:cubicBezTo>
                    <a:pt x="0" y="11"/>
                    <a:pt x="11" y="0"/>
                    <a:pt x="23" y="0"/>
                  </a:cubicBezTo>
                  <a:cubicBezTo>
                    <a:pt x="36" y="0"/>
                    <a:pt x="46" y="11"/>
                    <a:pt x="46" y="23"/>
                  </a:cubicBezTo>
                  <a:cubicBezTo>
                    <a:pt x="46" y="57"/>
                    <a:pt x="46" y="57"/>
                    <a:pt x="46" y="57"/>
                  </a:cubicBezTo>
                  <a:cubicBezTo>
                    <a:pt x="102" y="57"/>
                    <a:pt x="102" y="57"/>
                    <a:pt x="102" y="57"/>
                  </a:cubicBezTo>
                  <a:cubicBezTo>
                    <a:pt x="115" y="57"/>
                    <a:pt x="125" y="67"/>
                    <a:pt x="125" y="80"/>
                  </a:cubicBezTo>
                  <a:cubicBezTo>
                    <a:pt x="125" y="92"/>
                    <a:pt x="115" y="102"/>
                    <a:pt x="102" y="102"/>
                  </a:cubicBezTo>
                  <a:cubicBezTo>
                    <a:pt x="46" y="102"/>
                    <a:pt x="46" y="102"/>
                    <a:pt x="46" y="102"/>
                  </a:cubicBezTo>
                  <a:cubicBezTo>
                    <a:pt x="46" y="114"/>
                    <a:pt x="46" y="114"/>
                    <a:pt x="46" y="114"/>
                  </a:cubicBezTo>
                  <a:cubicBezTo>
                    <a:pt x="46" y="132"/>
                    <a:pt x="61" y="147"/>
                    <a:pt x="79" y="147"/>
                  </a:cubicBezTo>
                  <a:cubicBezTo>
                    <a:pt x="113" y="147"/>
                    <a:pt x="113" y="147"/>
                    <a:pt x="113" y="147"/>
                  </a:cubicBezTo>
                  <a:cubicBezTo>
                    <a:pt x="126" y="147"/>
                    <a:pt x="136" y="158"/>
                    <a:pt x="136" y="170"/>
                  </a:cubicBezTo>
                  <a:cubicBezTo>
                    <a:pt x="136" y="183"/>
                    <a:pt x="126" y="193"/>
                    <a:pt x="113" y="193"/>
                  </a:cubicBezTo>
                  <a:lnTo>
                    <a:pt x="79" y="193"/>
                  </a:lnTo>
                  <a:close/>
                  <a:moveTo>
                    <a:pt x="538" y="193"/>
                  </a:moveTo>
                  <a:cubicBezTo>
                    <a:pt x="550" y="193"/>
                    <a:pt x="560" y="183"/>
                    <a:pt x="560" y="170"/>
                  </a:cubicBezTo>
                  <a:cubicBezTo>
                    <a:pt x="560" y="158"/>
                    <a:pt x="550" y="147"/>
                    <a:pt x="538" y="147"/>
                  </a:cubicBezTo>
                  <a:cubicBezTo>
                    <a:pt x="526" y="147"/>
                    <a:pt x="526" y="147"/>
                    <a:pt x="526" y="147"/>
                  </a:cubicBezTo>
                  <a:cubicBezTo>
                    <a:pt x="507" y="147"/>
                    <a:pt x="492" y="132"/>
                    <a:pt x="492" y="114"/>
                  </a:cubicBezTo>
                  <a:cubicBezTo>
                    <a:pt x="492" y="102"/>
                    <a:pt x="492" y="102"/>
                    <a:pt x="492" y="102"/>
                  </a:cubicBezTo>
                  <a:cubicBezTo>
                    <a:pt x="526" y="102"/>
                    <a:pt x="526" y="102"/>
                    <a:pt x="526" y="102"/>
                  </a:cubicBezTo>
                  <a:cubicBezTo>
                    <a:pt x="539" y="102"/>
                    <a:pt x="549" y="92"/>
                    <a:pt x="549" y="80"/>
                  </a:cubicBezTo>
                  <a:cubicBezTo>
                    <a:pt x="549" y="67"/>
                    <a:pt x="539" y="57"/>
                    <a:pt x="526" y="57"/>
                  </a:cubicBezTo>
                  <a:cubicBezTo>
                    <a:pt x="492" y="57"/>
                    <a:pt x="492" y="57"/>
                    <a:pt x="492" y="57"/>
                  </a:cubicBezTo>
                  <a:cubicBezTo>
                    <a:pt x="492" y="23"/>
                    <a:pt x="492" y="23"/>
                    <a:pt x="492" y="23"/>
                  </a:cubicBezTo>
                  <a:cubicBezTo>
                    <a:pt x="492" y="11"/>
                    <a:pt x="482" y="0"/>
                    <a:pt x="470" y="0"/>
                  </a:cubicBezTo>
                  <a:cubicBezTo>
                    <a:pt x="457" y="0"/>
                    <a:pt x="447" y="11"/>
                    <a:pt x="447" y="23"/>
                  </a:cubicBezTo>
                  <a:cubicBezTo>
                    <a:pt x="447" y="114"/>
                    <a:pt x="447" y="114"/>
                    <a:pt x="447" y="114"/>
                  </a:cubicBezTo>
                  <a:cubicBezTo>
                    <a:pt x="447" y="157"/>
                    <a:pt x="482" y="193"/>
                    <a:pt x="526" y="193"/>
                  </a:cubicBezTo>
                  <a:lnTo>
                    <a:pt x="538" y="193"/>
                  </a:lnTo>
                  <a:close/>
                  <a:moveTo>
                    <a:pt x="656" y="193"/>
                  </a:moveTo>
                  <a:cubicBezTo>
                    <a:pt x="669" y="193"/>
                    <a:pt x="679" y="183"/>
                    <a:pt x="679" y="170"/>
                  </a:cubicBezTo>
                  <a:cubicBezTo>
                    <a:pt x="679" y="158"/>
                    <a:pt x="669" y="147"/>
                    <a:pt x="656" y="147"/>
                  </a:cubicBezTo>
                  <a:cubicBezTo>
                    <a:pt x="645" y="147"/>
                    <a:pt x="645" y="147"/>
                    <a:pt x="645" y="147"/>
                  </a:cubicBezTo>
                  <a:cubicBezTo>
                    <a:pt x="626" y="147"/>
                    <a:pt x="611" y="132"/>
                    <a:pt x="611" y="114"/>
                  </a:cubicBezTo>
                  <a:cubicBezTo>
                    <a:pt x="611" y="102"/>
                    <a:pt x="611" y="102"/>
                    <a:pt x="611" y="102"/>
                  </a:cubicBezTo>
                  <a:cubicBezTo>
                    <a:pt x="645" y="102"/>
                    <a:pt x="645" y="102"/>
                    <a:pt x="645" y="102"/>
                  </a:cubicBezTo>
                  <a:cubicBezTo>
                    <a:pt x="657" y="102"/>
                    <a:pt x="668" y="92"/>
                    <a:pt x="668" y="80"/>
                  </a:cubicBezTo>
                  <a:cubicBezTo>
                    <a:pt x="668" y="67"/>
                    <a:pt x="657" y="57"/>
                    <a:pt x="645" y="57"/>
                  </a:cubicBezTo>
                  <a:cubicBezTo>
                    <a:pt x="611" y="57"/>
                    <a:pt x="611" y="57"/>
                    <a:pt x="611" y="57"/>
                  </a:cubicBezTo>
                  <a:cubicBezTo>
                    <a:pt x="611" y="23"/>
                    <a:pt x="611" y="23"/>
                    <a:pt x="611" y="23"/>
                  </a:cubicBezTo>
                  <a:cubicBezTo>
                    <a:pt x="611" y="11"/>
                    <a:pt x="601" y="0"/>
                    <a:pt x="588" y="0"/>
                  </a:cubicBezTo>
                  <a:cubicBezTo>
                    <a:pt x="576" y="0"/>
                    <a:pt x="566" y="11"/>
                    <a:pt x="566" y="23"/>
                  </a:cubicBezTo>
                  <a:cubicBezTo>
                    <a:pt x="566" y="114"/>
                    <a:pt x="566" y="114"/>
                    <a:pt x="566" y="114"/>
                  </a:cubicBezTo>
                  <a:cubicBezTo>
                    <a:pt x="566" y="157"/>
                    <a:pt x="601" y="193"/>
                    <a:pt x="645" y="193"/>
                  </a:cubicBezTo>
                  <a:lnTo>
                    <a:pt x="656" y="193"/>
                  </a:lnTo>
                  <a:close/>
                  <a:moveTo>
                    <a:pt x="837" y="170"/>
                  </a:moveTo>
                  <a:cubicBezTo>
                    <a:pt x="837" y="183"/>
                    <a:pt x="847" y="193"/>
                    <a:pt x="860" y="193"/>
                  </a:cubicBezTo>
                  <a:cubicBezTo>
                    <a:pt x="872" y="193"/>
                    <a:pt x="883" y="183"/>
                    <a:pt x="883" y="170"/>
                  </a:cubicBezTo>
                  <a:cubicBezTo>
                    <a:pt x="882" y="125"/>
                    <a:pt x="882" y="125"/>
                    <a:pt x="882" y="125"/>
                  </a:cubicBezTo>
                  <a:cubicBezTo>
                    <a:pt x="882" y="112"/>
                    <a:pt x="892" y="102"/>
                    <a:pt x="905" y="102"/>
                  </a:cubicBezTo>
                  <a:cubicBezTo>
                    <a:pt x="939" y="102"/>
                    <a:pt x="939" y="102"/>
                    <a:pt x="939" y="102"/>
                  </a:cubicBezTo>
                  <a:cubicBezTo>
                    <a:pt x="951" y="102"/>
                    <a:pt x="961" y="92"/>
                    <a:pt x="961" y="80"/>
                  </a:cubicBezTo>
                  <a:cubicBezTo>
                    <a:pt x="961" y="67"/>
                    <a:pt x="951" y="57"/>
                    <a:pt x="939" y="57"/>
                  </a:cubicBezTo>
                  <a:cubicBezTo>
                    <a:pt x="905" y="57"/>
                    <a:pt x="905" y="57"/>
                    <a:pt x="905" y="57"/>
                  </a:cubicBezTo>
                  <a:cubicBezTo>
                    <a:pt x="867" y="57"/>
                    <a:pt x="837" y="87"/>
                    <a:pt x="837" y="125"/>
                  </a:cubicBezTo>
                  <a:lnTo>
                    <a:pt x="837" y="170"/>
                  </a:lnTo>
                  <a:close/>
                  <a:moveTo>
                    <a:pt x="345" y="57"/>
                  </a:moveTo>
                  <a:cubicBezTo>
                    <a:pt x="333" y="57"/>
                    <a:pt x="323" y="67"/>
                    <a:pt x="323" y="80"/>
                  </a:cubicBezTo>
                  <a:cubicBezTo>
                    <a:pt x="323" y="125"/>
                    <a:pt x="323" y="125"/>
                    <a:pt x="323" y="125"/>
                  </a:cubicBezTo>
                  <a:cubicBezTo>
                    <a:pt x="323" y="137"/>
                    <a:pt x="313" y="147"/>
                    <a:pt x="300" y="147"/>
                  </a:cubicBezTo>
                  <a:cubicBezTo>
                    <a:pt x="288" y="147"/>
                    <a:pt x="277" y="137"/>
                    <a:pt x="277" y="125"/>
                  </a:cubicBezTo>
                  <a:cubicBezTo>
                    <a:pt x="277" y="80"/>
                    <a:pt x="277" y="80"/>
                    <a:pt x="277" y="80"/>
                  </a:cubicBezTo>
                  <a:cubicBezTo>
                    <a:pt x="277" y="67"/>
                    <a:pt x="267" y="57"/>
                    <a:pt x="255" y="57"/>
                  </a:cubicBezTo>
                  <a:cubicBezTo>
                    <a:pt x="242" y="57"/>
                    <a:pt x="232" y="67"/>
                    <a:pt x="232" y="80"/>
                  </a:cubicBezTo>
                  <a:cubicBezTo>
                    <a:pt x="232" y="125"/>
                    <a:pt x="232" y="125"/>
                    <a:pt x="232" y="125"/>
                  </a:cubicBezTo>
                  <a:cubicBezTo>
                    <a:pt x="232" y="137"/>
                    <a:pt x="222" y="147"/>
                    <a:pt x="210" y="147"/>
                  </a:cubicBezTo>
                  <a:cubicBezTo>
                    <a:pt x="197" y="147"/>
                    <a:pt x="187" y="137"/>
                    <a:pt x="187" y="125"/>
                  </a:cubicBezTo>
                  <a:cubicBezTo>
                    <a:pt x="187" y="80"/>
                    <a:pt x="187" y="80"/>
                    <a:pt x="187" y="80"/>
                  </a:cubicBezTo>
                  <a:cubicBezTo>
                    <a:pt x="187" y="67"/>
                    <a:pt x="177" y="57"/>
                    <a:pt x="164" y="57"/>
                  </a:cubicBezTo>
                  <a:cubicBezTo>
                    <a:pt x="152" y="57"/>
                    <a:pt x="142" y="67"/>
                    <a:pt x="142" y="80"/>
                  </a:cubicBezTo>
                  <a:cubicBezTo>
                    <a:pt x="142" y="125"/>
                    <a:pt x="142" y="125"/>
                    <a:pt x="142" y="125"/>
                  </a:cubicBezTo>
                  <a:cubicBezTo>
                    <a:pt x="142" y="162"/>
                    <a:pt x="172" y="193"/>
                    <a:pt x="210" y="193"/>
                  </a:cubicBezTo>
                  <a:cubicBezTo>
                    <a:pt x="227" y="193"/>
                    <a:pt x="243" y="186"/>
                    <a:pt x="255" y="175"/>
                  </a:cubicBezTo>
                  <a:cubicBezTo>
                    <a:pt x="267" y="186"/>
                    <a:pt x="283" y="193"/>
                    <a:pt x="300" y="193"/>
                  </a:cubicBezTo>
                  <a:cubicBezTo>
                    <a:pt x="338" y="193"/>
                    <a:pt x="368" y="162"/>
                    <a:pt x="368" y="125"/>
                  </a:cubicBezTo>
                  <a:cubicBezTo>
                    <a:pt x="368" y="80"/>
                    <a:pt x="368" y="80"/>
                    <a:pt x="368" y="80"/>
                  </a:cubicBezTo>
                  <a:cubicBezTo>
                    <a:pt x="368" y="67"/>
                    <a:pt x="358" y="57"/>
                    <a:pt x="345" y="57"/>
                  </a:cubicBezTo>
                  <a:close/>
                  <a:moveTo>
                    <a:pt x="408" y="57"/>
                  </a:moveTo>
                  <a:cubicBezTo>
                    <a:pt x="395" y="57"/>
                    <a:pt x="385" y="67"/>
                    <a:pt x="385" y="80"/>
                  </a:cubicBezTo>
                  <a:cubicBezTo>
                    <a:pt x="385" y="170"/>
                    <a:pt x="385" y="170"/>
                    <a:pt x="385" y="170"/>
                  </a:cubicBezTo>
                  <a:cubicBezTo>
                    <a:pt x="385" y="183"/>
                    <a:pt x="395" y="193"/>
                    <a:pt x="408" y="193"/>
                  </a:cubicBezTo>
                  <a:cubicBezTo>
                    <a:pt x="420" y="193"/>
                    <a:pt x="430" y="183"/>
                    <a:pt x="430" y="170"/>
                  </a:cubicBezTo>
                  <a:cubicBezTo>
                    <a:pt x="430" y="80"/>
                    <a:pt x="430" y="80"/>
                    <a:pt x="430" y="80"/>
                  </a:cubicBezTo>
                  <a:cubicBezTo>
                    <a:pt x="430" y="67"/>
                    <a:pt x="420" y="57"/>
                    <a:pt x="408" y="57"/>
                  </a:cubicBezTo>
                  <a:close/>
                  <a:moveTo>
                    <a:pt x="408" y="46"/>
                  </a:moveTo>
                  <a:cubicBezTo>
                    <a:pt x="420" y="46"/>
                    <a:pt x="430" y="36"/>
                    <a:pt x="430" y="23"/>
                  </a:cubicBezTo>
                  <a:cubicBezTo>
                    <a:pt x="430" y="11"/>
                    <a:pt x="420" y="0"/>
                    <a:pt x="408" y="0"/>
                  </a:cubicBezTo>
                  <a:cubicBezTo>
                    <a:pt x="395" y="0"/>
                    <a:pt x="385" y="11"/>
                    <a:pt x="385" y="23"/>
                  </a:cubicBezTo>
                  <a:cubicBezTo>
                    <a:pt x="385" y="36"/>
                    <a:pt x="395" y="46"/>
                    <a:pt x="408" y="46"/>
                  </a:cubicBezTo>
                  <a:close/>
                  <a:moveTo>
                    <a:pt x="820" y="113"/>
                  </a:moveTo>
                  <a:cubicBezTo>
                    <a:pt x="820" y="82"/>
                    <a:pt x="790" y="57"/>
                    <a:pt x="752" y="57"/>
                  </a:cubicBezTo>
                  <a:cubicBezTo>
                    <a:pt x="715" y="57"/>
                    <a:pt x="685" y="82"/>
                    <a:pt x="685" y="119"/>
                  </a:cubicBezTo>
                  <a:cubicBezTo>
                    <a:pt x="685" y="162"/>
                    <a:pt x="715" y="193"/>
                    <a:pt x="752" y="193"/>
                  </a:cubicBezTo>
                  <a:cubicBezTo>
                    <a:pt x="801" y="193"/>
                    <a:pt x="801" y="193"/>
                    <a:pt x="801" y="193"/>
                  </a:cubicBezTo>
                  <a:cubicBezTo>
                    <a:pt x="812" y="193"/>
                    <a:pt x="820" y="184"/>
                    <a:pt x="820" y="173"/>
                  </a:cubicBezTo>
                  <a:cubicBezTo>
                    <a:pt x="820" y="162"/>
                    <a:pt x="812" y="153"/>
                    <a:pt x="801" y="153"/>
                  </a:cubicBezTo>
                  <a:cubicBezTo>
                    <a:pt x="752" y="153"/>
                    <a:pt x="752" y="153"/>
                    <a:pt x="752" y="153"/>
                  </a:cubicBezTo>
                  <a:cubicBezTo>
                    <a:pt x="742" y="153"/>
                    <a:pt x="733" y="146"/>
                    <a:pt x="731" y="136"/>
                  </a:cubicBezTo>
                  <a:cubicBezTo>
                    <a:pt x="731" y="136"/>
                    <a:pt x="796" y="136"/>
                    <a:pt x="805" y="136"/>
                  </a:cubicBezTo>
                  <a:cubicBezTo>
                    <a:pt x="817" y="136"/>
                    <a:pt x="820" y="121"/>
                    <a:pt x="820" y="113"/>
                  </a:cubicBezTo>
                  <a:close/>
                  <a:moveTo>
                    <a:pt x="730" y="108"/>
                  </a:moveTo>
                  <a:cubicBezTo>
                    <a:pt x="730" y="97"/>
                    <a:pt x="740" y="89"/>
                    <a:pt x="752" y="89"/>
                  </a:cubicBezTo>
                  <a:cubicBezTo>
                    <a:pt x="765" y="89"/>
                    <a:pt x="775" y="97"/>
                    <a:pt x="775" y="108"/>
                  </a:cubicBezTo>
                  <a:lnTo>
                    <a:pt x="730" y="10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95" name="Flowchart: Process 94"/>
          <p:cNvSpPr/>
          <p:nvPr/>
        </p:nvSpPr>
        <p:spPr>
          <a:xfrm>
            <a:off x="5434380" y="5467879"/>
            <a:ext cx="1706399" cy="215444"/>
          </a:xfrm>
          <a:prstGeom prst="flowChartProcess">
            <a:avLst/>
          </a:prstGeom>
          <a:noFill/>
          <a:ln w="12700" cap="flat" cmpd="sng" algn="ctr">
            <a:noFill/>
            <a:prstDash val="solid"/>
            <a:miter lim="800000"/>
          </a:ln>
          <a:effectLst/>
        </p:spPr>
        <p:txBody>
          <a:bodyPr wrap="square" lIns="0" tIns="0" rIns="0" bIns="0" rtlCol="0" anchor="ctr">
            <a:spAutoFit/>
          </a:bodyPr>
          <a:lstStyle/>
          <a:p>
            <a:pPr algn="ctr" defTabSz="932597">
              <a:defRPr/>
            </a:pPr>
            <a:r>
              <a:rPr lang="en-US" sz="1400" kern="0" dirty="0">
                <a:solidFill>
                  <a:prstClr val="white"/>
                </a:solidFill>
                <a:latin typeface="Segoe UI Light" panose="020B0502040204020203" pitchFamily="34" charset="0"/>
                <a:cs typeface="Segoe UI Light" panose="020B0502040204020203" pitchFamily="34" charset="0"/>
              </a:rPr>
              <a:t>Device Registry</a:t>
            </a:r>
          </a:p>
        </p:txBody>
      </p:sp>
      <p:sp>
        <p:nvSpPr>
          <p:cNvPr id="98" name="Flowchart: Process 97"/>
          <p:cNvSpPr/>
          <p:nvPr/>
        </p:nvSpPr>
        <p:spPr>
          <a:xfrm>
            <a:off x="5434381" y="5859378"/>
            <a:ext cx="1706399" cy="215444"/>
          </a:xfrm>
          <a:prstGeom prst="flowChartProcess">
            <a:avLst/>
          </a:prstGeom>
          <a:noFill/>
          <a:ln w="12700" cap="flat" cmpd="sng" algn="ctr">
            <a:noFill/>
            <a:prstDash val="solid"/>
            <a:miter lim="800000"/>
          </a:ln>
          <a:effectLst/>
        </p:spPr>
        <p:txBody>
          <a:bodyPr wrap="square" lIns="0" tIns="0" rIns="0" bIns="0" rtlCol="0" anchor="ctr">
            <a:spAutoFit/>
          </a:bodyPr>
          <a:lstStyle/>
          <a:p>
            <a:pPr algn="ctr" defTabSz="932597">
              <a:defRPr/>
            </a:pPr>
            <a:r>
              <a:rPr lang="en-US" sz="1400" kern="0" dirty="0">
                <a:solidFill>
                  <a:prstClr val="white"/>
                </a:solidFill>
                <a:latin typeface="Segoe UI Light" panose="020B0502040204020203" pitchFamily="34" charset="0"/>
                <a:cs typeface="Segoe UI Light" panose="020B0502040204020203" pitchFamily="34" charset="0"/>
              </a:rPr>
              <a:t>Rules and Actions</a:t>
            </a:r>
          </a:p>
        </p:txBody>
      </p:sp>
      <p:sp>
        <p:nvSpPr>
          <p:cNvPr id="99" name="Flowchart: Process 98"/>
          <p:cNvSpPr/>
          <p:nvPr/>
        </p:nvSpPr>
        <p:spPr>
          <a:xfrm>
            <a:off x="5434379" y="5095756"/>
            <a:ext cx="1706399" cy="215444"/>
          </a:xfrm>
          <a:prstGeom prst="flowChartProcess">
            <a:avLst/>
          </a:prstGeom>
          <a:noFill/>
          <a:ln w="12700" cap="flat" cmpd="sng" algn="ctr">
            <a:noFill/>
            <a:prstDash val="solid"/>
            <a:miter lim="800000"/>
          </a:ln>
          <a:effectLst/>
        </p:spPr>
        <p:txBody>
          <a:bodyPr wrap="square" lIns="0" tIns="0" rIns="0" bIns="0" rtlCol="0" anchor="ctr">
            <a:spAutoFit/>
          </a:bodyPr>
          <a:lstStyle/>
          <a:p>
            <a:pPr algn="ctr" defTabSz="932597">
              <a:defRPr/>
            </a:pPr>
            <a:r>
              <a:rPr lang="en-US" sz="1400" kern="0" dirty="0">
                <a:solidFill>
                  <a:prstClr val="white"/>
                </a:solidFill>
                <a:latin typeface="Segoe UI Light" panose="020B0502040204020203" pitchFamily="34" charset="0"/>
                <a:cs typeface="Segoe UI Light" panose="020B0502040204020203" pitchFamily="34" charset="0"/>
              </a:rPr>
              <a:t>Analytics</a:t>
            </a:r>
          </a:p>
        </p:txBody>
      </p:sp>
      <p:sp>
        <p:nvSpPr>
          <p:cNvPr id="100" name="Flowchart: Process 99"/>
          <p:cNvSpPr/>
          <p:nvPr/>
        </p:nvSpPr>
        <p:spPr>
          <a:xfrm>
            <a:off x="5251960" y="6237538"/>
            <a:ext cx="2071240" cy="215444"/>
          </a:xfrm>
          <a:prstGeom prst="flowChartProcess">
            <a:avLst/>
          </a:prstGeom>
          <a:noFill/>
          <a:ln w="12700" cap="flat" cmpd="sng" algn="ctr">
            <a:noFill/>
            <a:prstDash val="solid"/>
            <a:miter lim="800000"/>
          </a:ln>
          <a:effectLst/>
        </p:spPr>
        <p:txBody>
          <a:bodyPr wrap="square" lIns="0" tIns="0" rIns="0" bIns="0" rtlCol="0" anchor="ctr">
            <a:spAutoFit/>
          </a:bodyPr>
          <a:lstStyle/>
          <a:p>
            <a:pPr algn="ctr" defTabSz="932597">
              <a:defRPr/>
            </a:pPr>
            <a:r>
              <a:rPr lang="en-US" sz="1400" kern="0" dirty="0">
                <a:solidFill>
                  <a:prstClr val="white"/>
                </a:solidFill>
                <a:latin typeface="Segoe UI Light" panose="020B0502040204020203" pitchFamily="34" charset="0"/>
                <a:cs typeface="Segoe UI Light" panose="020B0502040204020203" pitchFamily="34" charset="0"/>
              </a:rPr>
              <a:t>Dashboards &amp; Visualization</a:t>
            </a:r>
          </a:p>
        </p:txBody>
      </p:sp>
    </p:spTree>
    <p:extLst>
      <p:ext uri="{BB962C8B-B14F-4D97-AF65-F5344CB8AC3E}">
        <p14:creationId xmlns:p14="http://schemas.microsoft.com/office/powerpoint/2010/main" val="1087078108"/>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IoT Solution Architecture</a:t>
            </a:r>
          </a:p>
        </p:txBody>
      </p:sp>
      <p:pic>
        <p:nvPicPr>
          <p:cNvPr id="4" name="Picture 3"/>
          <p:cNvPicPr>
            <a:picLocks noChangeAspect="1"/>
          </p:cNvPicPr>
          <p:nvPr/>
        </p:nvPicPr>
        <p:blipFill>
          <a:blip r:embed="rId2">
            <a:clrChange>
              <a:clrFrom>
                <a:srgbClr val="000000"/>
              </a:clrFrom>
              <a:clrTo>
                <a:srgbClr val="000000">
                  <a:alpha val="0"/>
                </a:srgbClr>
              </a:clrTo>
            </a:clrChange>
          </a:blip>
          <a:stretch>
            <a:fillRect/>
          </a:stretch>
        </p:blipFill>
        <p:spPr>
          <a:xfrm>
            <a:off x="359017" y="1870054"/>
            <a:ext cx="11117726" cy="4468690"/>
          </a:xfrm>
          <a:prstGeom prst="rect">
            <a:avLst/>
          </a:prstGeom>
        </p:spPr>
      </p:pic>
    </p:spTree>
    <p:extLst>
      <p:ext uri="{BB962C8B-B14F-4D97-AF65-F5344CB8AC3E}">
        <p14:creationId xmlns:p14="http://schemas.microsoft.com/office/powerpoint/2010/main" val="133654317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sz="4800" dirty="0"/>
              <a:t>Azure IoT / Big Data Portfolio </a:t>
            </a:r>
            <a:br>
              <a:rPr lang="en-US" dirty="0"/>
            </a:br>
            <a:endParaRPr lang="en-US" dirty="0"/>
          </a:p>
        </p:txBody>
      </p:sp>
      <p:sp>
        <p:nvSpPr>
          <p:cNvPr id="3" name="Text Placeholder 2"/>
          <p:cNvSpPr>
            <a:spLocks noGrp="1"/>
          </p:cNvSpPr>
          <p:nvPr>
            <p:ph type="body" sz="quarter" idx="11"/>
          </p:nvPr>
        </p:nvSpPr>
        <p:spPr>
          <a:xfrm>
            <a:off x="440833" y="957746"/>
            <a:ext cx="11655840" cy="561211"/>
          </a:xfrm>
        </p:spPr>
        <p:txBody>
          <a:bodyPr/>
          <a:lstStyle/>
          <a:p>
            <a:r>
              <a:rPr lang="en-US" dirty="0"/>
              <a:t>Transform data into intelligent action</a:t>
            </a:r>
          </a:p>
        </p:txBody>
      </p:sp>
      <p:sp>
        <p:nvSpPr>
          <p:cNvPr id="20" name="Rectangle 19"/>
          <p:cNvSpPr/>
          <p:nvPr/>
        </p:nvSpPr>
        <p:spPr>
          <a:xfrm>
            <a:off x="380606" y="6265032"/>
            <a:ext cx="668324" cy="333489"/>
          </a:xfrm>
          <a:prstGeom prst="rect">
            <a:avLst/>
          </a:prstGeom>
        </p:spPr>
        <p:txBody>
          <a:bodyPr wrap="none">
            <a:spAutoFit/>
          </a:bodyPr>
          <a:lstStyle/>
          <a:p>
            <a:pPr algn="ctr" defTabSz="710729">
              <a:spcBef>
                <a:spcPct val="0"/>
              </a:spcBef>
              <a:spcAft>
                <a:spcPct val="35000"/>
              </a:spcAft>
            </a:pPr>
            <a:r>
              <a:rPr lang="en-US" sz="1567"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a:t>
            </a:r>
          </a:p>
        </p:txBody>
      </p:sp>
      <p:sp>
        <p:nvSpPr>
          <p:cNvPr id="21" name="Rectangle 20"/>
          <p:cNvSpPr/>
          <p:nvPr/>
        </p:nvSpPr>
        <p:spPr>
          <a:xfrm>
            <a:off x="4864398" y="6265032"/>
            <a:ext cx="1407879" cy="338378"/>
          </a:xfrm>
          <a:prstGeom prst="rect">
            <a:avLst/>
          </a:prstGeom>
        </p:spPr>
        <p:txBody>
          <a:bodyPr wrap="none">
            <a:spAutoFit/>
          </a:bodyPr>
          <a:lstStyle/>
          <a:p>
            <a:pPr algn="ctr" defTabSz="710729">
              <a:spcBef>
                <a:spcPct val="0"/>
              </a:spcBef>
              <a:spcAft>
                <a:spcPct val="35000"/>
              </a:spcAft>
            </a:pPr>
            <a:r>
              <a:rPr lang="en-US" sz="1567" b="1" kern="0" spc="-29" dirty="0">
                <a:solidFill>
                  <a:sysClr val="windowText" lastClr="000000"/>
                </a:solidFill>
                <a:latin typeface="Segoe UI Semilight" panose="020B0402040204020203" pitchFamily="34" charset="0"/>
                <a:cs typeface="Segoe UI Semilight" panose="020B0402040204020203" pitchFamily="34" charset="0"/>
              </a:rPr>
              <a:t>INTELLIGENCE</a:t>
            </a:r>
          </a:p>
        </p:txBody>
      </p:sp>
      <p:grpSp>
        <p:nvGrpSpPr>
          <p:cNvPr id="9" name="Group 8"/>
          <p:cNvGrpSpPr/>
          <p:nvPr/>
        </p:nvGrpSpPr>
        <p:grpSpPr>
          <a:xfrm>
            <a:off x="1720763" y="6291624"/>
            <a:ext cx="7998494" cy="283941"/>
            <a:chOff x="1755267" y="6417288"/>
            <a:chExt cx="8993589" cy="259616"/>
          </a:xfrm>
        </p:grpSpPr>
        <p:sp>
          <p:nvSpPr>
            <p:cNvPr id="2" name="Right Arrow 1"/>
            <p:cNvSpPr/>
            <p:nvPr/>
          </p:nvSpPr>
          <p:spPr bwMode="auto">
            <a:xfrm>
              <a:off x="1755267" y="6417288"/>
              <a:ext cx="3484983" cy="259616"/>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Right Arrow 36"/>
            <p:cNvSpPr/>
            <p:nvPr/>
          </p:nvSpPr>
          <p:spPr bwMode="auto">
            <a:xfrm>
              <a:off x="6922790" y="6417288"/>
              <a:ext cx="3826066" cy="2596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p:cNvGrpSpPr/>
          <p:nvPr/>
        </p:nvGrpSpPr>
        <p:grpSpPr>
          <a:xfrm>
            <a:off x="646403" y="1787884"/>
            <a:ext cx="1545465" cy="3995719"/>
            <a:chOff x="659364" y="1823238"/>
            <a:chExt cx="1576455" cy="4075842"/>
          </a:xfrm>
        </p:grpSpPr>
        <p:sp>
          <p:nvSpPr>
            <p:cNvPr id="164" name="Oval 2"/>
            <p:cNvSpPr>
              <a:spLocks noChangeAspect="1"/>
            </p:cNvSpPr>
            <p:nvPr/>
          </p:nvSpPr>
          <p:spPr bwMode="auto">
            <a:xfrm>
              <a:off x="698233" y="1823238"/>
              <a:ext cx="1097280" cy="1096995"/>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27" tIns="45713" rIns="45713" bIns="0" numCol="1" spcCol="0" rtlCol="0" fromWordArt="0" anchor="b" anchorCtr="0" forceAA="0" compatLnSpc="1">
              <a:prstTxWarp prst="textNoShape">
                <a:avLst/>
              </a:prstTxWarp>
              <a:noAutofit/>
            </a:bodyPr>
            <a:lstStyle/>
            <a:p>
              <a:pPr algn="ctr" defTabSz="913924" fontAlgn="base">
                <a:lnSpc>
                  <a:spcPct val="85000"/>
                </a:lnSpc>
                <a:spcBef>
                  <a:spcPct val="0"/>
                </a:spcBef>
                <a:spcAft>
                  <a:spcPct val="0"/>
                </a:spcAft>
              </a:pPr>
              <a:r>
                <a:rPr lang="en-US" sz="1568" kern="0" spc="-50" dirty="0">
                  <a:gradFill>
                    <a:gsLst>
                      <a:gs pos="0">
                        <a:srgbClr val="505050"/>
                      </a:gs>
                      <a:gs pos="100000">
                        <a:srgbClr val="505050"/>
                      </a:gs>
                    </a:gsLst>
                    <a:lin ang="5400000" scaled="0"/>
                  </a:gradFill>
                  <a:latin typeface="Segoe UI"/>
                  <a:ea typeface="Segoe UI" pitchFamily="34" charset="0"/>
                  <a:cs typeface="Segoe UI" pitchFamily="34" charset="0"/>
                </a:rPr>
                <a:t>Business </a:t>
              </a:r>
              <a:br>
                <a:rPr lang="en-US" sz="1568" kern="0" spc="-50" dirty="0">
                  <a:gradFill>
                    <a:gsLst>
                      <a:gs pos="0">
                        <a:srgbClr val="505050"/>
                      </a:gs>
                      <a:gs pos="100000">
                        <a:srgbClr val="505050"/>
                      </a:gs>
                    </a:gsLst>
                    <a:lin ang="5400000" scaled="0"/>
                  </a:gradFill>
                  <a:latin typeface="Segoe UI"/>
                  <a:ea typeface="Segoe UI" pitchFamily="34" charset="0"/>
                  <a:cs typeface="Segoe UI" pitchFamily="34" charset="0"/>
                </a:rPr>
              </a:br>
              <a:r>
                <a:rPr lang="en-US" sz="1568" kern="0" spc="-50" dirty="0">
                  <a:gradFill>
                    <a:gsLst>
                      <a:gs pos="0">
                        <a:srgbClr val="505050"/>
                      </a:gs>
                      <a:gs pos="100000">
                        <a:srgbClr val="505050"/>
                      </a:gs>
                    </a:gsLst>
                    <a:lin ang="5400000" scaled="0"/>
                  </a:gradFill>
                  <a:latin typeface="Segoe UI"/>
                  <a:ea typeface="Segoe UI" pitchFamily="34" charset="0"/>
                  <a:cs typeface="Segoe UI" pitchFamily="34" charset="0"/>
                </a:rPr>
                <a:t>apps</a:t>
              </a:r>
            </a:p>
          </p:txBody>
        </p:sp>
        <p:cxnSp>
          <p:nvCxnSpPr>
            <p:cNvPr id="87" name="Straight Connector 86"/>
            <p:cNvCxnSpPr/>
            <p:nvPr/>
          </p:nvCxnSpPr>
          <p:spPr>
            <a:xfrm>
              <a:off x="2040620" y="2352879"/>
              <a:ext cx="0" cy="30574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826016" y="2352343"/>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1665541" y="3929448"/>
              <a:ext cx="570278"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665541" y="5410376"/>
              <a:ext cx="375079"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1016172" y="1949171"/>
              <a:ext cx="480130" cy="379837"/>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kern="0">
                <a:solidFill>
                  <a:srgbClr val="333333"/>
                </a:solidFill>
              </a:endParaRPr>
            </a:p>
          </p:txBody>
        </p:sp>
        <p:sp>
          <p:nvSpPr>
            <p:cNvPr id="106" name="TextBox 105"/>
            <p:cNvSpPr txBox="1"/>
            <p:nvPr/>
          </p:nvSpPr>
          <p:spPr>
            <a:xfrm>
              <a:off x="767191" y="4110707"/>
              <a:ext cx="1239881" cy="613972"/>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pP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Custom </a:t>
              </a:r>
              <a:b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endPar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167" name="Oval 2"/>
            <p:cNvSpPr>
              <a:spLocks noChangeAspect="1"/>
            </p:cNvSpPr>
            <p:nvPr/>
          </p:nvSpPr>
          <p:spPr bwMode="auto">
            <a:xfrm>
              <a:off x="659364" y="3342574"/>
              <a:ext cx="1097280" cy="1096995"/>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27" tIns="45713" rIns="45713" bIns="0" numCol="1" spcCol="0" rtlCol="0" fromWordArt="0" anchor="b" anchorCtr="0" forceAA="0" compatLnSpc="1">
              <a:prstTxWarp prst="textNoShape">
                <a:avLst/>
              </a:prstTxWarp>
              <a:noAutofit/>
            </a:bodyPr>
            <a:lstStyle/>
            <a:p>
              <a:pPr algn="ctr" defTabSz="913924" fontAlgn="base">
                <a:lnSpc>
                  <a:spcPct val="85000"/>
                </a:lnSpc>
                <a:spcBef>
                  <a:spcPct val="0"/>
                </a:spcBef>
                <a:spcAft>
                  <a:spcPct val="0"/>
                </a:spcAft>
              </a:pPr>
              <a:r>
                <a:rPr lang="en-US" sz="1568" kern="0" spc="-50" dirty="0">
                  <a:gradFill>
                    <a:gsLst>
                      <a:gs pos="0">
                        <a:srgbClr val="505050"/>
                      </a:gs>
                      <a:gs pos="100000">
                        <a:srgbClr val="505050"/>
                      </a:gs>
                    </a:gsLst>
                    <a:lin ang="5400000" scaled="0"/>
                  </a:gradFill>
                  <a:latin typeface="Segoe UI"/>
                  <a:ea typeface="Segoe UI" pitchFamily="34" charset="0"/>
                  <a:cs typeface="Segoe UI" pitchFamily="34" charset="0"/>
                </a:rPr>
                <a:t>apps</a:t>
              </a:r>
            </a:p>
          </p:txBody>
        </p:sp>
        <p:sp>
          <p:nvSpPr>
            <p:cNvPr id="168" name="Oval 2"/>
            <p:cNvSpPr>
              <a:spLocks noChangeAspect="1"/>
            </p:cNvSpPr>
            <p:nvPr/>
          </p:nvSpPr>
          <p:spPr bwMode="auto">
            <a:xfrm>
              <a:off x="659364" y="4802085"/>
              <a:ext cx="1097280" cy="1096995"/>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27" tIns="45713" rIns="45713" bIns="0" numCol="1" spcCol="0" rtlCol="0" fromWordArt="0" anchor="b" anchorCtr="0" forceAA="0" compatLnSpc="1">
              <a:prstTxWarp prst="textNoShape">
                <a:avLst/>
              </a:prstTxWarp>
              <a:noAutofit/>
            </a:bodyPr>
            <a:lstStyle/>
            <a:p>
              <a:pPr algn="ctr" defTabSz="913924" fontAlgn="base">
                <a:lnSpc>
                  <a:spcPct val="85000"/>
                </a:lnSpc>
                <a:spcBef>
                  <a:spcPct val="0"/>
                </a:spcBef>
                <a:spcAft>
                  <a:spcPct val="0"/>
                </a:spcAft>
              </a:pPr>
              <a:r>
                <a:rPr lang="en-US" sz="1568" kern="0" spc="-50" dirty="0">
                  <a:gradFill>
                    <a:gsLst>
                      <a:gs pos="0">
                        <a:srgbClr val="505050"/>
                      </a:gs>
                      <a:gs pos="100000">
                        <a:srgbClr val="505050"/>
                      </a:gs>
                    </a:gsLst>
                    <a:lin ang="5400000" scaled="0"/>
                  </a:gradFill>
                  <a:latin typeface="Segoe UI"/>
                  <a:ea typeface="Segoe UI" pitchFamily="34" charset="0"/>
                  <a:cs typeface="Segoe UI" pitchFamily="34" charset="0"/>
                </a:rPr>
                <a:t>devices</a:t>
              </a:r>
            </a:p>
          </p:txBody>
        </p:sp>
        <p:sp>
          <p:nvSpPr>
            <p:cNvPr id="170" name="Freeform 53"/>
            <p:cNvSpPr>
              <a:spLocks noEditPoints="1"/>
            </p:cNvSpPr>
            <p:nvPr/>
          </p:nvSpPr>
          <p:spPr bwMode="auto">
            <a:xfrm>
              <a:off x="1063404" y="3599669"/>
              <a:ext cx="353552" cy="504596"/>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016">
                <a:defRPr/>
              </a:pPr>
              <a:endParaRPr lang="en-US" sz="1765">
                <a:solidFill>
                  <a:srgbClr val="333333"/>
                </a:solidFill>
                <a:latin typeface="Segoe UI"/>
              </a:endParaRPr>
            </a:p>
          </p:txBody>
        </p:sp>
      </p:grpSp>
      <p:sp>
        <p:nvSpPr>
          <p:cNvPr id="171" name="Rectangle 170"/>
          <p:cNvSpPr/>
          <p:nvPr/>
        </p:nvSpPr>
        <p:spPr bwMode="auto">
          <a:xfrm>
            <a:off x="7534974" y="1836694"/>
            <a:ext cx="1627734" cy="2870523"/>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bg1"/>
                </a:solidFill>
                <a:latin typeface="Segoe UI Semibold" panose="020B0702040204020203" pitchFamily="34" charset="0"/>
                <a:cs typeface="Segoe UI Semibold" panose="020B0702040204020203" pitchFamily="34" charset="0"/>
              </a:rPr>
              <a:t>Intelligence</a:t>
            </a:r>
          </a:p>
        </p:txBody>
      </p:sp>
      <p:sp>
        <p:nvSpPr>
          <p:cNvPr id="181" name="Rectangle 180"/>
          <p:cNvSpPr/>
          <p:nvPr/>
        </p:nvSpPr>
        <p:spPr bwMode="auto">
          <a:xfrm>
            <a:off x="7534974" y="4831515"/>
            <a:ext cx="1627734" cy="1267590"/>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bg1"/>
                </a:solidFill>
                <a:latin typeface="Segoe UI Semibold" panose="020B0702040204020203" pitchFamily="34" charset="0"/>
                <a:cs typeface="Segoe UI Semibold" panose="020B0702040204020203" pitchFamily="34" charset="0"/>
              </a:rPr>
              <a:t>Dashboards &amp; Visualizations</a:t>
            </a:r>
          </a:p>
        </p:txBody>
      </p:sp>
      <p:sp>
        <p:nvSpPr>
          <p:cNvPr id="182" name="Rectangle 181"/>
          <p:cNvSpPr/>
          <p:nvPr/>
        </p:nvSpPr>
        <p:spPr bwMode="auto">
          <a:xfrm>
            <a:off x="2313348" y="1836693"/>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bg1"/>
                </a:solidFill>
                <a:latin typeface="Segoe UI Semibold" panose="020B0702040204020203" pitchFamily="34" charset="0"/>
                <a:cs typeface="Segoe UI Semibold" panose="020B0702040204020203" pitchFamily="34" charset="0"/>
              </a:rPr>
              <a:t>Information Management</a:t>
            </a:r>
          </a:p>
        </p:txBody>
      </p:sp>
      <p:sp>
        <p:nvSpPr>
          <p:cNvPr id="184" name="Rectangle 183"/>
          <p:cNvSpPr/>
          <p:nvPr/>
        </p:nvSpPr>
        <p:spPr bwMode="auto">
          <a:xfrm>
            <a:off x="4053891" y="1836694"/>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bg1"/>
                </a:solidFill>
                <a:latin typeface="Segoe UI Semibold" panose="020B0702040204020203" pitchFamily="34" charset="0"/>
                <a:cs typeface="Segoe UI Semibold" panose="020B0702040204020203" pitchFamily="34" charset="0"/>
              </a:rPr>
              <a:t>Big Data Stores</a:t>
            </a:r>
          </a:p>
        </p:txBody>
      </p:sp>
      <p:sp>
        <p:nvSpPr>
          <p:cNvPr id="185" name="Rectangle 184"/>
          <p:cNvSpPr/>
          <p:nvPr/>
        </p:nvSpPr>
        <p:spPr bwMode="auto">
          <a:xfrm>
            <a:off x="5794432" y="1836694"/>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bg1"/>
                </a:solidFill>
                <a:latin typeface="Segoe UI Semibold" panose="020B0702040204020203" pitchFamily="34" charset="0"/>
                <a:cs typeface="Segoe UI Semibold" panose="020B0702040204020203" pitchFamily="34" charset="0"/>
              </a:rPr>
              <a:t>Machine Learning and Analytics</a:t>
            </a:r>
          </a:p>
        </p:txBody>
      </p:sp>
      <p:grpSp>
        <p:nvGrpSpPr>
          <p:cNvPr id="186" name="Group 185"/>
          <p:cNvGrpSpPr/>
          <p:nvPr/>
        </p:nvGrpSpPr>
        <p:grpSpPr>
          <a:xfrm>
            <a:off x="7792865" y="4151694"/>
            <a:ext cx="295835" cy="295835"/>
            <a:chOff x="3236100" y="589298"/>
            <a:chExt cx="5641200" cy="5641200"/>
          </a:xfrm>
          <a:solidFill>
            <a:srgbClr val="FFFFFF"/>
          </a:solidFill>
        </p:grpSpPr>
        <p:sp>
          <p:nvSpPr>
            <p:cNvPr id="248" name="Freeform 247"/>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3600" kern="0" dirty="0" err="1">
                <a:solidFill>
                  <a:schemeClr val="tx1"/>
                </a:solidFill>
                <a:ea typeface="Segoe UI" pitchFamily="34" charset="0"/>
                <a:cs typeface="Segoe UI" pitchFamily="34" charset="0"/>
              </a:endParaRPr>
            </a:p>
          </p:txBody>
        </p:sp>
        <p:sp>
          <p:nvSpPr>
            <p:cNvPr id="249" name="Freeform 248"/>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3600" kern="0" dirty="0" err="1">
                <a:solidFill>
                  <a:schemeClr val="tx1"/>
                </a:solidFill>
                <a:ea typeface="Segoe UI" pitchFamily="34" charset="0"/>
                <a:cs typeface="Segoe UI" pitchFamily="34" charset="0"/>
              </a:endParaRPr>
            </a:p>
          </p:txBody>
        </p:sp>
      </p:grpSp>
      <p:sp>
        <p:nvSpPr>
          <p:cNvPr id="187" name="Rectangle 186"/>
          <p:cNvSpPr/>
          <p:nvPr/>
        </p:nvSpPr>
        <p:spPr>
          <a:xfrm>
            <a:off x="2831522" y="4178795"/>
            <a:ext cx="1190817" cy="259799"/>
          </a:xfrm>
          <a:prstGeom prst="rect">
            <a:avLst/>
          </a:prstGeom>
        </p:spPr>
        <p:txBody>
          <a:bodyPr wrap="square">
            <a:spAutoFit/>
          </a:bodyPr>
          <a:lstStyle/>
          <a:p>
            <a:pPr defTabSz="896386"/>
            <a:r>
              <a:rPr lang="en-US" sz="1100" kern="0" dirty="0">
                <a:solidFill>
                  <a:schemeClr val="bg1"/>
                </a:solidFill>
                <a:cs typeface="Segoe UI Semilight" panose="020B0402040204020203" pitchFamily="34" charset="0"/>
              </a:rPr>
              <a:t>Event Hubs</a:t>
            </a:r>
            <a:endParaRPr lang="en-US" sz="1100" kern="0" dirty="0">
              <a:solidFill>
                <a:schemeClr val="bg1"/>
              </a:solidFill>
            </a:endParaRPr>
          </a:p>
        </p:txBody>
      </p:sp>
      <p:sp>
        <p:nvSpPr>
          <p:cNvPr id="188" name="Rectangle 187"/>
          <p:cNvSpPr/>
          <p:nvPr/>
        </p:nvSpPr>
        <p:spPr>
          <a:xfrm>
            <a:off x="6383752" y="4020198"/>
            <a:ext cx="1188805" cy="598362"/>
          </a:xfrm>
          <a:prstGeom prst="rect">
            <a:avLst/>
          </a:prstGeom>
        </p:spPr>
        <p:txBody>
          <a:bodyPr wrap="square">
            <a:spAutoFit/>
          </a:bodyPr>
          <a:lstStyle/>
          <a:p>
            <a:pPr defTabSz="896386"/>
            <a:r>
              <a:rPr lang="en-US" sz="1100" kern="0" dirty="0">
                <a:solidFill>
                  <a:schemeClr val="bg1"/>
                </a:solidFill>
                <a:cs typeface="Segoe UI Semilight" panose="020B0402040204020203" pitchFamily="34" charset="0"/>
              </a:rPr>
              <a:t>HDInsight </a:t>
            </a:r>
          </a:p>
          <a:p>
            <a:pPr defTabSz="896386"/>
            <a:r>
              <a:rPr lang="en-US" sz="1100" kern="0" dirty="0">
                <a:solidFill>
                  <a:schemeClr val="bg1"/>
                </a:solidFill>
                <a:cs typeface="Segoe UI Semilight" panose="020B0402040204020203" pitchFamily="34" charset="0"/>
              </a:rPr>
              <a:t>(Hadoop and Spark)</a:t>
            </a:r>
          </a:p>
        </p:txBody>
      </p:sp>
      <p:sp>
        <p:nvSpPr>
          <p:cNvPr id="189" name="Rectangle 188"/>
          <p:cNvSpPr/>
          <p:nvPr/>
        </p:nvSpPr>
        <p:spPr>
          <a:xfrm>
            <a:off x="6383752" y="4955822"/>
            <a:ext cx="849799" cy="429080"/>
          </a:xfrm>
          <a:prstGeom prst="rect">
            <a:avLst/>
          </a:prstGeom>
        </p:spPr>
        <p:txBody>
          <a:bodyPr wrap="square">
            <a:spAutoFit/>
          </a:bodyPr>
          <a:lstStyle/>
          <a:p>
            <a:pPr defTabSz="896386"/>
            <a:r>
              <a:rPr lang="en-US" sz="1100" kern="0" dirty="0">
                <a:solidFill>
                  <a:schemeClr val="bg1"/>
                </a:solidFill>
                <a:cs typeface="Segoe UI Semilight" panose="020B0402040204020203" pitchFamily="34" charset="0"/>
              </a:rPr>
              <a:t>Stream Analytics</a:t>
            </a:r>
          </a:p>
        </p:txBody>
      </p:sp>
      <p:sp>
        <p:nvSpPr>
          <p:cNvPr id="193" name="Rectangle 192"/>
          <p:cNvSpPr/>
          <p:nvPr/>
        </p:nvSpPr>
        <p:spPr>
          <a:xfrm>
            <a:off x="4533805" y="3336536"/>
            <a:ext cx="1190817" cy="429080"/>
          </a:xfrm>
          <a:prstGeom prst="rect">
            <a:avLst/>
          </a:prstGeom>
        </p:spPr>
        <p:txBody>
          <a:bodyPr wrap="square">
            <a:spAutoFit/>
          </a:bodyPr>
          <a:lstStyle/>
          <a:p>
            <a:pPr defTabSz="896386"/>
            <a:r>
              <a:rPr lang="en-US" sz="1100" kern="0" dirty="0">
                <a:solidFill>
                  <a:schemeClr val="bg1"/>
                </a:solidFill>
                <a:cs typeface="Segoe UI Semilight" panose="020B0402040204020203" pitchFamily="34" charset="0"/>
              </a:rPr>
              <a:t>SQL Data </a:t>
            </a:r>
          </a:p>
          <a:p>
            <a:pPr defTabSz="896386"/>
            <a:r>
              <a:rPr lang="en-US" sz="1100" kern="0" dirty="0">
                <a:solidFill>
                  <a:schemeClr val="bg1"/>
                </a:solidFill>
                <a:cs typeface="Segoe UI Semilight" panose="020B0402040204020203" pitchFamily="34" charset="0"/>
              </a:rPr>
              <a:t>Warehouse</a:t>
            </a:r>
          </a:p>
        </p:txBody>
      </p:sp>
      <p:sp>
        <p:nvSpPr>
          <p:cNvPr id="194" name="Rectangle 193"/>
          <p:cNvSpPr/>
          <p:nvPr/>
        </p:nvSpPr>
        <p:spPr>
          <a:xfrm>
            <a:off x="2831522" y="3435718"/>
            <a:ext cx="1190817" cy="259799"/>
          </a:xfrm>
          <a:prstGeom prst="rect">
            <a:avLst/>
          </a:prstGeom>
        </p:spPr>
        <p:txBody>
          <a:bodyPr wrap="square">
            <a:spAutoFit/>
          </a:bodyPr>
          <a:lstStyle/>
          <a:p>
            <a:pPr defTabSz="896386"/>
            <a:r>
              <a:rPr lang="en-US" sz="1100" kern="0" dirty="0">
                <a:solidFill>
                  <a:schemeClr val="bg1"/>
                </a:solidFill>
                <a:cs typeface="Segoe UI Semilight" panose="020B0402040204020203" pitchFamily="34" charset="0"/>
              </a:rPr>
              <a:t>Data Catalog</a:t>
            </a:r>
          </a:p>
        </p:txBody>
      </p:sp>
      <p:grpSp>
        <p:nvGrpSpPr>
          <p:cNvPr id="195" name="Group 194"/>
          <p:cNvGrpSpPr/>
          <p:nvPr/>
        </p:nvGrpSpPr>
        <p:grpSpPr>
          <a:xfrm>
            <a:off x="2536485" y="3395952"/>
            <a:ext cx="257645" cy="274068"/>
            <a:chOff x="3232150" y="382588"/>
            <a:chExt cx="5727700" cy="6092825"/>
          </a:xfrm>
          <a:solidFill>
            <a:srgbClr val="FFFFFF"/>
          </a:solidFill>
        </p:grpSpPr>
        <p:sp>
          <p:nvSpPr>
            <p:cNvPr id="245"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46"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47"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96" name="Rectangle 195"/>
          <p:cNvSpPr/>
          <p:nvPr/>
        </p:nvSpPr>
        <p:spPr>
          <a:xfrm>
            <a:off x="6383752" y="3336536"/>
            <a:ext cx="1188805" cy="429080"/>
          </a:xfrm>
          <a:prstGeom prst="rect">
            <a:avLst/>
          </a:prstGeom>
        </p:spPr>
        <p:txBody>
          <a:bodyPr wrap="square">
            <a:spAutoFit/>
          </a:bodyPr>
          <a:lstStyle/>
          <a:p>
            <a:pPr defTabSz="896386"/>
            <a:r>
              <a:rPr lang="en-US" sz="1100" kern="0" dirty="0">
                <a:solidFill>
                  <a:schemeClr val="bg1"/>
                </a:solidFill>
                <a:cs typeface="Segoe UI Semilight" panose="020B0402040204020203" pitchFamily="34" charset="0"/>
              </a:rPr>
              <a:t>Data Lake Analytics</a:t>
            </a:r>
          </a:p>
        </p:txBody>
      </p:sp>
      <p:grpSp>
        <p:nvGrpSpPr>
          <p:cNvPr id="197" name="Group 196"/>
          <p:cNvGrpSpPr/>
          <p:nvPr/>
        </p:nvGrpSpPr>
        <p:grpSpPr>
          <a:xfrm>
            <a:off x="6036314" y="3414344"/>
            <a:ext cx="206719" cy="270413"/>
            <a:chOff x="3473450" y="4579938"/>
            <a:chExt cx="1741488" cy="2278062"/>
          </a:xfrm>
          <a:solidFill>
            <a:srgbClr val="FFFFFF"/>
          </a:solidFill>
        </p:grpSpPr>
        <p:sp>
          <p:nvSpPr>
            <p:cNvPr id="242"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43"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44"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98" name="Rectangle 197"/>
          <p:cNvSpPr/>
          <p:nvPr/>
        </p:nvSpPr>
        <p:spPr>
          <a:xfrm>
            <a:off x="2831522" y="2652902"/>
            <a:ext cx="1190817" cy="259799"/>
          </a:xfrm>
          <a:prstGeom prst="rect">
            <a:avLst/>
          </a:prstGeom>
        </p:spPr>
        <p:txBody>
          <a:bodyPr wrap="square">
            <a:spAutoFit/>
          </a:bodyPr>
          <a:lstStyle/>
          <a:p>
            <a:pPr defTabSz="896386"/>
            <a:r>
              <a:rPr lang="en-US" sz="1100" kern="0" dirty="0">
                <a:solidFill>
                  <a:schemeClr val="bg1"/>
                </a:solidFill>
                <a:cs typeface="Segoe UI Semilight" panose="020B0402040204020203" pitchFamily="34" charset="0"/>
              </a:rPr>
              <a:t>Data Factory </a:t>
            </a:r>
            <a:endParaRPr lang="en-US" sz="1100" kern="0" dirty="0">
              <a:solidFill>
                <a:schemeClr val="bg1"/>
              </a:solidFill>
            </a:endParaRPr>
          </a:p>
        </p:txBody>
      </p:sp>
      <p:sp>
        <p:nvSpPr>
          <p:cNvPr id="199" name="Rectangle 198"/>
          <p:cNvSpPr/>
          <p:nvPr/>
        </p:nvSpPr>
        <p:spPr>
          <a:xfrm>
            <a:off x="6383752" y="2573604"/>
            <a:ext cx="1188805" cy="429080"/>
          </a:xfrm>
          <a:prstGeom prst="rect">
            <a:avLst/>
          </a:prstGeom>
        </p:spPr>
        <p:txBody>
          <a:bodyPr wrap="square">
            <a:spAutoFit/>
          </a:bodyPr>
          <a:lstStyle/>
          <a:p>
            <a:pPr defTabSz="896386"/>
            <a:r>
              <a:rPr lang="en-US" sz="1100" kern="0" dirty="0">
                <a:solidFill>
                  <a:schemeClr val="bg1"/>
                </a:solidFill>
                <a:cs typeface="Segoe UI Semilight" panose="020B0402040204020203" pitchFamily="34" charset="0"/>
              </a:rPr>
              <a:t>Machine Learning</a:t>
            </a:r>
          </a:p>
        </p:txBody>
      </p:sp>
      <p:sp>
        <p:nvSpPr>
          <p:cNvPr id="200" name="Rectangle 199"/>
          <p:cNvSpPr/>
          <p:nvPr/>
        </p:nvSpPr>
        <p:spPr>
          <a:xfrm>
            <a:off x="4520859" y="2652902"/>
            <a:ext cx="1190817" cy="259799"/>
          </a:xfrm>
          <a:prstGeom prst="rect">
            <a:avLst/>
          </a:prstGeom>
        </p:spPr>
        <p:txBody>
          <a:bodyPr wrap="square">
            <a:spAutoFit/>
          </a:bodyPr>
          <a:lstStyle/>
          <a:p>
            <a:pPr defTabSz="896386"/>
            <a:r>
              <a:rPr lang="en-US" sz="1100" kern="0" dirty="0">
                <a:solidFill>
                  <a:schemeClr val="bg1"/>
                </a:solidFill>
                <a:cs typeface="Segoe UI Semilight" panose="020B0402040204020203" pitchFamily="34" charset="0"/>
              </a:rPr>
              <a:t>Data Lake Store</a:t>
            </a:r>
          </a:p>
        </p:txBody>
      </p:sp>
      <p:grpSp>
        <p:nvGrpSpPr>
          <p:cNvPr id="201" name="Group 200"/>
          <p:cNvGrpSpPr/>
          <p:nvPr/>
        </p:nvGrpSpPr>
        <p:grpSpPr>
          <a:xfrm>
            <a:off x="4231795" y="2657782"/>
            <a:ext cx="235342" cy="235342"/>
            <a:chOff x="4068192" y="3363795"/>
            <a:chExt cx="324957" cy="324957"/>
          </a:xfrm>
          <a:solidFill>
            <a:srgbClr val="FFFFFF"/>
          </a:solidFill>
        </p:grpSpPr>
        <p:sp>
          <p:nvSpPr>
            <p:cNvPr id="225" name="Rounded Rectangle 224"/>
            <p:cNvSpPr/>
            <p:nvPr/>
          </p:nvSpPr>
          <p:spPr bwMode="auto">
            <a:xfrm>
              <a:off x="4068192" y="3363795"/>
              <a:ext cx="324957" cy="324957"/>
            </a:xfrm>
            <a:prstGeom prst="roundRect">
              <a:avLst/>
            </a:prstGeom>
            <a:no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6" name="Rectangle 225"/>
            <p:cNvSpPr/>
            <p:nvPr/>
          </p:nvSpPr>
          <p:spPr bwMode="auto">
            <a:xfrm>
              <a:off x="4106551" y="3401141"/>
              <a:ext cx="43611" cy="4361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7" name="Rectangle 226"/>
            <p:cNvSpPr/>
            <p:nvPr/>
          </p:nvSpPr>
          <p:spPr bwMode="auto">
            <a:xfrm>
              <a:off x="4245904" y="3401141"/>
              <a:ext cx="43611" cy="4361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8" name="Oval 227"/>
            <p:cNvSpPr/>
            <p:nvPr/>
          </p:nvSpPr>
          <p:spPr bwMode="auto">
            <a:xfrm>
              <a:off x="4174625" y="3401529"/>
              <a:ext cx="46815" cy="4681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9" name="Oval 228"/>
            <p:cNvSpPr/>
            <p:nvPr/>
          </p:nvSpPr>
          <p:spPr bwMode="auto">
            <a:xfrm>
              <a:off x="4313978" y="3401529"/>
              <a:ext cx="46815" cy="4681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0" name="Rectangle 229"/>
            <p:cNvSpPr/>
            <p:nvPr/>
          </p:nvSpPr>
          <p:spPr bwMode="auto">
            <a:xfrm>
              <a:off x="4106551" y="3550317"/>
              <a:ext cx="43611" cy="4361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1" name="Rectangle 230"/>
            <p:cNvSpPr/>
            <p:nvPr/>
          </p:nvSpPr>
          <p:spPr bwMode="auto">
            <a:xfrm>
              <a:off x="4245904" y="3550317"/>
              <a:ext cx="43611" cy="4361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2" name="Oval 231"/>
            <p:cNvSpPr/>
            <p:nvPr/>
          </p:nvSpPr>
          <p:spPr bwMode="auto">
            <a:xfrm>
              <a:off x="4174625" y="3550705"/>
              <a:ext cx="46815" cy="4681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3" name="Oval 232"/>
            <p:cNvSpPr/>
            <p:nvPr/>
          </p:nvSpPr>
          <p:spPr bwMode="auto">
            <a:xfrm>
              <a:off x="4313978" y="3550705"/>
              <a:ext cx="46815" cy="4681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4" name="Rectangle 233"/>
            <p:cNvSpPr/>
            <p:nvPr/>
          </p:nvSpPr>
          <p:spPr bwMode="auto">
            <a:xfrm>
              <a:off x="4178218" y="3621636"/>
              <a:ext cx="43611" cy="4361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p:cNvSpPr/>
            <p:nvPr/>
          </p:nvSpPr>
          <p:spPr bwMode="auto">
            <a:xfrm>
              <a:off x="4317571" y="3621636"/>
              <a:ext cx="43611" cy="4361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6" name="Oval 235"/>
            <p:cNvSpPr/>
            <p:nvPr/>
          </p:nvSpPr>
          <p:spPr bwMode="auto">
            <a:xfrm>
              <a:off x="4106939" y="3622024"/>
              <a:ext cx="46815" cy="4681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7" name="Oval 236"/>
            <p:cNvSpPr/>
            <p:nvPr/>
          </p:nvSpPr>
          <p:spPr bwMode="auto">
            <a:xfrm>
              <a:off x="4246293" y="3622024"/>
              <a:ext cx="46815" cy="4681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Rectangle 237"/>
            <p:cNvSpPr/>
            <p:nvPr/>
          </p:nvSpPr>
          <p:spPr bwMode="auto">
            <a:xfrm>
              <a:off x="4178218" y="3465945"/>
              <a:ext cx="43611" cy="4361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9" name="Rectangle 238"/>
            <p:cNvSpPr/>
            <p:nvPr/>
          </p:nvSpPr>
          <p:spPr bwMode="auto">
            <a:xfrm>
              <a:off x="4317571" y="3465945"/>
              <a:ext cx="43611" cy="4361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Oval 239"/>
            <p:cNvSpPr/>
            <p:nvPr/>
          </p:nvSpPr>
          <p:spPr bwMode="auto">
            <a:xfrm>
              <a:off x="4106939" y="3466334"/>
              <a:ext cx="46815" cy="4681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Oval 240"/>
            <p:cNvSpPr/>
            <p:nvPr/>
          </p:nvSpPr>
          <p:spPr bwMode="auto">
            <a:xfrm>
              <a:off x="4246293" y="3466334"/>
              <a:ext cx="46815" cy="4681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02" name="Group 201"/>
          <p:cNvGrpSpPr/>
          <p:nvPr/>
        </p:nvGrpSpPr>
        <p:grpSpPr>
          <a:xfrm>
            <a:off x="7740551" y="2647061"/>
            <a:ext cx="400460" cy="256783"/>
            <a:chOff x="7822816" y="2717080"/>
            <a:chExt cx="427431" cy="274077"/>
          </a:xfrm>
          <a:solidFill>
            <a:srgbClr val="FFFFFF"/>
          </a:solidFill>
        </p:grpSpPr>
        <p:sp>
          <p:nvSpPr>
            <p:cNvPr id="223" name="Freeform 222"/>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grpFill/>
            <a:ln>
              <a:noFill/>
            </a:ln>
          </p:spPr>
          <p:txBody>
            <a:bodyPr vert="horz" wrap="square" lIns="91427" tIns="45713" rIns="91427" bIns="45713" numCol="1" anchor="t" anchorCtr="0" compatLnSpc="1">
              <a:prstTxWarp prst="textNoShape">
                <a:avLst/>
              </a:prstTxWarp>
              <a:noAutofit/>
            </a:bodyPr>
            <a:lstStyle/>
            <a:p>
              <a:pPr defTabSz="896386"/>
              <a:endParaRPr lang="en-US" kern="0">
                <a:solidFill>
                  <a:sysClr val="windowText" lastClr="000000"/>
                </a:solidFill>
              </a:endParaRPr>
            </a:p>
          </p:txBody>
        </p:sp>
        <p:sp>
          <p:nvSpPr>
            <p:cNvPr id="224"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grpFill/>
            <a:ln>
              <a:noFill/>
            </a:ln>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203" name="Rectangle 202"/>
          <p:cNvSpPr/>
          <p:nvPr/>
        </p:nvSpPr>
        <p:spPr>
          <a:xfrm>
            <a:off x="7987034" y="5566761"/>
            <a:ext cx="1190817" cy="259799"/>
          </a:xfrm>
          <a:prstGeom prst="rect">
            <a:avLst/>
          </a:prstGeom>
        </p:spPr>
        <p:txBody>
          <a:bodyPr wrap="square">
            <a:spAutoFit/>
          </a:bodyPr>
          <a:lstStyle/>
          <a:p>
            <a:pPr defTabSz="896386"/>
            <a:r>
              <a:rPr lang="en-US" sz="1100" kern="0" dirty="0">
                <a:solidFill>
                  <a:schemeClr val="bg1"/>
                </a:solidFill>
                <a:cs typeface="Segoe UI Semilight" panose="020B0402040204020203" pitchFamily="34" charset="0"/>
              </a:rPr>
              <a:t>Power BI</a:t>
            </a:r>
          </a:p>
        </p:txBody>
      </p:sp>
      <p:grpSp>
        <p:nvGrpSpPr>
          <p:cNvPr id="204" name="Group 203"/>
          <p:cNvGrpSpPr/>
          <p:nvPr/>
        </p:nvGrpSpPr>
        <p:grpSpPr>
          <a:xfrm>
            <a:off x="7651845" y="5592033"/>
            <a:ext cx="304404" cy="194560"/>
            <a:chOff x="7884058" y="5368509"/>
            <a:chExt cx="324905" cy="207663"/>
          </a:xfrm>
          <a:solidFill>
            <a:srgbClr val="FFFFFF"/>
          </a:solidFill>
        </p:grpSpPr>
        <p:sp>
          <p:nvSpPr>
            <p:cNvPr id="218"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sp>
          <p:nvSpPr>
            <p:cNvPr id="219"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sp>
          <p:nvSpPr>
            <p:cNvPr id="220"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sp>
          <p:nvSpPr>
            <p:cNvPr id="221"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sp>
          <p:nvSpPr>
            <p:cNvPr id="222"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grpSp>
      <p:sp>
        <p:nvSpPr>
          <p:cNvPr id="205" name="Freeform 204"/>
          <p:cNvSpPr/>
          <p:nvPr/>
        </p:nvSpPr>
        <p:spPr bwMode="auto">
          <a:xfrm>
            <a:off x="7765881" y="3415596"/>
            <a:ext cx="349800" cy="237781"/>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a:solidFill>
                <a:schemeClr val="tx1"/>
              </a:solidFill>
              <a:ea typeface="Segoe UI" pitchFamily="34" charset="0"/>
              <a:cs typeface="Segoe UI" pitchFamily="34" charset="0"/>
            </a:endParaRPr>
          </a:p>
        </p:txBody>
      </p:sp>
      <p:grpSp>
        <p:nvGrpSpPr>
          <p:cNvPr id="206" name="Group 205"/>
          <p:cNvGrpSpPr/>
          <p:nvPr/>
        </p:nvGrpSpPr>
        <p:grpSpPr>
          <a:xfrm>
            <a:off x="5976612" y="4957996"/>
            <a:ext cx="330403" cy="253812"/>
            <a:chOff x="1260022" y="5196402"/>
            <a:chExt cx="3273425" cy="2514600"/>
          </a:xfrm>
          <a:solidFill>
            <a:srgbClr val="FFFFFF"/>
          </a:solidFill>
        </p:grpSpPr>
        <p:sp>
          <p:nvSpPr>
            <p:cNvPr id="214" name="Freeform 213"/>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215" name="Freeform 214"/>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216" name="Freeform 215"/>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217" name="Freeform 216"/>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grpSp>
      <p:sp>
        <p:nvSpPr>
          <p:cNvPr id="207" name="Freeform 206"/>
          <p:cNvSpPr>
            <a:spLocks/>
          </p:cNvSpPr>
          <p:nvPr/>
        </p:nvSpPr>
        <p:spPr bwMode="auto">
          <a:xfrm>
            <a:off x="5977845" y="4171568"/>
            <a:ext cx="343262" cy="259763"/>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91427" tIns="45713" rIns="91427" bIns="45713" numCol="1" anchor="t" anchorCtr="0" compatLnSpc="1">
            <a:prstTxWarp prst="textNoShape">
              <a:avLst/>
            </a:prstTxWarp>
          </a:bodyPr>
          <a:lstStyle/>
          <a:p>
            <a:pPr defTabSz="896386"/>
            <a:endParaRPr lang="en-US" sz="1600" kern="0" dirty="0">
              <a:solidFill>
                <a:sysClr val="windowText" lastClr="000000"/>
              </a:solidFill>
            </a:endParaRPr>
          </a:p>
        </p:txBody>
      </p:sp>
      <p:sp>
        <p:nvSpPr>
          <p:cNvPr id="208" name="Freeform 207"/>
          <p:cNvSpPr/>
          <p:nvPr/>
        </p:nvSpPr>
        <p:spPr bwMode="auto">
          <a:xfrm>
            <a:off x="2532731" y="2595504"/>
            <a:ext cx="268385" cy="282036"/>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a:solidFill>
                <a:schemeClr val="tx1"/>
              </a:solidFill>
              <a:ea typeface="Segoe UI" pitchFamily="34" charset="0"/>
              <a:cs typeface="Segoe UI" pitchFamily="34" charset="0"/>
            </a:endParaRPr>
          </a:p>
        </p:txBody>
      </p:sp>
      <p:sp>
        <p:nvSpPr>
          <p:cNvPr id="209" name="Freeform 208"/>
          <p:cNvSpPr/>
          <p:nvPr/>
        </p:nvSpPr>
        <p:spPr bwMode="auto">
          <a:xfrm>
            <a:off x="2551770" y="4183410"/>
            <a:ext cx="216961" cy="227043"/>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dirty="0">
              <a:solidFill>
                <a:schemeClr val="tx1"/>
              </a:solidFill>
              <a:ea typeface="Segoe UI" pitchFamily="34" charset="0"/>
              <a:cs typeface="Segoe UI" pitchFamily="34" charset="0"/>
            </a:endParaRPr>
          </a:p>
        </p:txBody>
      </p:sp>
      <p:sp>
        <p:nvSpPr>
          <p:cNvPr id="210" name="Freeform 209"/>
          <p:cNvSpPr/>
          <p:nvPr/>
        </p:nvSpPr>
        <p:spPr bwMode="auto">
          <a:xfrm flipH="1">
            <a:off x="6018365" y="2646902"/>
            <a:ext cx="250388" cy="264973"/>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a:solidFill>
                <a:schemeClr val="tx1"/>
              </a:solidFill>
              <a:ea typeface="Segoe UI" pitchFamily="34" charset="0"/>
              <a:cs typeface="Segoe UI" pitchFamily="34" charset="0"/>
            </a:endParaRPr>
          </a:p>
        </p:txBody>
      </p:sp>
      <p:grpSp>
        <p:nvGrpSpPr>
          <p:cNvPr id="211" name="Group 210"/>
          <p:cNvGrpSpPr/>
          <p:nvPr/>
        </p:nvGrpSpPr>
        <p:grpSpPr>
          <a:xfrm>
            <a:off x="4232401" y="3395951"/>
            <a:ext cx="232591" cy="284870"/>
            <a:chOff x="-3084513" y="3390510"/>
            <a:chExt cx="2716213" cy="3363913"/>
          </a:xfrm>
          <a:solidFill>
            <a:srgbClr val="FFFFFF"/>
          </a:solidFill>
        </p:grpSpPr>
        <p:sp>
          <p:nvSpPr>
            <p:cNvPr id="212"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13"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02" name="Rectangle 101"/>
          <p:cNvSpPr/>
          <p:nvPr/>
        </p:nvSpPr>
        <p:spPr>
          <a:xfrm>
            <a:off x="8222366" y="4193023"/>
            <a:ext cx="1188805" cy="259799"/>
          </a:xfrm>
          <a:prstGeom prst="rect">
            <a:avLst/>
          </a:prstGeom>
        </p:spPr>
        <p:txBody>
          <a:bodyPr wrap="square">
            <a:spAutoFit/>
          </a:bodyPr>
          <a:lstStyle/>
          <a:p>
            <a:pPr defTabSz="896386"/>
            <a:r>
              <a:rPr lang="en-US" sz="1100" kern="0" dirty="0">
                <a:solidFill>
                  <a:schemeClr val="bg1"/>
                </a:solidFill>
                <a:cs typeface="Segoe UI Semilight" panose="020B0402040204020203" pitchFamily="34" charset="0"/>
              </a:rPr>
              <a:t>Cortana</a:t>
            </a:r>
          </a:p>
        </p:txBody>
      </p:sp>
      <p:sp>
        <p:nvSpPr>
          <p:cNvPr id="103" name="Freeform 102"/>
          <p:cNvSpPr/>
          <p:nvPr/>
        </p:nvSpPr>
        <p:spPr bwMode="auto">
          <a:xfrm flipH="1">
            <a:off x="9307451" y="1859490"/>
            <a:ext cx="116042" cy="4274940"/>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kern="0">
              <a:solidFill>
                <a:sysClr val="windowText" lastClr="000000"/>
              </a:solidFill>
            </a:endParaRPr>
          </a:p>
        </p:txBody>
      </p:sp>
      <p:cxnSp>
        <p:nvCxnSpPr>
          <p:cNvPr id="107" name="Straight Connector 106"/>
          <p:cNvCxnSpPr/>
          <p:nvPr/>
        </p:nvCxnSpPr>
        <p:spPr>
          <a:xfrm flipH="1">
            <a:off x="9307451" y="3996958"/>
            <a:ext cx="289008"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4" name="Group 123"/>
          <p:cNvGrpSpPr/>
          <p:nvPr/>
        </p:nvGrpSpPr>
        <p:grpSpPr>
          <a:xfrm>
            <a:off x="10659877" y="3262305"/>
            <a:ext cx="1220677" cy="1445432"/>
            <a:chOff x="10486805" y="2923046"/>
            <a:chExt cx="1302888" cy="1542780"/>
          </a:xfrm>
          <a:solidFill>
            <a:schemeClr val="accent2"/>
          </a:solidFill>
        </p:grpSpPr>
        <p:sp>
          <p:nvSpPr>
            <p:cNvPr id="125" name="Rectangle 124"/>
            <p:cNvSpPr/>
            <p:nvPr/>
          </p:nvSpPr>
          <p:spPr bwMode="auto">
            <a:xfrm>
              <a:off x="10802824" y="2923046"/>
              <a:ext cx="986869" cy="1542780"/>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solidFill>
                  <a:schemeClr val="tx1"/>
                </a:solidFill>
                <a:ea typeface="Segoe UI" pitchFamily="34" charset="0"/>
                <a:cs typeface="Segoe UI" pitchFamily="34" charset="0"/>
              </a:endParaRPr>
            </a:p>
          </p:txBody>
        </p:sp>
        <p:sp>
          <p:nvSpPr>
            <p:cNvPr id="126" name="TextBox 125"/>
            <p:cNvSpPr txBox="1"/>
            <p:nvPr/>
          </p:nvSpPr>
          <p:spPr>
            <a:xfrm>
              <a:off x="11212738" y="3022354"/>
              <a:ext cx="473389" cy="172430"/>
            </a:xfrm>
            <a:prstGeom prst="rect">
              <a:avLst/>
            </a:prstGeom>
            <a:noFill/>
            <a:ln>
              <a:noFill/>
            </a:ln>
          </p:spPr>
          <p:txBody>
            <a:bodyPr wrap="square" lIns="0" tIns="0" rIns="0" bIns="0" rtlCol="0">
              <a:spAutoFit/>
            </a:bodyPr>
            <a:lstStyle/>
            <a:p>
              <a:pPr defTabSz="932384">
                <a:spcBef>
                  <a:spcPct val="0"/>
                </a:spcBef>
                <a:spcAft>
                  <a:spcPts val="600"/>
                </a:spcAft>
              </a:pPr>
              <a:r>
                <a:rPr lang="en-US" sz="1050" kern="0" dirty="0">
                  <a:solidFill>
                    <a:sysClr val="windowText" lastClr="000000"/>
                  </a:solidFill>
                  <a:cs typeface="Segoe UI Semilight" panose="020B0402040204020203" pitchFamily="34" charset="0"/>
                </a:rPr>
                <a:t>Web</a:t>
              </a:r>
            </a:p>
          </p:txBody>
        </p:sp>
        <p:sp>
          <p:nvSpPr>
            <p:cNvPr id="127" name="TextBox 126"/>
            <p:cNvSpPr txBox="1"/>
            <p:nvPr/>
          </p:nvSpPr>
          <p:spPr>
            <a:xfrm>
              <a:off x="11212738" y="3571986"/>
              <a:ext cx="473389" cy="172430"/>
            </a:xfrm>
            <a:prstGeom prst="rect">
              <a:avLst/>
            </a:prstGeom>
            <a:noFill/>
            <a:ln>
              <a:noFill/>
            </a:ln>
          </p:spPr>
          <p:txBody>
            <a:bodyPr wrap="square" lIns="0" tIns="0" rIns="0" bIns="0" rtlCol="0">
              <a:spAutoFit/>
            </a:bodyPr>
            <a:lstStyle/>
            <a:p>
              <a:pPr defTabSz="932384">
                <a:spcBef>
                  <a:spcPct val="0"/>
                </a:spcBef>
                <a:spcAft>
                  <a:spcPts val="600"/>
                </a:spcAft>
              </a:pPr>
              <a:r>
                <a:rPr lang="en-US" sz="1050" kern="0" dirty="0">
                  <a:solidFill>
                    <a:sysClr val="windowText" lastClr="000000"/>
                  </a:solidFill>
                  <a:cs typeface="Segoe UI Semilight" panose="020B0402040204020203" pitchFamily="34" charset="0"/>
                </a:rPr>
                <a:t>Mobile</a:t>
              </a:r>
            </a:p>
          </p:txBody>
        </p:sp>
        <p:sp>
          <p:nvSpPr>
            <p:cNvPr id="128" name="TextBox 127"/>
            <p:cNvSpPr txBox="1"/>
            <p:nvPr/>
          </p:nvSpPr>
          <p:spPr>
            <a:xfrm>
              <a:off x="11212738" y="4160203"/>
              <a:ext cx="473389" cy="172430"/>
            </a:xfrm>
            <a:prstGeom prst="rect">
              <a:avLst/>
            </a:prstGeom>
            <a:noFill/>
            <a:ln>
              <a:noFill/>
            </a:ln>
          </p:spPr>
          <p:txBody>
            <a:bodyPr wrap="square" lIns="0" tIns="0" rIns="0" bIns="0" rtlCol="0">
              <a:spAutoFit/>
            </a:bodyPr>
            <a:lstStyle/>
            <a:p>
              <a:pPr defTabSz="932384">
                <a:spcBef>
                  <a:spcPct val="0"/>
                </a:spcBef>
                <a:spcAft>
                  <a:spcPts val="600"/>
                </a:spcAft>
              </a:pPr>
              <a:r>
                <a:rPr lang="en-US" sz="1050" kern="0" dirty="0">
                  <a:solidFill>
                    <a:sysClr val="windowText" lastClr="000000"/>
                  </a:solidFill>
                  <a:cs typeface="Segoe UI Semilight" panose="020B0402040204020203" pitchFamily="34" charset="0"/>
                </a:rPr>
                <a:t>Bots</a:t>
              </a:r>
            </a:p>
          </p:txBody>
        </p:sp>
        <p:sp>
          <p:nvSpPr>
            <p:cNvPr id="129" name="Freeform 128"/>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grpFill/>
            <a:ln>
              <a:solidFill>
                <a:schemeClr val="tx1"/>
              </a:solidFill>
            </a:ln>
          </p:spPr>
          <p:txBody>
            <a:bodyPr vert="horz" wrap="square" lIns="91427" tIns="45713" rIns="91427" bIns="45713" numCol="1" anchor="t" anchorCtr="0" compatLnSpc="1">
              <a:prstTxWarp prst="textNoShape">
                <a:avLst/>
              </a:prstTxWarp>
              <a:noAutofit/>
            </a:bodyPr>
            <a:lstStyle/>
            <a:p>
              <a:pPr defTabSz="896386"/>
              <a:endParaRPr lang="en-US" kern="0" dirty="0">
                <a:solidFill>
                  <a:sysClr val="windowText" lastClr="000000"/>
                </a:solidFill>
              </a:endParaRPr>
            </a:p>
          </p:txBody>
        </p:sp>
        <p:sp>
          <p:nvSpPr>
            <p:cNvPr id="130" name="Freeform 129"/>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grpFill/>
            <a:ln>
              <a:solidFill>
                <a:schemeClr val="tx1"/>
              </a:solidFill>
            </a:ln>
          </p:spPr>
          <p:txBody>
            <a:bodyPr vert="horz" wrap="square" lIns="91427" tIns="45713" rIns="91427" bIns="45713" numCol="1" anchor="t" anchorCtr="0" compatLnSpc="1">
              <a:prstTxWarp prst="textNoShape">
                <a:avLst/>
              </a:prstTxWarp>
              <a:noAutofit/>
            </a:bodyPr>
            <a:lstStyle/>
            <a:p>
              <a:pPr defTabSz="896386"/>
              <a:endParaRPr lang="en-US" kern="0">
                <a:solidFill>
                  <a:sysClr val="windowText" lastClr="000000"/>
                </a:solidFill>
              </a:endParaRPr>
            </a:p>
          </p:txBody>
        </p:sp>
        <p:sp>
          <p:nvSpPr>
            <p:cNvPr id="131" name="Freeform 130"/>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no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solidFill>
                  <a:schemeClr val="tx1"/>
                </a:solidFill>
                <a:ea typeface="Segoe UI" pitchFamily="34" charset="0"/>
                <a:cs typeface="Segoe UI" pitchFamily="34" charset="0"/>
              </a:endParaRPr>
            </a:p>
          </p:txBody>
        </p:sp>
        <p:cxnSp>
          <p:nvCxnSpPr>
            <p:cNvPr id="132" name="Straight Connector 131"/>
            <p:cNvCxnSpPr/>
            <p:nvPr/>
          </p:nvCxnSpPr>
          <p:spPr>
            <a:xfrm flipH="1">
              <a:off x="10486805" y="3683934"/>
              <a:ext cx="308472" cy="0"/>
            </a:xfrm>
            <a:prstGeom prst="line">
              <a:avLst/>
            </a:prstGeom>
            <a:grpFill/>
            <a:ln w="190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135" name="Rectangle 134"/>
          <p:cNvSpPr/>
          <p:nvPr/>
        </p:nvSpPr>
        <p:spPr>
          <a:xfrm>
            <a:off x="8222366" y="3338074"/>
            <a:ext cx="1188805" cy="429080"/>
          </a:xfrm>
          <a:prstGeom prst="rect">
            <a:avLst/>
          </a:prstGeom>
        </p:spPr>
        <p:txBody>
          <a:bodyPr wrap="square" anchor="ctr">
            <a:spAutoFit/>
          </a:bodyPr>
          <a:lstStyle/>
          <a:p>
            <a:pPr defTabSz="896386"/>
            <a:r>
              <a:rPr lang="en-US" sz="1100" kern="0" dirty="0">
                <a:solidFill>
                  <a:schemeClr val="bg1"/>
                </a:solidFill>
                <a:cs typeface="Segoe UI Semilight" panose="020B0402040204020203" pitchFamily="34" charset="0"/>
              </a:rPr>
              <a:t>Bot </a:t>
            </a:r>
            <a:br>
              <a:rPr lang="en-US" sz="1100" kern="0" dirty="0">
                <a:solidFill>
                  <a:schemeClr val="bg1"/>
                </a:solidFill>
                <a:cs typeface="Segoe UI Semilight" panose="020B0402040204020203" pitchFamily="34" charset="0"/>
              </a:rPr>
            </a:br>
            <a:r>
              <a:rPr lang="en-US" sz="1100" kern="0" dirty="0">
                <a:solidFill>
                  <a:schemeClr val="bg1"/>
                </a:solidFill>
                <a:cs typeface="Segoe UI Semilight" panose="020B0402040204020203" pitchFamily="34" charset="0"/>
              </a:rPr>
              <a:t>Framework</a:t>
            </a:r>
          </a:p>
        </p:txBody>
      </p:sp>
      <p:sp>
        <p:nvSpPr>
          <p:cNvPr id="136" name="Rectangle 135"/>
          <p:cNvSpPr/>
          <p:nvPr/>
        </p:nvSpPr>
        <p:spPr>
          <a:xfrm>
            <a:off x="8222366" y="2587832"/>
            <a:ext cx="1188805" cy="429080"/>
          </a:xfrm>
          <a:prstGeom prst="rect">
            <a:avLst/>
          </a:prstGeom>
        </p:spPr>
        <p:txBody>
          <a:bodyPr wrap="square">
            <a:spAutoFit/>
          </a:bodyPr>
          <a:lstStyle/>
          <a:p>
            <a:pPr defTabSz="896386"/>
            <a:r>
              <a:rPr lang="en-US" sz="1100" kern="0" dirty="0">
                <a:solidFill>
                  <a:schemeClr val="bg1"/>
                </a:solidFill>
                <a:cs typeface="Segoe UI Semilight" panose="020B0402040204020203" pitchFamily="34" charset="0"/>
              </a:rPr>
              <a:t>Cognitive Services</a:t>
            </a:r>
          </a:p>
        </p:txBody>
      </p:sp>
      <p:grpSp>
        <p:nvGrpSpPr>
          <p:cNvPr id="4" name="Group 3"/>
          <p:cNvGrpSpPr/>
          <p:nvPr/>
        </p:nvGrpSpPr>
        <p:grpSpPr>
          <a:xfrm>
            <a:off x="9585766" y="3429710"/>
            <a:ext cx="1075710" cy="1075430"/>
            <a:chOff x="9302473" y="155694"/>
            <a:chExt cx="1097280" cy="1096995"/>
          </a:xfrm>
        </p:grpSpPr>
        <p:sp>
          <p:nvSpPr>
            <p:cNvPr id="140" name="Oval 2"/>
            <p:cNvSpPr>
              <a:spLocks noChangeAspect="1"/>
            </p:cNvSpPr>
            <p:nvPr/>
          </p:nvSpPr>
          <p:spPr bwMode="auto">
            <a:xfrm>
              <a:off x="9302473" y="155694"/>
              <a:ext cx="1097280" cy="1096995"/>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27" tIns="45713" rIns="45713" bIns="0" numCol="1" spcCol="0" rtlCol="0" fromWordArt="0" anchor="b" anchorCtr="0" forceAA="0" compatLnSpc="1">
              <a:prstTxWarp prst="textNoShape">
                <a:avLst/>
              </a:prstTxWarp>
              <a:noAutofit/>
            </a:bodyPr>
            <a:lstStyle/>
            <a:p>
              <a:pPr algn="ctr" defTabSz="913924" fontAlgn="base">
                <a:lnSpc>
                  <a:spcPct val="85000"/>
                </a:lnSpc>
                <a:spcBef>
                  <a:spcPct val="0"/>
                </a:spcBef>
                <a:spcAft>
                  <a:spcPct val="0"/>
                </a:spcAft>
              </a:pPr>
              <a:r>
                <a:rPr lang="en-US" sz="1568" kern="0" spc="-50" dirty="0">
                  <a:gradFill>
                    <a:gsLst>
                      <a:gs pos="0">
                        <a:srgbClr val="505050"/>
                      </a:gs>
                      <a:gs pos="100000">
                        <a:srgbClr val="505050"/>
                      </a:gs>
                    </a:gsLst>
                    <a:lin ang="5400000" scaled="0"/>
                  </a:gradFill>
                  <a:latin typeface="Segoe UI"/>
                  <a:ea typeface="Segoe UI" pitchFamily="34" charset="0"/>
                  <a:cs typeface="Segoe UI" pitchFamily="34" charset="0"/>
                </a:rPr>
                <a:t>Apps</a:t>
              </a:r>
            </a:p>
          </p:txBody>
        </p:sp>
        <p:sp>
          <p:nvSpPr>
            <p:cNvPr id="146" name="Freeform 145"/>
            <p:cNvSpPr>
              <a:spLocks/>
            </p:cNvSpPr>
            <p:nvPr/>
          </p:nvSpPr>
          <p:spPr bwMode="auto">
            <a:xfrm>
              <a:off x="9630160" y="508767"/>
              <a:ext cx="441906" cy="341820"/>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solidFill>
              <a:schemeClr val="tx1"/>
            </a:solidFill>
            <a:ln w="9525">
              <a:solidFill>
                <a:schemeClr val="tx1"/>
              </a:solidFill>
              <a:round/>
              <a:headEnd/>
              <a:tailEnd/>
            </a:ln>
            <a:extLst/>
          </p:spPr>
          <p:txBody>
            <a:bodyPr vert="horz" wrap="square" lIns="91427" tIns="45713" rIns="91427" bIns="45713" numCol="1" anchor="t" anchorCtr="0" compatLnSpc="1">
              <a:prstTxWarp prst="textNoShape">
                <a:avLst/>
              </a:prstTxWarp>
              <a:noAutofit/>
            </a:bodyPr>
            <a:lstStyle/>
            <a:p>
              <a:pPr defTabSz="896386"/>
              <a:endParaRPr lang="en-US" kern="0" dirty="0">
                <a:solidFill>
                  <a:sysClr val="windowText" lastClr="000000"/>
                </a:solidFill>
              </a:endParaRPr>
            </a:p>
          </p:txBody>
        </p:sp>
        <p:sp>
          <p:nvSpPr>
            <p:cNvPr id="147" name="Freeform 146"/>
            <p:cNvSpPr>
              <a:spLocks/>
            </p:cNvSpPr>
            <p:nvPr/>
          </p:nvSpPr>
          <p:spPr bwMode="auto">
            <a:xfrm>
              <a:off x="9736724" y="608331"/>
              <a:ext cx="213582" cy="214317"/>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solidFill>
              <a:schemeClr val="tx1"/>
            </a:solidFill>
            <a:ln>
              <a:solidFill>
                <a:schemeClr val="tx1"/>
              </a:solidFill>
            </a:ln>
            <a:extLst/>
          </p:spPr>
          <p:txBody>
            <a:bodyPr vert="horz" wrap="square" lIns="91427" tIns="45713" rIns="91427" bIns="45713" numCol="1" anchor="t" anchorCtr="0" compatLnSpc="1">
              <a:prstTxWarp prst="textNoShape">
                <a:avLst/>
              </a:prstTxWarp>
              <a:noAutofit/>
            </a:bodyPr>
            <a:lstStyle/>
            <a:p>
              <a:pPr defTabSz="896386"/>
              <a:endParaRPr lang="en-US" kern="0" dirty="0">
                <a:solidFill>
                  <a:sysClr val="windowText" lastClr="000000"/>
                </a:solidFill>
              </a:endParaRPr>
            </a:p>
          </p:txBody>
        </p:sp>
      </p:grpSp>
      <p:grpSp>
        <p:nvGrpSpPr>
          <p:cNvPr id="6" name="Group 5"/>
          <p:cNvGrpSpPr/>
          <p:nvPr/>
        </p:nvGrpSpPr>
        <p:grpSpPr>
          <a:xfrm>
            <a:off x="9585766" y="4990511"/>
            <a:ext cx="1075710" cy="1075430"/>
            <a:chOff x="10655589" y="205563"/>
            <a:chExt cx="1097280" cy="1096995"/>
          </a:xfrm>
        </p:grpSpPr>
        <p:sp>
          <p:nvSpPr>
            <p:cNvPr id="150" name="Oval 2"/>
            <p:cNvSpPr>
              <a:spLocks noChangeAspect="1"/>
            </p:cNvSpPr>
            <p:nvPr/>
          </p:nvSpPr>
          <p:spPr bwMode="auto">
            <a:xfrm>
              <a:off x="10655589" y="205563"/>
              <a:ext cx="1097280" cy="1096995"/>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27" tIns="45713" rIns="45713" bIns="0" numCol="1" spcCol="0" rtlCol="0" fromWordArt="0" anchor="b" anchorCtr="0" forceAA="0" compatLnSpc="1">
              <a:prstTxWarp prst="textNoShape">
                <a:avLst/>
              </a:prstTxWarp>
              <a:noAutofit/>
            </a:bodyPr>
            <a:lstStyle/>
            <a:p>
              <a:pPr algn="ctr" defTabSz="913924" fontAlgn="base">
                <a:lnSpc>
                  <a:spcPct val="85000"/>
                </a:lnSpc>
                <a:spcBef>
                  <a:spcPct val="0"/>
                </a:spcBef>
                <a:spcAft>
                  <a:spcPct val="0"/>
                </a:spcAft>
              </a:pPr>
              <a:r>
                <a:rPr lang="en-US" sz="1568" kern="0" spc="-50" dirty="0">
                  <a:gradFill>
                    <a:gsLst>
                      <a:gs pos="0">
                        <a:srgbClr val="505050"/>
                      </a:gs>
                      <a:gs pos="100000">
                        <a:srgbClr val="505050"/>
                      </a:gs>
                    </a:gsLst>
                    <a:lin ang="5400000" scaled="0"/>
                  </a:gradFill>
                  <a:latin typeface="Segoe UI"/>
                  <a:ea typeface="Segoe UI" pitchFamily="34" charset="0"/>
                  <a:cs typeface="Segoe UI" pitchFamily="34" charset="0"/>
                </a:rPr>
                <a:t>Automated</a:t>
              </a:r>
              <a:br>
                <a:rPr lang="en-US" sz="1568" kern="0" spc="-50" dirty="0">
                  <a:gradFill>
                    <a:gsLst>
                      <a:gs pos="0">
                        <a:srgbClr val="505050"/>
                      </a:gs>
                      <a:gs pos="100000">
                        <a:srgbClr val="505050"/>
                      </a:gs>
                    </a:gsLst>
                    <a:lin ang="5400000" scaled="0"/>
                  </a:gradFill>
                  <a:latin typeface="Segoe UI"/>
                  <a:ea typeface="Segoe UI" pitchFamily="34" charset="0"/>
                  <a:cs typeface="Segoe UI" pitchFamily="34" charset="0"/>
                </a:rPr>
              </a:br>
              <a:r>
                <a:rPr lang="en-US" sz="1568" kern="0" spc="-50" dirty="0">
                  <a:gradFill>
                    <a:gsLst>
                      <a:gs pos="0">
                        <a:srgbClr val="505050"/>
                      </a:gs>
                      <a:gs pos="100000">
                        <a:srgbClr val="505050"/>
                      </a:gs>
                    </a:gsLst>
                    <a:lin ang="5400000" scaled="0"/>
                  </a:gradFill>
                  <a:latin typeface="Segoe UI"/>
                  <a:ea typeface="Segoe UI" pitchFamily="34" charset="0"/>
                  <a:cs typeface="Segoe UI" pitchFamily="34" charset="0"/>
                </a:rPr>
                <a:t>Systems</a:t>
              </a:r>
            </a:p>
          </p:txBody>
        </p:sp>
        <p:grpSp>
          <p:nvGrpSpPr>
            <p:cNvPr id="118" name="Group 117"/>
            <p:cNvGrpSpPr/>
            <p:nvPr/>
          </p:nvGrpSpPr>
          <p:grpSpPr>
            <a:xfrm>
              <a:off x="11036035" y="293239"/>
              <a:ext cx="368657" cy="460821"/>
              <a:chOff x="2954338" y="6831013"/>
              <a:chExt cx="1041400" cy="1301750"/>
            </a:xfrm>
            <a:solidFill>
              <a:schemeClr val="tx1"/>
            </a:solidFill>
          </p:grpSpPr>
          <p:sp>
            <p:nvSpPr>
              <p:cNvPr id="119"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20"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grpSp>
        <p:nvGrpSpPr>
          <p:cNvPr id="192" name="Group 191"/>
          <p:cNvGrpSpPr/>
          <p:nvPr/>
        </p:nvGrpSpPr>
        <p:grpSpPr>
          <a:xfrm>
            <a:off x="1055994" y="4902480"/>
            <a:ext cx="280257" cy="508746"/>
            <a:chOff x="5959185" y="1784535"/>
            <a:chExt cx="2099727" cy="3811593"/>
          </a:xfrm>
          <a:solidFill>
            <a:schemeClr val="tx1"/>
          </a:solidFill>
        </p:grpSpPr>
        <p:grpSp>
          <p:nvGrpSpPr>
            <p:cNvPr id="250" name="Group 249"/>
            <p:cNvGrpSpPr/>
            <p:nvPr/>
          </p:nvGrpSpPr>
          <p:grpSpPr>
            <a:xfrm>
              <a:off x="5959185" y="1784535"/>
              <a:ext cx="1895165" cy="1895165"/>
              <a:chOff x="2695005" y="2045839"/>
              <a:chExt cx="1895165" cy="1895165"/>
            </a:xfrm>
            <a:grpFill/>
          </p:grpSpPr>
          <p:sp>
            <p:nvSpPr>
              <p:cNvPr id="259" name="Oval 258"/>
              <p:cNvSpPr/>
              <p:nvPr/>
            </p:nvSpPr>
            <p:spPr bwMode="auto">
              <a:xfrm>
                <a:off x="2695005" y="2045839"/>
                <a:ext cx="1895165" cy="189516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0" name="Oval 259"/>
              <p:cNvSpPr/>
              <p:nvPr/>
            </p:nvSpPr>
            <p:spPr bwMode="auto">
              <a:xfrm>
                <a:off x="2872938" y="2223772"/>
                <a:ext cx="1539299" cy="1539299"/>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51" name="Rectangle 250"/>
            <p:cNvSpPr/>
            <p:nvPr/>
          </p:nvSpPr>
          <p:spPr bwMode="auto">
            <a:xfrm>
              <a:off x="6567016" y="3060323"/>
              <a:ext cx="679502" cy="65280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52" name="Group 251"/>
            <p:cNvGrpSpPr/>
            <p:nvPr/>
          </p:nvGrpSpPr>
          <p:grpSpPr>
            <a:xfrm>
              <a:off x="6126833" y="2694432"/>
              <a:ext cx="1932079" cy="2901696"/>
              <a:chOff x="6126833" y="2694432"/>
              <a:chExt cx="1932079" cy="2901696"/>
            </a:xfrm>
            <a:grpFill/>
          </p:grpSpPr>
          <p:sp>
            <p:nvSpPr>
              <p:cNvPr id="253" name="Rounded Rectangle 252"/>
              <p:cNvSpPr/>
              <p:nvPr/>
            </p:nvSpPr>
            <p:spPr bwMode="auto">
              <a:xfrm>
                <a:off x="6754368" y="2694432"/>
                <a:ext cx="304800" cy="1999488"/>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Rounded Rectangle 253"/>
              <p:cNvSpPr/>
              <p:nvPr/>
            </p:nvSpPr>
            <p:spPr bwMode="auto">
              <a:xfrm>
                <a:off x="6754368" y="4169664"/>
                <a:ext cx="1304544" cy="1426464"/>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Rounded Rectangle 254"/>
              <p:cNvSpPr/>
              <p:nvPr/>
            </p:nvSpPr>
            <p:spPr bwMode="auto">
              <a:xfrm>
                <a:off x="7707760" y="3803872"/>
                <a:ext cx="351152" cy="1158271"/>
              </a:xfrm>
              <a:prstGeom prst="roundRect">
                <a:avLst>
                  <a:gd name="adj" fmla="val 36667"/>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Freeform 255"/>
              <p:cNvSpPr/>
              <p:nvPr/>
            </p:nvSpPr>
            <p:spPr bwMode="auto">
              <a:xfrm>
                <a:off x="6126833" y="4033623"/>
                <a:ext cx="1026309" cy="1214171"/>
              </a:xfrm>
              <a:custGeom>
                <a:avLst/>
                <a:gdLst>
                  <a:gd name="connsiteX0" fmla="*/ 4465364 w 4783614"/>
                  <a:gd name="connsiteY0" fmla="*/ 3605358 h 3914814"/>
                  <a:gd name="connsiteX1" fmla="*/ 3733844 w 4783614"/>
                  <a:gd name="connsiteY1" fmla="*/ 3727278 h 3914814"/>
                  <a:gd name="connsiteX2" fmla="*/ 283508 w 4783614"/>
                  <a:gd name="connsiteY2" fmla="*/ 910926 h 3914814"/>
                  <a:gd name="connsiteX3" fmla="*/ 320084 w 4783614"/>
                  <a:gd name="connsiteY3" fmla="*/ 191598 h 3914814"/>
                  <a:gd name="connsiteX4" fmla="*/ 1307636 w 4783614"/>
                  <a:gd name="connsiteY4" fmla="*/ 106254 h 3914814"/>
                  <a:gd name="connsiteX5" fmla="*/ 3355892 w 4783614"/>
                  <a:gd name="connsiteY5" fmla="*/ 1520526 h 3914814"/>
                  <a:gd name="connsiteX6" fmla="*/ 4721396 w 4783614"/>
                  <a:gd name="connsiteY6" fmla="*/ 3227406 h 3914814"/>
                  <a:gd name="connsiteX7" fmla="*/ 4465364 w 4783614"/>
                  <a:gd name="connsiteY7" fmla="*/ 3605358 h 3914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3614" h="3914814">
                    <a:moveTo>
                      <a:pt x="4465364" y="3605358"/>
                    </a:moveTo>
                    <a:cubicBezTo>
                      <a:pt x="4300772" y="3688670"/>
                      <a:pt x="4430820" y="4176350"/>
                      <a:pt x="3733844" y="3727278"/>
                    </a:cubicBezTo>
                    <a:cubicBezTo>
                      <a:pt x="3036868" y="3278206"/>
                      <a:pt x="852468" y="1500206"/>
                      <a:pt x="283508" y="910926"/>
                    </a:cubicBezTo>
                    <a:cubicBezTo>
                      <a:pt x="-285452" y="321646"/>
                      <a:pt x="149396" y="325710"/>
                      <a:pt x="320084" y="191598"/>
                    </a:cubicBezTo>
                    <a:cubicBezTo>
                      <a:pt x="490772" y="57486"/>
                      <a:pt x="801668" y="-115234"/>
                      <a:pt x="1307636" y="106254"/>
                    </a:cubicBezTo>
                    <a:cubicBezTo>
                      <a:pt x="1813604" y="327742"/>
                      <a:pt x="2786932" y="1000334"/>
                      <a:pt x="3355892" y="1520526"/>
                    </a:cubicBezTo>
                    <a:cubicBezTo>
                      <a:pt x="3924852" y="2040718"/>
                      <a:pt x="4534452" y="2883998"/>
                      <a:pt x="4721396" y="3227406"/>
                    </a:cubicBezTo>
                    <a:cubicBezTo>
                      <a:pt x="4908340" y="3570814"/>
                      <a:pt x="4629956" y="3522046"/>
                      <a:pt x="4465364" y="3605358"/>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Rounded Rectangle 256"/>
              <p:cNvSpPr/>
              <p:nvPr/>
            </p:nvSpPr>
            <p:spPr bwMode="auto">
              <a:xfrm>
                <a:off x="7356608" y="3779487"/>
                <a:ext cx="351152" cy="1158271"/>
              </a:xfrm>
              <a:prstGeom prst="roundRect">
                <a:avLst>
                  <a:gd name="adj" fmla="val 36667"/>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8" name="Rounded Rectangle 257"/>
              <p:cNvSpPr/>
              <p:nvPr/>
            </p:nvSpPr>
            <p:spPr bwMode="auto">
              <a:xfrm>
                <a:off x="7005456" y="3755102"/>
                <a:ext cx="351152" cy="1158271"/>
              </a:xfrm>
              <a:prstGeom prst="roundRect">
                <a:avLst>
                  <a:gd name="adj" fmla="val 36667"/>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38" name="Group 137"/>
          <p:cNvGrpSpPr/>
          <p:nvPr/>
        </p:nvGrpSpPr>
        <p:grpSpPr>
          <a:xfrm>
            <a:off x="9585766" y="1868910"/>
            <a:ext cx="1075710" cy="1075430"/>
            <a:chOff x="8166522" y="505019"/>
            <a:chExt cx="1097280" cy="1096995"/>
          </a:xfrm>
        </p:grpSpPr>
        <p:sp>
          <p:nvSpPr>
            <p:cNvPr id="139" name="Oval 2"/>
            <p:cNvSpPr>
              <a:spLocks noChangeAspect="1"/>
            </p:cNvSpPr>
            <p:nvPr/>
          </p:nvSpPr>
          <p:spPr bwMode="auto">
            <a:xfrm>
              <a:off x="8166522" y="505019"/>
              <a:ext cx="1097280" cy="1096995"/>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27" tIns="45713" rIns="45713" bIns="0" numCol="1" spcCol="0" rtlCol="0" fromWordArt="0" anchor="b" anchorCtr="0" forceAA="0" compatLnSpc="1">
              <a:prstTxWarp prst="textNoShape">
                <a:avLst/>
              </a:prstTxWarp>
              <a:noAutofit/>
            </a:bodyPr>
            <a:lstStyle/>
            <a:p>
              <a:pPr algn="ctr" defTabSz="913924" fontAlgn="base">
                <a:lnSpc>
                  <a:spcPct val="85000"/>
                </a:lnSpc>
                <a:spcBef>
                  <a:spcPct val="0"/>
                </a:spcBef>
                <a:spcAft>
                  <a:spcPct val="0"/>
                </a:spcAft>
              </a:pPr>
              <a:r>
                <a:rPr lang="en-US" sz="1568" kern="0" spc="-50" dirty="0">
                  <a:gradFill>
                    <a:gsLst>
                      <a:gs pos="0">
                        <a:srgbClr val="505050"/>
                      </a:gs>
                      <a:gs pos="100000">
                        <a:srgbClr val="505050"/>
                      </a:gs>
                    </a:gsLst>
                    <a:lin ang="5400000" scaled="0"/>
                  </a:gradFill>
                  <a:latin typeface="Segoe UI"/>
                  <a:ea typeface="Segoe UI" pitchFamily="34" charset="0"/>
                  <a:cs typeface="Segoe UI" pitchFamily="34" charset="0"/>
                </a:rPr>
                <a:t>People</a:t>
              </a:r>
            </a:p>
          </p:txBody>
        </p:sp>
        <p:sp>
          <p:nvSpPr>
            <p:cNvPr id="141" name="Freeform 5"/>
            <p:cNvSpPr>
              <a:spLocks noEditPoints="1"/>
            </p:cNvSpPr>
            <p:nvPr/>
          </p:nvSpPr>
          <p:spPr bwMode="auto">
            <a:xfrm>
              <a:off x="8453358" y="724794"/>
              <a:ext cx="536362" cy="438165"/>
            </a:xfrm>
            <a:custGeom>
              <a:avLst/>
              <a:gdLst>
                <a:gd name="T0" fmla="*/ 116 w 128"/>
                <a:gd name="T1" fmla="*/ 36 h 104"/>
                <a:gd name="T2" fmla="*/ 124 w 128"/>
                <a:gd name="T3" fmla="*/ 20 h 104"/>
                <a:gd name="T4" fmla="*/ 104 w 128"/>
                <a:gd name="T5" fmla="*/ 0 h 104"/>
                <a:gd name="T6" fmla="*/ 84 w 128"/>
                <a:gd name="T7" fmla="*/ 20 h 104"/>
                <a:gd name="T8" fmla="*/ 92 w 128"/>
                <a:gd name="T9" fmla="*/ 36 h 104"/>
                <a:gd name="T10" fmla="*/ 84 w 128"/>
                <a:gd name="T11" fmla="*/ 43 h 104"/>
                <a:gd name="T12" fmla="*/ 64 w 128"/>
                <a:gd name="T13" fmla="*/ 32 h 104"/>
                <a:gd name="T14" fmla="*/ 44 w 128"/>
                <a:gd name="T15" fmla="*/ 43 h 104"/>
                <a:gd name="T16" fmla="*/ 36 w 128"/>
                <a:gd name="T17" fmla="*/ 36 h 104"/>
                <a:gd name="T18" fmla="*/ 44 w 128"/>
                <a:gd name="T19" fmla="*/ 20 h 104"/>
                <a:gd name="T20" fmla="*/ 24 w 128"/>
                <a:gd name="T21" fmla="*/ 0 h 104"/>
                <a:gd name="T22" fmla="*/ 4 w 128"/>
                <a:gd name="T23" fmla="*/ 20 h 104"/>
                <a:gd name="T24" fmla="*/ 12 w 128"/>
                <a:gd name="T25" fmla="*/ 36 h 104"/>
                <a:gd name="T26" fmla="*/ 0 w 128"/>
                <a:gd name="T27" fmla="*/ 56 h 104"/>
                <a:gd name="T28" fmla="*/ 8 w 128"/>
                <a:gd name="T29" fmla="*/ 56 h 104"/>
                <a:gd name="T30" fmla="*/ 24 w 128"/>
                <a:gd name="T31" fmla="*/ 40 h 104"/>
                <a:gd name="T32" fmla="*/ 40 w 128"/>
                <a:gd name="T33" fmla="*/ 56 h 104"/>
                <a:gd name="T34" fmla="*/ 50 w 128"/>
                <a:gd name="T35" fmla="*/ 75 h 104"/>
                <a:gd name="T36" fmla="*/ 32 w 128"/>
                <a:gd name="T37" fmla="*/ 104 h 104"/>
                <a:gd name="T38" fmla="*/ 40 w 128"/>
                <a:gd name="T39" fmla="*/ 104 h 104"/>
                <a:gd name="T40" fmla="*/ 64 w 128"/>
                <a:gd name="T41" fmla="*/ 80 h 104"/>
                <a:gd name="T42" fmla="*/ 88 w 128"/>
                <a:gd name="T43" fmla="*/ 104 h 104"/>
                <a:gd name="T44" fmla="*/ 96 w 128"/>
                <a:gd name="T45" fmla="*/ 104 h 104"/>
                <a:gd name="T46" fmla="*/ 78 w 128"/>
                <a:gd name="T47" fmla="*/ 75 h 104"/>
                <a:gd name="T48" fmla="*/ 88 w 128"/>
                <a:gd name="T49" fmla="*/ 56 h 104"/>
                <a:gd name="T50" fmla="*/ 104 w 128"/>
                <a:gd name="T51" fmla="*/ 40 h 104"/>
                <a:gd name="T52" fmla="*/ 120 w 128"/>
                <a:gd name="T53" fmla="*/ 56 h 104"/>
                <a:gd name="T54" fmla="*/ 128 w 128"/>
                <a:gd name="T55" fmla="*/ 56 h 104"/>
                <a:gd name="T56" fmla="*/ 116 w 128"/>
                <a:gd name="T57" fmla="*/ 36 h 104"/>
                <a:gd name="T58" fmla="*/ 24 w 128"/>
                <a:gd name="T59" fmla="*/ 32 h 104"/>
                <a:gd name="T60" fmla="*/ 12 w 128"/>
                <a:gd name="T61" fmla="*/ 20 h 104"/>
                <a:gd name="T62" fmla="*/ 24 w 128"/>
                <a:gd name="T63" fmla="*/ 8 h 104"/>
                <a:gd name="T64" fmla="*/ 36 w 128"/>
                <a:gd name="T65" fmla="*/ 20 h 104"/>
                <a:gd name="T66" fmla="*/ 24 w 128"/>
                <a:gd name="T67" fmla="*/ 32 h 104"/>
                <a:gd name="T68" fmla="*/ 64 w 128"/>
                <a:gd name="T69" fmla="*/ 72 h 104"/>
                <a:gd name="T70" fmla="*/ 48 w 128"/>
                <a:gd name="T71" fmla="*/ 56 h 104"/>
                <a:gd name="T72" fmla="*/ 64 w 128"/>
                <a:gd name="T73" fmla="*/ 40 h 104"/>
                <a:gd name="T74" fmla="*/ 80 w 128"/>
                <a:gd name="T75" fmla="*/ 56 h 104"/>
                <a:gd name="T76" fmla="*/ 64 w 128"/>
                <a:gd name="T77" fmla="*/ 72 h 104"/>
                <a:gd name="T78" fmla="*/ 104 w 128"/>
                <a:gd name="T79" fmla="*/ 32 h 104"/>
                <a:gd name="T80" fmla="*/ 92 w 128"/>
                <a:gd name="T81" fmla="*/ 20 h 104"/>
                <a:gd name="T82" fmla="*/ 104 w 128"/>
                <a:gd name="T83" fmla="*/ 8 h 104"/>
                <a:gd name="T84" fmla="*/ 116 w 128"/>
                <a:gd name="T85" fmla="*/ 20 h 104"/>
                <a:gd name="T86" fmla="*/ 104 w 128"/>
                <a:gd name="T87"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116" y="36"/>
                  </a:move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2" y="32"/>
                    <a:pt x="64" y="32"/>
                  </a:cubicBezTo>
                  <a:cubicBezTo>
                    <a:pt x="56" y="32"/>
                    <a:pt x="48" y="36"/>
                    <a:pt x="44" y="43"/>
                  </a:cubicBezTo>
                  <a:cubicBezTo>
                    <a:pt x="42" y="40"/>
                    <a:pt x="39" y="37"/>
                    <a:pt x="36"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ubicBezTo>
                    <a:pt x="8" y="56"/>
                    <a:pt x="8" y="56"/>
                    <a:pt x="8" y="56"/>
                  </a:cubicBezTo>
                  <a:cubicBezTo>
                    <a:pt x="8" y="47"/>
                    <a:pt x="15" y="40"/>
                    <a:pt x="24" y="40"/>
                  </a:cubicBezTo>
                  <a:cubicBezTo>
                    <a:pt x="33" y="40"/>
                    <a:pt x="40" y="47"/>
                    <a:pt x="40" y="56"/>
                  </a:cubicBezTo>
                  <a:cubicBezTo>
                    <a:pt x="40" y="64"/>
                    <a:pt x="44" y="71"/>
                    <a:pt x="50" y="75"/>
                  </a:cubicBezTo>
                  <a:cubicBezTo>
                    <a:pt x="39"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3" y="40"/>
                    <a:pt x="116" y="36"/>
                  </a:cubicBezTo>
                  <a:close/>
                  <a:moveTo>
                    <a:pt x="24" y="32"/>
                  </a:moveTo>
                  <a:cubicBezTo>
                    <a:pt x="17" y="32"/>
                    <a:pt x="12" y="27"/>
                    <a:pt x="12" y="20"/>
                  </a:cubicBezTo>
                  <a:cubicBezTo>
                    <a:pt x="12" y="13"/>
                    <a:pt x="17" y="8"/>
                    <a:pt x="24" y="8"/>
                  </a:cubicBezTo>
                  <a:cubicBezTo>
                    <a:pt x="31" y="8"/>
                    <a:pt x="36" y="13"/>
                    <a:pt x="36" y="20"/>
                  </a:cubicBezTo>
                  <a:cubicBezTo>
                    <a:pt x="36" y="27"/>
                    <a:pt x="31" y="32"/>
                    <a:pt x="24" y="32"/>
                  </a:cubicBezTo>
                  <a:close/>
                  <a:moveTo>
                    <a:pt x="64" y="72"/>
                  </a:moveTo>
                  <a:cubicBezTo>
                    <a:pt x="55" y="72"/>
                    <a:pt x="48" y="65"/>
                    <a:pt x="48" y="56"/>
                  </a:cubicBezTo>
                  <a:cubicBezTo>
                    <a:pt x="48" y="47"/>
                    <a:pt x="55" y="40"/>
                    <a:pt x="64" y="40"/>
                  </a:cubicBezTo>
                  <a:cubicBezTo>
                    <a:pt x="73" y="40"/>
                    <a:pt x="80" y="47"/>
                    <a:pt x="80" y="56"/>
                  </a:cubicBezTo>
                  <a:cubicBezTo>
                    <a:pt x="80" y="65"/>
                    <a:pt x="73" y="72"/>
                    <a:pt x="64" y="72"/>
                  </a:cubicBezTo>
                  <a:close/>
                  <a:moveTo>
                    <a:pt x="104" y="32"/>
                  </a:moveTo>
                  <a:cubicBezTo>
                    <a:pt x="97" y="32"/>
                    <a:pt x="92" y="27"/>
                    <a:pt x="92" y="20"/>
                  </a:cubicBezTo>
                  <a:cubicBezTo>
                    <a:pt x="92" y="13"/>
                    <a:pt x="97" y="8"/>
                    <a:pt x="104" y="8"/>
                  </a:cubicBezTo>
                  <a:cubicBezTo>
                    <a:pt x="111" y="8"/>
                    <a:pt x="116" y="13"/>
                    <a:pt x="116" y="20"/>
                  </a:cubicBezTo>
                  <a:cubicBezTo>
                    <a:pt x="116" y="27"/>
                    <a:pt x="111" y="32"/>
                    <a:pt x="104" y="32"/>
                  </a:cubicBezTo>
                  <a:close/>
                </a:path>
              </a:pathLst>
            </a:custGeom>
            <a:solidFill>
              <a:schemeClr val="tx1"/>
            </a:solidFill>
            <a:ln>
              <a:noFill/>
            </a:ln>
          </p:spPr>
          <p:txBody>
            <a:bodyPr vert="horz" wrap="square" lIns="87880" tIns="43940" rIns="87880" bIns="43940" numCol="1" anchor="t" anchorCtr="0" compatLnSpc="1">
              <a:prstTxWarp prst="textNoShape">
                <a:avLst/>
              </a:prstTxWarp>
            </a:bodyPr>
            <a:lstStyle/>
            <a:p>
              <a:pPr defTabSz="896354"/>
              <a:endParaRPr lang="en-US" sz="1730" kern="0" dirty="0">
                <a:solidFill>
                  <a:srgbClr val="505050"/>
                </a:solidFill>
              </a:endParaRPr>
            </a:p>
          </p:txBody>
        </p:sp>
      </p:grpSp>
      <p:pic>
        <p:nvPicPr>
          <p:cNvPr id="7" name="Picture 6"/>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2502603" y="4787032"/>
            <a:ext cx="311831" cy="311831"/>
          </a:xfrm>
          <a:prstGeom prst="rect">
            <a:avLst/>
          </a:prstGeom>
        </p:spPr>
      </p:pic>
      <p:sp>
        <p:nvSpPr>
          <p:cNvPr id="134" name="Rectangle 133"/>
          <p:cNvSpPr/>
          <p:nvPr/>
        </p:nvSpPr>
        <p:spPr>
          <a:xfrm>
            <a:off x="2827002" y="4795540"/>
            <a:ext cx="1190817" cy="259799"/>
          </a:xfrm>
          <a:prstGeom prst="rect">
            <a:avLst/>
          </a:prstGeom>
        </p:spPr>
        <p:txBody>
          <a:bodyPr wrap="square">
            <a:spAutoFit/>
          </a:bodyPr>
          <a:lstStyle/>
          <a:p>
            <a:pPr defTabSz="896386"/>
            <a:r>
              <a:rPr lang="en-US" sz="1100" kern="0" dirty="0">
                <a:solidFill>
                  <a:schemeClr val="bg1"/>
                </a:solidFill>
                <a:cs typeface="Segoe UI Semilight" panose="020B0402040204020203" pitchFamily="34" charset="0"/>
              </a:rPr>
              <a:t>IoT Hubs</a:t>
            </a:r>
            <a:endParaRPr lang="en-US" sz="1100" kern="0" dirty="0">
              <a:solidFill>
                <a:schemeClr val="bg1"/>
              </a:solidFill>
            </a:endParaRPr>
          </a:p>
        </p:txBody>
      </p:sp>
    </p:spTree>
    <p:extLst>
      <p:ext uri="{BB962C8B-B14F-4D97-AF65-F5344CB8AC3E}">
        <p14:creationId xmlns:p14="http://schemas.microsoft.com/office/powerpoint/2010/main" val="502608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IoT Solutions in a minutes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141" y="1432111"/>
            <a:ext cx="5039106" cy="2769642"/>
          </a:xfrm>
          <a:prstGeom prst="rect">
            <a:avLst/>
          </a:prstGeom>
        </p:spPr>
      </p:pic>
      <p:sp>
        <p:nvSpPr>
          <p:cNvPr id="5" name="TextBox 4"/>
          <p:cNvSpPr txBox="1"/>
          <p:nvPr/>
        </p:nvSpPr>
        <p:spPr>
          <a:xfrm>
            <a:off x="2287327" y="4201753"/>
            <a:ext cx="1458733"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Wind Power</a:t>
            </a:r>
          </a:p>
        </p:txBody>
      </p:sp>
      <p:pic>
        <p:nvPicPr>
          <p:cNvPr id="6" name="Picture 5"/>
          <p:cNvPicPr>
            <a:picLocks noChangeAspect="1"/>
          </p:cNvPicPr>
          <p:nvPr/>
        </p:nvPicPr>
        <p:blipFill>
          <a:blip r:embed="rId3"/>
          <a:stretch>
            <a:fillRect/>
          </a:stretch>
        </p:blipFill>
        <p:spPr>
          <a:xfrm>
            <a:off x="497141" y="5456893"/>
            <a:ext cx="1598852" cy="904351"/>
          </a:xfrm>
          <a:prstGeom prst="rect">
            <a:avLst/>
          </a:prstGeom>
        </p:spPr>
      </p:pic>
      <p:sp>
        <p:nvSpPr>
          <p:cNvPr id="7" name="Rectangle 6"/>
          <p:cNvSpPr/>
          <p:nvPr/>
        </p:nvSpPr>
        <p:spPr>
          <a:xfrm>
            <a:off x="431039" y="6413880"/>
            <a:ext cx="3561231" cy="369332"/>
          </a:xfrm>
          <a:prstGeom prst="rect">
            <a:avLst/>
          </a:prstGeom>
        </p:spPr>
        <p:txBody>
          <a:bodyPr wrap="none">
            <a:spAutoFit/>
          </a:bodyPr>
          <a:lstStyle/>
          <a:p>
            <a:r>
              <a:rPr lang="en-US" dirty="0"/>
              <a:t>Microsoft Azure Certified Devices</a:t>
            </a:r>
          </a:p>
        </p:txBody>
      </p:sp>
      <p:cxnSp>
        <p:nvCxnSpPr>
          <p:cNvPr id="9" name="Straight Connector 8"/>
          <p:cNvCxnSpPr/>
          <p:nvPr/>
        </p:nvCxnSpPr>
        <p:spPr>
          <a:xfrm>
            <a:off x="830253" y="4353217"/>
            <a:ext cx="0" cy="94805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04114" y="4353217"/>
            <a:ext cx="0" cy="94805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982653" y="4353217"/>
            <a:ext cx="0" cy="94805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56514" y="4353217"/>
            <a:ext cx="0" cy="94805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77975" y="4640707"/>
            <a:ext cx="962571"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rgbClr val="0070C0"/>
                </a:solidFill>
              </a:rPr>
              <a:t>Interface</a:t>
            </a:r>
          </a:p>
        </p:txBody>
      </p:sp>
      <p:sp>
        <p:nvSpPr>
          <p:cNvPr id="14" name="Rectangle 13"/>
          <p:cNvSpPr/>
          <p:nvPr/>
        </p:nvSpPr>
        <p:spPr bwMode="auto">
          <a:xfrm>
            <a:off x="4156873" y="5151671"/>
            <a:ext cx="3231254" cy="126220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endParaRPr lang="en-US" sz="1400" kern="0" dirty="0">
              <a:solidFill>
                <a:schemeClr val="bg1"/>
              </a:solidFill>
              <a:latin typeface="Segoe UI Semibold" panose="020B0702040204020203" pitchFamily="34" charset="0"/>
              <a:cs typeface="Segoe UI Semibold" panose="020B0702040204020203" pitchFamily="34" charset="0"/>
            </a:endParaRPr>
          </a:p>
        </p:txBody>
      </p:sp>
      <p:pic>
        <p:nvPicPr>
          <p:cNvPr id="15" name="Picture 14"/>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4482407" y="5400363"/>
            <a:ext cx="749857" cy="749857"/>
          </a:xfrm>
          <a:prstGeom prst="rect">
            <a:avLst/>
          </a:prstGeom>
        </p:spPr>
      </p:pic>
      <p:sp>
        <p:nvSpPr>
          <p:cNvPr id="16" name="Rectangle 15"/>
          <p:cNvSpPr/>
          <p:nvPr/>
        </p:nvSpPr>
        <p:spPr>
          <a:xfrm>
            <a:off x="5514103" y="5571556"/>
            <a:ext cx="1190817" cy="707886"/>
          </a:xfrm>
          <a:prstGeom prst="rect">
            <a:avLst/>
          </a:prstGeom>
        </p:spPr>
        <p:txBody>
          <a:bodyPr wrap="square">
            <a:spAutoFit/>
          </a:bodyPr>
          <a:lstStyle/>
          <a:p>
            <a:pPr defTabSz="896386"/>
            <a:r>
              <a:rPr lang="en-US" sz="2000" kern="0" dirty="0">
                <a:solidFill>
                  <a:schemeClr val="bg1"/>
                </a:solidFill>
                <a:cs typeface="Segoe UI Semilight" panose="020B0402040204020203" pitchFamily="34" charset="0"/>
              </a:rPr>
              <a:t>IoT Hubs</a:t>
            </a:r>
            <a:endParaRPr lang="en-US" sz="2000" kern="0" dirty="0">
              <a:solidFill>
                <a:schemeClr val="bg1"/>
              </a:solidFill>
            </a:endParaRPr>
          </a:p>
        </p:txBody>
      </p:sp>
      <p:cxnSp>
        <p:nvCxnSpPr>
          <p:cNvPr id="18" name="Straight Arrow Connector 17"/>
          <p:cNvCxnSpPr/>
          <p:nvPr/>
        </p:nvCxnSpPr>
        <p:spPr>
          <a:xfrm>
            <a:off x="2344903" y="5940796"/>
            <a:ext cx="1469771"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2344903" y="5312932"/>
            <a:ext cx="1735155" cy="627864"/>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rgbClr val="0070C0"/>
                </a:solidFill>
              </a:rPr>
              <a:t>MQTT, AMQP, HTTP </a:t>
            </a:r>
            <a:br>
              <a:rPr lang="en-US" sz="1200" dirty="0">
                <a:solidFill>
                  <a:srgbClr val="0070C0"/>
                </a:solidFill>
              </a:rPr>
            </a:br>
            <a:r>
              <a:rPr lang="en-US" sz="1200" dirty="0">
                <a:solidFill>
                  <a:srgbClr val="0070C0"/>
                </a:solidFill>
              </a:rPr>
              <a:t>and etc.</a:t>
            </a:r>
          </a:p>
        </p:txBody>
      </p:sp>
      <p:sp>
        <p:nvSpPr>
          <p:cNvPr id="20" name="Rectangle 19"/>
          <p:cNvSpPr/>
          <p:nvPr/>
        </p:nvSpPr>
        <p:spPr>
          <a:xfrm>
            <a:off x="9632327" y="5560009"/>
            <a:ext cx="2164838" cy="400110"/>
          </a:xfrm>
          <a:prstGeom prst="rect">
            <a:avLst/>
          </a:prstGeom>
        </p:spPr>
        <p:txBody>
          <a:bodyPr wrap="square">
            <a:spAutoFit/>
          </a:bodyPr>
          <a:lstStyle/>
          <a:p>
            <a:pPr defTabSz="896386"/>
            <a:r>
              <a:rPr lang="en-US" sz="2000" kern="0" dirty="0">
                <a:solidFill>
                  <a:schemeClr val="tx2"/>
                </a:solidFill>
                <a:cs typeface="Segoe UI Semilight" panose="020B0402040204020203" pitchFamily="34" charset="0"/>
              </a:rPr>
              <a:t>Stream Analytics</a:t>
            </a:r>
          </a:p>
        </p:txBody>
      </p:sp>
      <p:grpSp>
        <p:nvGrpSpPr>
          <p:cNvPr id="21" name="Group 20"/>
          <p:cNvGrpSpPr/>
          <p:nvPr/>
        </p:nvGrpSpPr>
        <p:grpSpPr>
          <a:xfrm>
            <a:off x="8537026" y="5425472"/>
            <a:ext cx="841472" cy="724748"/>
            <a:chOff x="1260022" y="5196402"/>
            <a:chExt cx="3273425" cy="2514600"/>
          </a:xfrm>
          <a:solidFill>
            <a:schemeClr val="tx2"/>
          </a:solidFill>
        </p:grpSpPr>
        <p:sp>
          <p:nvSpPr>
            <p:cNvPr id="22" name="Freeform 213"/>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23" name="Freeform 214"/>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24" name="Freeform 215"/>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25" name="Freeform 216"/>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grpSp>
      <p:pic>
        <p:nvPicPr>
          <p:cNvPr id="26" name="Picture 25"/>
          <p:cNvPicPr>
            <a:picLocks noChangeAspect="1"/>
          </p:cNvPicPr>
          <p:nvPr/>
        </p:nvPicPr>
        <p:blipFill>
          <a:blip r:embed="rId5"/>
          <a:stretch>
            <a:fillRect/>
          </a:stretch>
        </p:blipFill>
        <p:spPr>
          <a:xfrm>
            <a:off x="9413841" y="4490095"/>
            <a:ext cx="2419144" cy="966798"/>
          </a:xfrm>
          <a:prstGeom prst="rect">
            <a:avLst/>
          </a:prstGeom>
        </p:spPr>
      </p:pic>
      <p:cxnSp>
        <p:nvCxnSpPr>
          <p:cNvPr id="27" name="Straight Arrow Connector 26"/>
          <p:cNvCxnSpPr>
            <a:cxnSpLocks/>
          </p:cNvCxnSpPr>
          <p:nvPr/>
        </p:nvCxnSpPr>
        <p:spPr>
          <a:xfrm>
            <a:off x="7563487" y="5878439"/>
            <a:ext cx="834407"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15042" y="1197873"/>
            <a:ext cx="5326912" cy="2561186"/>
          </a:xfrm>
          <a:prstGeom prst="rect">
            <a:avLst/>
          </a:prstGeom>
        </p:spPr>
      </p:pic>
      <p:cxnSp>
        <p:nvCxnSpPr>
          <p:cNvPr id="30" name="Straight Arrow Connector 29"/>
          <p:cNvCxnSpPr>
            <a:cxnSpLocks/>
          </p:cNvCxnSpPr>
          <p:nvPr/>
        </p:nvCxnSpPr>
        <p:spPr>
          <a:xfrm flipV="1">
            <a:off x="9033564" y="3681560"/>
            <a:ext cx="0" cy="1343313"/>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10670128" y="3466423"/>
            <a:ext cx="1072730" cy="369332"/>
          </a:xfrm>
          <a:prstGeom prst="rect">
            <a:avLst/>
          </a:prstGeom>
        </p:spPr>
        <p:txBody>
          <a:bodyPr wrap="none">
            <a:spAutoFit/>
          </a:bodyPr>
          <a:lstStyle/>
          <a:p>
            <a:pPr defTabSz="896386"/>
            <a:r>
              <a:rPr lang="en-US" kern="0" dirty="0">
                <a:solidFill>
                  <a:schemeClr val="tx2"/>
                </a:solidFill>
                <a:cs typeface="Segoe UI Semilight" panose="020B0402040204020203" pitchFamily="34" charset="0"/>
              </a:rPr>
              <a:t>Power BI</a:t>
            </a:r>
          </a:p>
        </p:txBody>
      </p:sp>
    </p:spTree>
    <p:extLst>
      <p:ext uri="{BB962C8B-B14F-4D97-AF65-F5344CB8AC3E}">
        <p14:creationId xmlns:p14="http://schemas.microsoft.com/office/powerpoint/2010/main" val="347841937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45160" y="1346625"/>
            <a:ext cx="5987825" cy="4150995"/>
          </a:xfrm>
          <a:prstGeom prst="rect">
            <a:avLst/>
          </a:prstGeom>
        </p:spPr>
      </p:pic>
      <p:sp>
        <p:nvSpPr>
          <p:cNvPr id="3" name="Title 2"/>
          <p:cNvSpPr>
            <a:spLocks noGrp="1"/>
          </p:cNvSpPr>
          <p:nvPr>
            <p:ph type="title"/>
          </p:nvPr>
        </p:nvSpPr>
        <p:spPr/>
        <p:txBody>
          <a:bodyPr/>
          <a:lstStyle/>
          <a:p>
            <a:r>
              <a:rPr lang="en-US" sz="4400" dirty="0"/>
              <a:t>Connecting Devices/Sensors into IoT Hub</a:t>
            </a:r>
          </a:p>
        </p:txBody>
      </p:sp>
      <p:sp>
        <p:nvSpPr>
          <p:cNvPr id="4" name="Rectangle 3"/>
          <p:cNvSpPr/>
          <p:nvPr/>
        </p:nvSpPr>
        <p:spPr>
          <a:xfrm>
            <a:off x="5637866" y="5742031"/>
            <a:ext cx="6656982" cy="738664"/>
          </a:xfrm>
          <a:prstGeom prst="rect">
            <a:avLst/>
          </a:prstGeom>
        </p:spPr>
        <p:txBody>
          <a:bodyPr wrap="square">
            <a:spAutoFit/>
          </a:bodyPr>
          <a:lstStyle/>
          <a:p>
            <a:r>
              <a:rPr lang="en-US" sz="1400" dirty="0"/>
              <a:t>Supports MQTT, MQTT over WebSockets, AMQP, AMQP over WebSockets, and HTTP. Additionally, IoT Hub works with the Azure IoT protocol gateway, a customizable protocol gateway implementation to support custom protocols.</a:t>
            </a:r>
          </a:p>
        </p:txBody>
      </p:sp>
      <p:pic>
        <p:nvPicPr>
          <p:cNvPr id="5" name="Picture 4"/>
          <p:cNvPicPr>
            <a:picLocks noChangeAspect="1"/>
          </p:cNvPicPr>
          <p:nvPr/>
        </p:nvPicPr>
        <p:blipFill>
          <a:blip r:embed="rId3">
            <a:clrChange>
              <a:clrFrom>
                <a:srgbClr val="000000"/>
              </a:clrFrom>
              <a:clrTo>
                <a:srgbClr val="000000">
                  <a:alpha val="0"/>
                </a:srgbClr>
              </a:clrTo>
            </a:clrChange>
          </a:blip>
          <a:stretch>
            <a:fillRect/>
          </a:stretch>
        </p:blipFill>
        <p:spPr>
          <a:xfrm>
            <a:off x="459993" y="1299520"/>
            <a:ext cx="5073643" cy="5343860"/>
          </a:xfrm>
          <a:prstGeom prst="rect">
            <a:avLst/>
          </a:prstGeom>
        </p:spPr>
      </p:pic>
    </p:spTree>
    <p:extLst>
      <p:ext uri="{BB962C8B-B14F-4D97-AF65-F5344CB8AC3E}">
        <p14:creationId xmlns:p14="http://schemas.microsoft.com/office/powerpoint/2010/main" val="418469187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Introduction to : IoT Hub / Event Hubs</a:t>
            </a:r>
          </a:p>
        </p:txBody>
      </p:sp>
      <p:graphicFrame>
        <p:nvGraphicFramePr>
          <p:cNvPr id="3" name="Table 2"/>
          <p:cNvGraphicFramePr>
            <a:graphicFrameLocks noGrp="1"/>
          </p:cNvGraphicFramePr>
          <p:nvPr>
            <p:extLst>
              <p:ext uri="{D42A27DB-BD31-4B8C-83A1-F6EECF244321}">
                <p14:modId xmlns:p14="http://schemas.microsoft.com/office/powerpoint/2010/main" val="310358486"/>
              </p:ext>
            </p:extLst>
          </p:nvPr>
        </p:nvGraphicFramePr>
        <p:xfrm>
          <a:off x="359017" y="1309337"/>
          <a:ext cx="11573061" cy="5502790"/>
        </p:xfrm>
        <a:graphic>
          <a:graphicData uri="http://schemas.openxmlformats.org/drawingml/2006/table">
            <a:tbl>
              <a:tblPr>
                <a:tableStyleId>{3B4B98B0-60AC-42C2-AFA5-B58CD77FA1E5}</a:tableStyleId>
              </a:tblPr>
              <a:tblGrid>
                <a:gridCol w="2670284">
                  <a:extLst>
                    <a:ext uri="{9D8B030D-6E8A-4147-A177-3AD203B41FA5}">
                      <a16:colId xmlns:a16="http://schemas.microsoft.com/office/drawing/2014/main" val="2095799239"/>
                    </a:ext>
                  </a:extLst>
                </a:gridCol>
                <a:gridCol w="5045090">
                  <a:extLst>
                    <a:ext uri="{9D8B030D-6E8A-4147-A177-3AD203B41FA5}">
                      <a16:colId xmlns:a16="http://schemas.microsoft.com/office/drawing/2014/main" val="2281785036"/>
                    </a:ext>
                  </a:extLst>
                </a:gridCol>
                <a:gridCol w="3857687">
                  <a:extLst>
                    <a:ext uri="{9D8B030D-6E8A-4147-A177-3AD203B41FA5}">
                      <a16:colId xmlns:a16="http://schemas.microsoft.com/office/drawing/2014/main" val="287821267"/>
                    </a:ext>
                  </a:extLst>
                </a:gridCol>
              </a:tblGrid>
              <a:tr h="175834">
                <a:tc>
                  <a:txBody>
                    <a:bodyPr/>
                    <a:lstStyle/>
                    <a:p>
                      <a:r>
                        <a:rPr lang="en-US" sz="1100">
                          <a:solidFill>
                            <a:schemeClr val="bg1"/>
                          </a:solidFill>
                        </a:rPr>
                        <a:t>Area</a:t>
                      </a:r>
                    </a:p>
                  </a:txBody>
                  <a:tcPr marL="15155" marR="15155" marT="7577" marB="7577" anchor="ctr">
                    <a:lnB w="12700" cap="flat" cmpd="sng" algn="ctr">
                      <a:solidFill>
                        <a:schemeClr val="tx1"/>
                      </a:solidFill>
                      <a:prstDash val="solid"/>
                      <a:round/>
                      <a:headEnd type="none" w="med" len="med"/>
                      <a:tailEnd type="none" w="med" len="med"/>
                    </a:lnB>
                    <a:solidFill>
                      <a:schemeClr val="tx2"/>
                    </a:solidFill>
                  </a:tcPr>
                </a:tc>
                <a:tc>
                  <a:txBody>
                    <a:bodyPr/>
                    <a:lstStyle/>
                    <a:p>
                      <a:r>
                        <a:rPr lang="en-US" sz="1100">
                          <a:solidFill>
                            <a:schemeClr val="bg1"/>
                          </a:solidFill>
                        </a:rPr>
                        <a:t>IoT Hub</a:t>
                      </a:r>
                    </a:p>
                  </a:txBody>
                  <a:tcPr marL="15155" marR="15155" marT="7577" marB="7577" anchor="ctr">
                    <a:lnB w="12700" cap="flat" cmpd="sng" algn="ctr">
                      <a:solidFill>
                        <a:schemeClr val="tx1"/>
                      </a:solidFill>
                      <a:prstDash val="solid"/>
                      <a:round/>
                      <a:headEnd type="none" w="med" len="med"/>
                      <a:tailEnd type="none" w="med" len="med"/>
                    </a:lnB>
                    <a:solidFill>
                      <a:schemeClr val="tx2"/>
                    </a:solidFill>
                  </a:tcPr>
                </a:tc>
                <a:tc>
                  <a:txBody>
                    <a:bodyPr/>
                    <a:lstStyle/>
                    <a:p>
                      <a:r>
                        <a:rPr lang="en-US" sz="1100" dirty="0">
                          <a:solidFill>
                            <a:schemeClr val="bg1"/>
                          </a:solidFill>
                        </a:rPr>
                        <a:t>Event Hubs</a:t>
                      </a:r>
                    </a:p>
                  </a:txBody>
                  <a:tcPr marL="15155" marR="15155" marT="7577" marB="7577" anchor="ctr">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2162515686"/>
                  </a:ext>
                </a:extLst>
              </a:tr>
              <a:tr h="659606">
                <a:tc>
                  <a:txBody>
                    <a:bodyPr/>
                    <a:lstStyle/>
                    <a:p>
                      <a:r>
                        <a:rPr lang="en-US" sz="1100" dirty="0"/>
                        <a:t>Communication patterns</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Enables </a:t>
                      </a:r>
                      <a:r>
                        <a:rPr lang="en-US" sz="1100">
                          <a:hlinkClick r:id="rId2"/>
                        </a:rPr>
                        <a:t>device-to-cloud communications</a:t>
                      </a:r>
                      <a:r>
                        <a:rPr lang="en-US" sz="1100"/>
                        <a:t> (messaging, file uploads, and reported properties) and </a:t>
                      </a:r>
                      <a:r>
                        <a:rPr lang="en-US" sz="1100">
                          <a:hlinkClick r:id="rId3"/>
                        </a:rPr>
                        <a:t>cloud-to-device communications</a:t>
                      </a:r>
                      <a:r>
                        <a:rPr lang="en-US" sz="1100"/>
                        <a:t> (direct methods, desired properties, messaging).</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Only enables event ingress (usually considered for device-to-cloud scenarios).</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2999613"/>
                  </a:ext>
                </a:extLst>
              </a:tr>
              <a:tr h="197488">
                <a:tc>
                  <a:txBody>
                    <a:bodyPr/>
                    <a:lstStyle/>
                    <a:p>
                      <a:r>
                        <a:rPr lang="en-US" sz="1100"/>
                        <a:t>Device state information</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hlinkClick r:id="rId4"/>
                        </a:rPr>
                        <a:t>Device twins</a:t>
                      </a:r>
                      <a:r>
                        <a:rPr lang="en-US" sz="1100"/>
                        <a:t> can store and query device state information.</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No device state information can be stored.</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8417258"/>
                  </a:ext>
                </a:extLst>
              </a:tr>
              <a:tr h="705727">
                <a:tc>
                  <a:txBody>
                    <a:bodyPr/>
                    <a:lstStyle/>
                    <a:p>
                      <a:r>
                        <a:rPr lang="en-US" sz="1100"/>
                        <a:t>Device protocol support</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Supports MQTT, MQTT over WebSockets, AMQP, AMQP over WebSockets, and HTTP. Additionally, IoT Hub works with the </a:t>
                      </a:r>
                      <a:r>
                        <a:rPr lang="en-US" sz="1100">
                          <a:hlinkClick r:id="rId5"/>
                        </a:rPr>
                        <a:t>Azure IoT protocol gateway</a:t>
                      </a:r>
                      <a:r>
                        <a:rPr lang="en-US" sz="1100"/>
                        <a:t>, a customizable protocol gateway implementation to support custom protocols.</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Supports AMQP, AMQP over WebSockets, and HTTP.</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5008345"/>
                  </a:ext>
                </a:extLst>
              </a:tr>
              <a:tr h="705727">
                <a:tc>
                  <a:txBody>
                    <a:bodyPr/>
                    <a:lstStyle/>
                    <a:p>
                      <a:r>
                        <a:rPr lang="en-US" sz="1100"/>
                        <a:t>Security</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Provides per-device identity and revocable access control. See the </a:t>
                      </a:r>
                      <a:r>
                        <a:rPr lang="en-US" sz="1100">
                          <a:hlinkClick r:id="rId6"/>
                        </a:rPr>
                        <a:t>Security section of the IoT Hub developer guide</a:t>
                      </a:r>
                      <a:r>
                        <a:rPr lang="en-US" sz="1100"/>
                        <a:t>.</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Provides Event Hubs-wide </a:t>
                      </a:r>
                      <a:r>
                        <a:rPr lang="en-US" sz="1100">
                          <a:hlinkClick r:id="rId7"/>
                        </a:rPr>
                        <a:t>shared access policies</a:t>
                      </a:r>
                      <a:r>
                        <a:rPr lang="en-US" sz="1100"/>
                        <a:t>, with limited revocation support through </a:t>
                      </a:r>
                      <a:r>
                        <a:rPr lang="en-US" sz="1100">
                          <a:hlinkClick r:id="rId8"/>
                        </a:rPr>
                        <a:t>publisher's policies</a:t>
                      </a:r>
                      <a:r>
                        <a:rPr lang="en-US" sz="1100"/>
                        <a:t>. IoT solutions are often required to implement a custom solution to support per-device credentials and anti-spoofing measures.</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2696914"/>
                  </a:ext>
                </a:extLst>
              </a:tr>
              <a:tr h="820864">
                <a:tc>
                  <a:txBody>
                    <a:bodyPr/>
                    <a:lstStyle/>
                    <a:p>
                      <a:r>
                        <a:rPr lang="en-US" sz="1100"/>
                        <a:t>Operations monitoring</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Enables IoT solutions to subscribe to a rich set of device identity management and connectivity events such as individual device authentication errors, throttling, and bad format exceptions. These events enable you to quickly identify connectivity problems at the individual device level.</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Exposes only aggregate metrics.</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807179"/>
                  </a:ext>
                </a:extLst>
              </a:tr>
              <a:tr h="705727">
                <a:tc>
                  <a:txBody>
                    <a:bodyPr/>
                    <a:lstStyle/>
                    <a:p>
                      <a:r>
                        <a:rPr lang="en-US" sz="1100"/>
                        <a:t>Scale</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Is optimized to support millions of simultaneously connected devices.</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Can support a more limited number of simultaneous connections--up to 5,000 AMQP connections, as per </a:t>
                      </a:r>
                      <a:r>
                        <a:rPr lang="en-US" sz="1100">
                          <a:hlinkClick r:id="rId9"/>
                        </a:rPr>
                        <a:t>Azure Service Bus quotas</a:t>
                      </a:r>
                      <a:r>
                        <a:rPr lang="en-US" sz="1100"/>
                        <a:t>. On the other hand, Event Hubs enables you to specify the partition for each message sent.</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1880060"/>
                  </a:ext>
                </a:extLst>
              </a:tr>
              <a:tr h="366902">
                <a:tc>
                  <a:txBody>
                    <a:bodyPr/>
                    <a:lstStyle/>
                    <a:p>
                      <a:r>
                        <a:rPr lang="en-US" sz="1100"/>
                        <a:t>Device SDKs</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Provides </a:t>
                      </a:r>
                      <a:r>
                        <a:rPr lang="en-US" sz="1100">
                          <a:hlinkClick r:id="rId10"/>
                        </a:rPr>
                        <a:t>device SDKs</a:t>
                      </a:r>
                      <a:r>
                        <a:rPr lang="en-US" sz="1100"/>
                        <a:t> for a large variety of platforms and languages, in addition to direct MQTT, AMQP, and HTTP APIs.</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Is supported on .NET, Java, and C, in addition to AMQP and HTTP send interfaces.</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9464402"/>
                  </a:ext>
                </a:extLst>
              </a:tr>
              <a:tr h="659606">
                <a:tc>
                  <a:txBody>
                    <a:bodyPr/>
                    <a:lstStyle/>
                    <a:p>
                      <a:r>
                        <a:rPr lang="en-US" sz="1100"/>
                        <a:t>File upload</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Enables IoT solutions to upload files from devices to the cloud. Includes a file notification endpoint for workflow integration and an operations monitoring category for debugging support.</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Not supported.</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5692237"/>
                  </a:ext>
                </a:extLst>
              </a:tr>
              <a:tr h="498349">
                <a:tc>
                  <a:txBody>
                    <a:bodyPr/>
                    <a:lstStyle/>
                    <a:p>
                      <a:r>
                        <a:rPr lang="en-US" sz="1100"/>
                        <a:t>Route messages to multiple endpoints</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Up to ten additional endpoints are supported. Rules determine how messages are routed. See </a:t>
                      </a:r>
                      <a:r>
                        <a:rPr lang="en-US" sz="1100">
                          <a:hlinkClick r:id="rId11"/>
                        </a:rPr>
                        <a:t>Send and receive messages with IoT Hub</a:t>
                      </a:r>
                      <a:r>
                        <a:rPr lang="en-US" sz="1100"/>
                        <a:t> for more information.</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Requires additional code to be written and hosted for message dispatching.</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6719028"/>
                  </a:ext>
                </a:extLst>
              </a:tr>
            </a:tbl>
          </a:graphicData>
        </a:graphic>
      </p:graphicFrame>
    </p:spTree>
    <p:extLst>
      <p:ext uri="{BB962C8B-B14F-4D97-AF65-F5344CB8AC3E}">
        <p14:creationId xmlns:p14="http://schemas.microsoft.com/office/powerpoint/2010/main" val="131670769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Get started with Azure IoT Hub</a:t>
            </a:r>
          </a:p>
        </p:txBody>
      </p:sp>
      <p:sp>
        <p:nvSpPr>
          <p:cNvPr id="6" name="Rectangle 5"/>
          <p:cNvSpPr/>
          <p:nvPr/>
        </p:nvSpPr>
        <p:spPr bwMode="auto">
          <a:xfrm>
            <a:off x="7988378" y="5100599"/>
            <a:ext cx="3231254" cy="126220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endParaRPr lang="en-US" sz="1400" kern="0" dirty="0">
              <a:solidFill>
                <a:schemeClr val="bg1"/>
              </a:solidFill>
              <a:latin typeface="Segoe UI Semibold" panose="020B0702040204020203" pitchFamily="34" charset="0"/>
              <a:cs typeface="Segoe UI Semibold" panose="020B0702040204020203" pitchFamily="34" charset="0"/>
            </a:endParaRPr>
          </a:p>
        </p:txBody>
      </p:sp>
      <p:pic>
        <p:nvPicPr>
          <p:cNvPr id="7" name="Picture 6"/>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8313912" y="5349291"/>
            <a:ext cx="749857" cy="749857"/>
          </a:xfrm>
          <a:prstGeom prst="rect">
            <a:avLst/>
          </a:prstGeom>
        </p:spPr>
      </p:pic>
      <p:sp>
        <p:nvSpPr>
          <p:cNvPr id="8" name="Rectangle 7"/>
          <p:cNvSpPr/>
          <p:nvPr/>
        </p:nvSpPr>
        <p:spPr>
          <a:xfrm>
            <a:off x="9345608" y="5520484"/>
            <a:ext cx="1190817" cy="707886"/>
          </a:xfrm>
          <a:prstGeom prst="rect">
            <a:avLst/>
          </a:prstGeom>
        </p:spPr>
        <p:txBody>
          <a:bodyPr wrap="square">
            <a:spAutoFit/>
          </a:bodyPr>
          <a:lstStyle/>
          <a:p>
            <a:pPr defTabSz="896386"/>
            <a:r>
              <a:rPr lang="en-US" sz="2000" kern="0" dirty="0">
                <a:solidFill>
                  <a:schemeClr val="bg1"/>
                </a:solidFill>
                <a:cs typeface="Segoe UI Semilight" panose="020B0402040204020203" pitchFamily="34" charset="0"/>
              </a:rPr>
              <a:t>IoT Hubs</a:t>
            </a:r>
            <a:endParaRPr lang="en-US" sz="2000" kern="0" dirty="0">
              <a:solidFill>
                <a:schemeClr val="bg1"/>
              </a:solidFill>
            </a:endParaRPr>
          </a:p>
        </p:txBody>
      </p:sp>
      <p:graphicFrame>
        <p:nvGraphicFramePr>
          <p:cNvPr id="9" name="Diagram 8"/>
          <p:cNvGraphicFramePr/>
          <p:nvPr>
            <p:extLst>
              <p:ext uri="{D42A27DB-BD31-4B8C-83A1-F6EECF244321}">
                <p14:modId xmlns:p14="http://schemas.microsoft.com/office/powerpoint/2010/main" val="2247425286"/>
              </p:ext>
            </p:extLst>
          </p:nvPr>
        </p:nvGraphicFramePr>
        <p:xfrm>
          <a:off x="7073977" y="1788374"/>
          <a:ext cx="4706635" cy="25031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p:cNvSpPr/>
          <p:nvPr/>
        </p:nvSpPr>
        <p:spPr>
          <a:xfrm>
            <a:off x="237481" y="6481041"/>
            <a:ext cx="11436545" cy="369332"/>
          </a:xfrm>
          <a:prstGeom prst="rect">
            <a:avLst/>
          </a:prstGeom>
        </p:spPr>
        <p:txBody>
          <a:bodyPr wrap="square">
            <a:spAutoFit/>
          </a:bodyPr>
          <a:lstStyle/>
          <a:p>
            <a:r>
              <a:rPr lang="en-US" dirty="0"/>
              <a:t>https://docs.microsoft.com/en-us/azure/iot-hub/iot-hub-node-node-getstarted</a:t>
            </a:r>
          </a:p>
        </p:txBody>
      </p:sp>
      <p:pic>
        <p:nvPicPr>
          <p:cNvPr id="11" name="Picture 10"/>
          <p:cNvPicPr>
            <a:picLocks noChangeAspect="1"/>
          </p:cNvPicPr>
          <p:nvPr/>
        </p:nvPicPr>
        <p:blipFill>
          <a:blip r:embed="rId8"/>
          <a:stretch>
            <a:fillRect/>
          </a:stretch>
        </p:blipFill>
        <p:spPr>
          <a:xfrm>
            <a:off x="237481" y="2137765"/>
            <a:ext cx="6617714" cy="3160251"/>
          </a:xfrm>
          <a:prstGeom prst="rect">
            <a:avLst/>
          </a:prstGeom>
        </p:spPr>
      </p:pic>
    </p:spTree>
    <p:extLst>
      <p:ext uri="{BB962C8B-B14F-4D97-AF65-F5344CB8AC3E}">
        <p14:creationId xmlns:p14="http://schemas.microsoft.com/office/powerpoint/2010/main" val="172119123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439365" y="423413"/>
            <a:ext cx="3719288" cy="83099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prstClr val="white"/>
                </a:solidFill>
                <a:effectLst/>
                <a:uLnTx/>
                <a:uFillTx/>
                <a:latin typeface="Segoe UI Light"/>
                <a:ea typeface="+mj-ea"/>
                <a:cs typeface="+mj-cs"/>
              </a:rPr>
              <a:t>HOL Scenario</a:t>
            </a:r>
            <a:endParaRPr kumimoji="0" lang="en-US" sz="1800" b="0" i="0" u="none" strike="noStrike" kern="0" cap="none" spc="0" normalizeH="0" baseline="0" noProof="0" dirty="0">
              <a:ln>
                <a:noFill/>
              </a:ln>
              <a:solidFill>
                <a:sysClr val="windowText" lastClr="000000"/>
              </a:solidFill>
              <a:effectLst/>
              <a:uLnTx/>
              <a:uFillTx/>
            </a:endParaRPr>
          </a:p>
        </p:txBody>
      </p:sp>
      <p:grpSp>
        <p:nvGrpSpPr>
          <p:cNvPr id="43" name="Group 42"/>
          <p:cNvGrpSpPr>
            <a:grpSpLocks noChangeAspect="1"/>
          </p:cNvGrpSpPr>
          <p:nvPr/>
        </p:nvGrpSpPr>
        <p:grpSpPr bwMode="auto">
          <a:xfrm>
            <a:off x="696527" y="2123356"/>
            <a:ext cx="1434012" cy="774822"/>
            <a:chOff x="3479034" y="4845974"/>
            <a:chExt cx="1793040" cy="970652"/>
          </a:xfrm>
          <a:solidFill>
            <a:srgbClr val="FFFFFF"/>
          </a:solidFill>
        </p:grpSpPr>
        <p:sp>
          <p:nvSpPr>
            <p:cNvPr id="44" name="Freeform 43"/>
            <p:cNvSpPr>
              <a:spLocks noEditPoints="1"/>
            </p:cNvSpPr>
            <p:nvPr/>
          </p:nvSpPr>
          <p:spPr bwMode="black">
            <a:xfrm>
              <a:off x="4953857" y="5174915"/>
              <a:ext cx="318217" cy="641711"/>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sp>
          <p:nvSpPr>
            <p:cNvPr id="45" name="Freeform 44"/>
            <p:cNvSpPr>
              <a:spLocks noEditPoints="1"/>
            </p:cNvSpPr>
            <p:nvPr/>
          </p:nvSpPr>
          <p:spPr bwMode="black">
            <a:xfrm>
              <a:off x="3479034" y="4845974"/>
              <a:ext cx="1408547" cy="970652"/>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46" name="Rectangle 45"/>
          <p:cNvSpPr>
            <a:spLocks noChangeAspect="1"/>
          </p:cNvSpPr>
          <p:nvPr/>
        </p:nvSpPr>
        <p:spPr>
          <a:xfrm>
            <a:off x="486796" y="2959566"/>
            <a:ext cx="1688045" cy="188385"/>
          </a:xfrm>
          <a:prstGeom prst="rect">
            <a:avLst/>
          </a:prstGeom>
          <a:no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1118108" rtl="0" eaLnBrk="1" fontAlgn="base" latinLnBrk="0" hangingPunct="1">
              <a:lnSpc>
                <a:spcPct val="100000"/>
              </a:lnSpc>
              <a:spcBef>
                <a:spcPts val="0"/>
              </a:spcBef>
              <a:spcAft>
                <a:spcPct val="0"/>
              </a:spcAft>
              <a:buClrTx/>
              <a:buSzTx/>
              <a:buFontTx/>
              <a:buNone/>
              <a:tabLst/>
              <a:defRPr/>
            </a:pPr>
            <a:r>
              <a:rPr kumimoji="0" lang="en-US" sz="1224" b="0" i="0" u="none" strike="noStrike" kern="1200" cap="none" spc="0" normalizeH="0" baseline="0" noProof="0" dirty="0">
                <a:ln>
                  <a:solidFill>
                    <a:srgbClr val="FFFFFF">
                      <a:alpha val="0"/>
                    </a:srgbClr>
                  </a:solidFill>
                </a:ln>
                <a:solidFill>
                  <a:srgbClr val="FFFFFF"/>
                </a:solidFill>
                <a:effectLst/>
                <a:uLnTx/>
                <a:uFillTx/>
                <a:latin typeface="Segoe"/>
                <a:ea typeface="+mn-ea"/>
                <a:cs typeface="+mn-cs"/>
              </a:rPr>
              <a:t>Student machine</a:t>
            </a:r>
          </a:p>
        </p:txBody>
      </p:sp>
      <p:sp>
        <p:nvSpPr>
          <p:cNvPr id="30" name="Rectangle 29"/>
          <p:cNvSpPr/>
          <p:nvPr/>
        </p:nvSpPr>
        <p:spPr>
          <a:xfrm>
            <a:off x="3596640" y="1706551"/>
            <a:ext cx="8140931" cy="436223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32" name="Picture 4"/>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930628" y="1217920"/>
            <a:ext cx="765696" cy="764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Rectangle 32"/>
          <p:cNvSpPr/>
          <p:nvPr/>
        </p:nvSpPr>
        <p:spPr>
          <a:xfrm>
            <a:off x="3798859" y="6107087"/>
            <a:ext cx="3223959"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rPr>
              <a:t>100 USD Azure Pass Credit for 30 days</a:t>
            </a:r>
            <a:endParaRPr kumimoji="0" lang="en-US" sz="1400" b="0" i="0" u="none" strike="noStrike" kern="0" cap="none" spc="0" normalizeH="0" baseline="0" noProof="0" dirty="0">
              <a:ln>
                <a:noFill/>
              </a:ln>
              <a:solidFill>
                <a:sysClr val="windowText" lastClr="000000"/>
              </a:solidFill>
              <a:effectLst/>
              <a:uLnTx/>
              <a:uFillTx/>
            </a:endParaRPr>
          </a:p>
        </p:txBody>
      </p:sp>
      <p:cxnSp>
        <p:nvCxnSpPr>
          <p:cNvPr id="5" name="Connector: Elbow 4"/>
          <p:cNvCxnSpPr>
            <a:cxnSpLocks/>
            <a:stCxn id="46" idx="2"/>
          </p:cNvCxnSpPr>
          <p:nvPr/>
        </p:nvCxnSpPr>
        <p:spPr>
          <a:xfrm rot="16200000" flipH="1">
            <a:off x="1342376" y="3136394"/>
            <a:ext cx="630979" cy="654092"/>
          </a:xfrm>
          <a:prstGeom prst="bentConnector2">
            <a:avLst/>
          </a:prstGeom>
          <a:ln>
            <a:solidFill>
              <a:schemeClr val="bg1"/>
            </a:solidFill>
            <a:tailEnd type="triangle"/>
          </a:ln>
        </p:spPr>
        <p:style>
          <a:lnRef idx="3">
            <a:schemeClr val="accent1"/>
          </a:lnRef>
          <a:fillRef idx="0">
            <a:schemeClr val="accent1"/>
          </a:fillRef>
          <a:effectRef idx="2">
            <a:schemeClr val="accent1"/>
          </a:effectRef>
          <a:fontRef idx="minor">
            <a:schemeClr val="tx1"/>
          </a:fontRef>
        </p:style>
      </p:cxnSp>
      <p:sp>
        <p:nvSpPr>
          <p:cNvPr id="40" name="Rectangle 39"/>
          <p:cNvSpPr>
            <a:spLocks noChangeAspect="1"/>
          </p:cNvSpPr>
          <p:nvPr/>
        </p:nvSpPr>
        <p:spPr>
          <a:xfrm>
            <a:off x="1476490" y="4172685"/>
            <a:ext cx="1688045" cy="376770"/>
          </a:xfrm>
          <a:prstGeom prst="rect">
            <a:avLst/>
          </a:prstGeom>
          <a:no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1118108" rtl="0" eaLnBrk="1" fontAlgn="base" latinLnBrk="0" hangingPunct="1">
              <a:lnSpc>
                <a:spcPct val="100000"/>
              </a:lnSpc>
              <a:spcBef>
                <a:spcPts val="0"/>
              </a:spcBef>
              <a:spcAft>
                <a:spcPct val="0"/>
              </a:spcAft>
              <a:buClrTx/>
              <a:buSzTx/>
              <a:buFontTx/>
              <a:buNone/>
              <a:tabLst/>
              <a:defRPr/>
            </a:pPr>
            <a:r>
              <a:rPr kumimoji="0" lang="en-US" sz="1224" b="0" i="0" u="none" strike="noStrike" kern="1200" cap="none" spc="0" normalizeH="0" baseline="0" noProof="0" dirty="0">
                <a:ln>
                  <a:solidFill>
                    <a:srgbClr val="FFFFFF">
                      <a:alpha val="0"/>
                    </a:srgbClr>
                  </a:solidFill>
                </a:ln>
                <a:solidFill>
                  <a:srgbClr val="FFFFFF"/>
                </a:solidFill>
                <a:effectLst/>
                <a:uLnTx/>
                <a:uFillTx/>
                <a:latin typeface="Segoe"/>
                <a:ea typeface="+mn-ea"/>
                <a:cs typeface="+mn-cs"/>
              </a:rPr>
              <a:t>Simulator Sensor</a:t>
            </a:r>
          </a:p>
          <a:p>
            <a:pPr marL="0" marR="0" lvl="0" indent="0" algn="ctr" defTabSz="1118108" rtl="0" eaLnBrk="1" fontAlgn="base" latinLnBrk="0" hangingPunct="1">
              <a:lnSpc>
                <a:spcPct val="100000"/>
              </a:lnSpc>
              <a:spcBef>
                <a:spcPts val="0"/>
              </a:spcBef>
              <a:spcAft>
                <a:spcPct val="0"/>
              </a:spcAft>
              <a:buClrTx/>
              <a:buSzTx/>
              <a:buFontTx/>
              <a:buNone/>
              <a:tabLst/>
              <a:defRPr/>
            </a:pPr>
            <a:r>
              <a:rPr lang="en-US" sz="1224" dirty="0">
                <a:ln>
                  <a:solidFill>
                    <a:srgbClr val="FFFFFF">
                      <a:alpha val="0"/>
                    </a:srgbClr>
                  </a:solidFill>
                </a:ln>
                <a:solidFill>
                  <a:srgbClr val="FFFFFF"/>
                </a:solidFill>
                <a:latin typeface="Segoe"/>
              </a:rPr>
              <a:t>(Node.js)</a:t>
            </a:r>
            <a:endParaRPr kumimoji="0" lang="en-US" sz="1224" b="0" i="0" u="none" strike="noStrike" kern="1200" cap="none" spc="0" normalizeH="0" baseline="0" noProof="0" dirty="0">
              <a:ln>
                <a:solidFill>
                  <a:srgbClr val="FFFFFF">
                    <a:alpha val="0"/>
                  </a:srgbClr>
                </a:solidFill>
              </a:ln>
              <a:solidFill>
                <a:srgbClr val="FFFFFF"/>
              </a:solidFill>
              <a:effectLst/>
              <a:uLnTx/>
              <a:uFillTx/>
              <a:latin typeface="Segoe"/>
              <a:ea typeface="+mn-ea"/>
              <a:cs typeface="+mn-cs"/>
            </a:endParaRPr>
          </a:p>
        </p:txBody>
      </p:sp>
      <p:cxnSp>
        <p:nvCxnSpPr>
          <p:cNvPr id="39" name="Straight Arrow Connector 38"/>
          <p:cNvCxnSpPr>
            <a:cxnSpLocks/>
            <a:endCxn id="11" idx="1"/>
          </p:cNvCxnSpPr>
          <p:nvPr/>
        </p:nvCxnSpPr>
        <p:spPr>
          <a:xfrm>
            <a:off x="2723943" y="3795343"/>
            <a:ext cx="1195716" cy="0"/>
          </a:xfrm>
          <a:prstGeom prst="straightConnector1">
            <a:avLst/>
          </a:prstGeom>
          <a:ln w="9525" cap="flat" cmpd="sng" algn="ctr">
            <a:solidFill>
              <a:schemeClr val="accent4"/>
            </a:solidFill>
            <a:prstDash val="sysDash"/>
            <a:round/>
            <a:headEnd type="none" w="med" len="med"/>
            <a:tailEnd type="triangle" w="med" len="med"/>
          </a:ln>
        </p:spPr>
        <p:style>
          <a:lnRef idx="0">
            <a:scrgbClr r="0" g="0" b="0"/>
          </a:lnRef>
          <a:fillRef idx="0">
            <a:scrgbClr r="0" g="0" b="0"/>
          </a:fillRef>
          <a:effectRef idx="0">
            <a:scrgbClr r="0" g="0" b="0"/>
          </a:effectRef>
          <a:fontRef idx="minor">
            <a:schemeClr val="tx1"/>
          </a:fontRef>
        </p:style>
      </p:cxnSp>
      <p:pic>
        <p:nvPicPr>
          <p:cNvPr id="11" name="Picture 10"/>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919659" y="3405198"/>
            <a:ext cx="780290" cy="780290"/>
          </a:xfrm>
          <a:prstGeom prst="rect">
            <a:avLst/>
          </a:prstGeom>
        </p:spPr>
      </p:pic>
      <p:sp>
        <p:nvSpPr>
          <p:cNvPr id="48" name="Rectangle 47"/>
          <p:cNvSpPr>
            <a:spLocks noChangeAspect="1"/>
          </p:cNvSpPr>
          <p:nvPr/>
        </p:nvSpPr>
        <p:spPr>
          <a:xfrm>
            <a:off x="3435313" y="4251157"/>
            <a:ext cx="1688045" cy="188385"/>
          </a:xfrm>
          <a:prstGeom prst="rect">
            <a:avLst/>
          </a:prstGeom>
          <a:no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1118108" rtl="0" eaLnBrk="1" fontAlgn="base" latinLnBrk="0" hangingPunct="1">
              <a:lnSpc>
                <a:spcPct val="100000"/>
              </a:lnSpc>
              <a:spcBef>
                <a:spcPts val="0"/>
              </a:spcBef>
              <a:spcAft>
                <a:spcPct val="0"/>
              </a:spcAft>
              <a:buClrTx/>
              <a:buSzTx/>
              <a:buFontTx/>
              <a:buNone/>
              <a:tabLst/>
              <a:defRPr/>
            </a:pPr>
            <a:r>
              <a:rPr kumimoji="0" lang="en-US" sz="1224" b="0" i="0" u="none" strike="noStrike" kern="1200" cap="none" spc="0" normalizeH="0" baseline="0" noProof="0" dirty="0">
                <a:ln>
                  <a:solidFill>
                    <a:srgbClr val="FFFFFF">
                      <a:alpha val="0"/>
                    </a:srgbClr>
                  </a:solidFill>
                </a:ln>
                <a:solidFill>
                  <a:srgbClr val="FFFFFF"/>
                </a:solidFill>
                <a:effectLst/>
                <a:uLnTx/>
                <a:uFillTx/>
                <a:latin typeface="Segoe"/>
                <a:ea typeface="+mn-ea"/>
                <a:cs typeface="+mn-cs"/>
              </a:rPr>
              <a:t>IoT Hub</a:t>
            </a:r>
          </a:p>
        </p:txBody>
      </p:sp>
      <p:pic>
        <p:nvPicPr>
          <p:cNvPr id="14" name="Picture 13"/>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985124" y="3436581"/>
            <a:ext cx="670779" cy="670779"/>
          </a:xfrm>
          <a:prstGeom prst="rect">
            <a:avLst/>
          </a:prstGeom>
        </p:spPr>
      </p:pic>
      <p:pic>
        <p:nvPicPr>
          <p:cNvPr id="52" name="Picture 51"/>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932138" y="2029102"/>
            <a:ext cx="780290" cy="780290"/>
          </a:xfrm>
          <a:prstGeom prst="rect">
            <a:avLst/>
          </a:prstGeom>
        </p:spPr>
      </p:pic>
      <p:sp>
        <p:nvSpPr>
          <p:cNvPr id="53" name="Rectangle 52"/>
          <p:cNvSpPr>
            <a:spLocks noChangeAspect="1"/>
          </p:cNvSpPr>
          <p:nvPr/>
        </p:nvSpPr>
        <p:spPr>
          <a:xfrm>
            <a:off x="5574470" y="2905250"/>
            <a:ext cx="1688045" cy="188385"/>
          </a:xfrm>
          <a:prstGeom prst="rect">
            <a:avLst/>
          </a:prstGeom>
          <a:no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1118108" rtl="0" eaLnBrk="1" fontAlgn="base" latinLnBrk="0" hangingPunct="1">
              <a:lnSpc>
                <a:spcPct val="100000"/>
              </a:lnSpc>
              <a:spcBef>
                <a:spcPts val="0"/>
              </a:spcBef>
              <a:spcAft>
                <a:spcPct val="0"/>
              </a:spcAft>
              <a:buClrTx/>
              <a:buSzTx/>
              <a:buFontTx/>
              <a:buNone/>
              <a:tabLst/>
              <a:defRPr/>
            </a:pPr>
            <a:r>
              <a:rPr kumimoji="0" lang="en-US" sz="1224" b="0" i="0" u="none" strike="noStrike" kern="1200" cap="none" spc="0" normalizeH="0" baseline="0" noProof="0" dirty="0">
                <a:ln>
                  <a:solidFill>
                    <a:srgbClr val="FFFFFF">
                      <a:alpha val="0"/>
                    </a:srgbClr>
                  </a:solidFill>
                </a:ln>
                <a:solidFill>
                  <a:srgbClr val="FFFFFF"/>
                </a:solidFill>
                <a:effectLst/>
                <a:uLnTx/>
                <a:uFillTx/>
                <a:latin typeface="Segoe"/>
                <a:ea typeface="+mn-ea"/>
                <a:cs typeface="+mn-cs"/>
              </a:rPr>
              <a:t>Stream Analytics</a:t>
            </a:r>
          </a:p>
        </p:txBody>
      </p:sp>
      <p:pic>
        <p:nvPicPr>
          <p:cNvPr id="54" name="Picture 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932138" y="4650050"/>
            <a:ext cx="780290" cy="780290"/>
          </a:xfrm>
          <a:prstGeom prst="rect">
            <a:avLst/>
          </a:prstGeom>
        </p:spPr>
      </p:pic>
      <p:sp>
        <p:nvSpPr>
          <p:cNvPr id="55" name="Rectangle 54"/>
          <p:cNvSpPr>
            <a:spLocks noChangeAspect="1"/>
          </p:cNvSpPr>
          <p:nvPr/>
        </p:nvSpPr>
        <p:spPr>
          <a:xfrm>
            <a:off x="5574470" y="5526198"/>
            <a:ext cx="1688045" cy="188385"/>
          </a:xfrm>
          <a:prstGeom prst="rect">
            <a:avLst/>
          </a:prstGeom>
          <a:no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1118108" rtl="0" eaLnBrk="1" fontAlgn="base" latinLnBrk="0" hangingPunct="1">
              <a:lnSpc>
                <a:spcPct val="100000"/>
              </a:lnSpc>
              <a:spcBef>
                <a:spcPts val="0"/>
              </a:spcBef>
              <a:spcAft>
                <a:spcPct val="0"/>
              </a:spcAft>
              <a:buClrTx/>
              <a:buSzTx/>
              <a:buFontTx/>
              <a:buNone/>
              <a:tabLst/>
              <a:defRPr/>
            </a:pPr>
            <a:r>
              <a:rPr kumimoji="0" lang="en-US" sz="1224" b="0" i="0" u="none" strike="noStrike" kern="1200" cap="none" spc="0" normalizeH="0" baseline="0" noProof="0" dirty="0">
                <a:ln>
                  <a:solidFill>
                    <a:srgbClr val="FFFFFF">
                      <a:alpha val="0"/>
                    </a:srgbClr>
                  </a:solidFill>
                </a:ln>
                <a:solidFill>
                  <a:srgbClr val="FFFFFF"/>
                </a:solidFill>
                <a:effectLst/>
                <a:uLnTx/>
                <a:uFillTx/>
                <a:latin typeface="Segoe"/>
                <a:ea typeface="+mn-ea"/>
                <a:cs typeface="+mn-cs"/>
              </a:rPr>
              <a:t>Stream Analytics</a:t>
            </a:r>
          </a:p>
        </p:txBody>
      </p:sp>
      <p:cxnSp>
        <p:nvCxnSpPr>
          <p:cNvPr id="56" name="Straight Arrow Connector 55"/>
          <p:cNvCxnSpPr>
            <a:cxnSpLocks/>
          </p:cNvCxnSpPr>
          <p:nvPr/>
        </p:nvCxnSpPr>
        <p:spPr>
          <a:xfrm>
            <a:off x="4699949" y="3862480"/>
            <a:ext cx="1030291" cy="117503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cxnSpLocks/>
          </p:cNvCxnSpPr>
          <p:nvPr/>
        </p:nvCxnSpPr>
        <p:spPr>
          <a:xfrm flipV="1">
            <a:off x="4724953" y="2578437"/>
            <a:ext cx="1094520" cy="104634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10660544" y="2318638"/>
            <a:ext cx="1190817" cy="259799"/>
          </a:xfrm>
          <a:prstGeom prst="rect">
            <a:avLst/>
          </a:prstGeom>
        </p:spPr>
        <p:txBody>
          <a:bodyPr wrap="square">
            <a:spAutoFit/>
          </a:bodyPr>
          <a:lstStyle/>
          <a:p>
            <a:pPr defTabSz="896386"/>
            <a:r>
              <a:rPr lang="en-US" sz="1100" kern="0" dirty="0">
                <a:solidFill>
                  <a:schemeClr val="bg1"/>
                </a:solidFill>
                <a:cs typeface="Segoe UI Semilight" panose="020B0402040204020203" pitchFamily="34" charset="0"/>
              </a:rPr>
              <a:t>Power BI</a:t>
            </a:r>
          </a:p>
        </p:txBody>
      </p:sp>
      <p:grpSp>
        <p:nvGrpSpPr>
          <p:cNvPr id="59" name="Group 58"/>
          <p:cNvGrpSpPr/>
          <p:nvPr/>
        </p:nvGrpSpPr>
        <p:grpSpPr>
          <a:xfrm>
            <a:off x="9582722" y="2188022"/>
            <a:ext cx="847916" cy="503433"/>
            <a:chOff x="7884058" y="5368509"/>
            <a:chExt cx="324905" cy="207663"/>
          </a:xfrm>
          <a:solidFill>
            <a:srgbClr val="FFFFFF"/>
          </a:solidFill>
        </p:grpSpPr>
        <p:sp>
          <p:nvSpPr>
            <p:cNvPr id="60"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sp>
          <p:nvSpPr>
            <p:cNvPr id="61"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sp>
          <p:nvSpPr>
            <p:cNvPr id="62"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sp>
          <p:nvSpPr>
            <p:cNvPr id="63"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sp>
          <p:nvSpPr>
            <p:cNvPr id="64"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grpSp>
      <p:cxnSp>
        <p:nvCxnSpPr>
          <p:cNvPr id="65" name="Straight Arrow Connector 64"/>
          <p:cNvCxnSpPr>
            <a:cxnSpLocks/>
          </p:cNvCxnSpPr>
          <p:nvPr/>
        </p:nvCxnSpPr>
        <p:spPr>
          <a:xfrm>
            <a:off x="6955468" y="2396392"/>
            <a:ext cx="2517512"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71" name="Picture 70"/>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8052876" y="3381825"/>
            <a:ext cx="780290" cy="780290"/>
          </a:xfrm>
          <a:prstGeom prst="rect">
            <a:avLst/>
          </a:prstGeom>
        </p:spPr>
      </p:pic>
      <p:cxnSp>
        <p:nvCxnSpPr>
          <p:cNvPr id="72" name="Straight Arrow Connector 71"/>
          <p:cNvCxnSpPr>
            <a:cxnSpLocks/>
          </p:cNvCxnSpPr>
          <p:nvPr/>
        </p:nvCxnSpPr>
        <p:spPr>
          <a:xfrm>
            <a:off x="6955468" y="2691455"/>
            <a:ext cx="936081" cy="104525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8793862" y="3881300"/>
            <a:ext cx="1190817" cy="259799"/>
          </a:xfrm>
          <a:prstGeom prst="rect">
            <a:avLst/>
          </a:prstGeom>
        </p:spPr>
        <p:txBody>
          <a:bodyPr wrap="square">
            <a:spAutoFit/>
          </a:bodyPr>
          <a:lstStyle/>
          <a:p>
            <a:pPr defTabSz="896386"/>
            <a:r>
              <a:rPr lang="en-US" sz="1100" kern="0" dirty="0">
                <a:solidFill>
                  <a:schemeClr val="bg1"/>
                </a:solidFill>
                <a:cs typeface="Segoe UI Semilight" panose="020B0402040204020203" pitchFamily="34" charset="0"/>
              </a:rPr>
              <a:t>Storage BLOB</a:t>
            </a:r>
          </a:p>
        </p:txBody>
      </p:sp>
      <p:pic>
        <p:nvPicPr>
          <p:cNvPr id="78" name="Picture 77"/>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7501404" y="4682143"/>
            <a:ext cx="780290" cy="780290"/>
          </a:xfrm>
          <a:prstGeom prst="rect">
            <a:avLst/>
          </a:prstGeom>
        </p:spPr>
      </p:pic>
      <p:cxnSp>
        <p:nvCxnSpPr>
          <p:cNvPr id="79" name="Straight Arrow Connector 78"/>
          <p:cNvCxnSpPr>
            <a:cxnSpLocks/>
          </p:cNvCxnSpPr>
          <p:nvPr/>
        </p:nvCxnSpPr>
        <p:spPr>
          <a:xfrm>
            <a:off x="6755963" y="5072288"/>
            <a:ext cx="636822"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a:xfrm>
            <a:off x="7414976" y="5502432"/>
            <a:ext cx="898708" cy="280718"/>
          </a:xfrm>
          <a:prstGeom prst="rect">
            <a:avLst/>
          </a:prstGeom>
        </p:spPr>
        <p:txBody>
          <a:bodyPr wrap="none">
            <a:spAutoFit/>
          </a:bodyPr>
          <a:lstStyle/>
          <a:p>
            <a:pPr lvl="0" algn="ctr" defTabSz="1118108" fontAlgn="base">
              <a:spcAft>
                <a:spcPct val="0"/>
              </a:spcAft>
              <a:defRPr/>
            </a:pPr>
            <a:r>
              <a:rPr lang="en-US" sz="1224" dirty="0">
                <a:ln>
                  <a:solidFill>
                    <a:srgbClr val="FFFFFF">
                      <a:alpha val="0"/>
                    </a:srgbClr>
                  </a:solidFill>
                </a:ln>
                <a:solidFill>
                  <a:srgbClr val="FFFFFF"/>
                </a:solidFill>
                <a:latin typeface="Segoe"/>
              </a:rPr>
              <a:t>Event Hub</a:t>
            </a:r>
          </a:p>
        </p:txBody>
      </p:sp>
      <p:pic>
        <p:nvPicPr>
          <p:cNvPr id="87" name="Picture 86"/>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9154391" y="4650050"/>
            <a:ext cx="780290" cy="780290"/>
          </a:xfrm>
          <a:prstGeom prst="rect">
            <a:avLst/>
          </a:prstGeom>
        </p:spPr>
      </p:pic>
      <p:cxnSp>
        <p:nvCxnSpPr>
          <p:cNvPr id="88" name="Straight Arrow Connector 87"/>
          <p:cNvCxnSpPr>
            <a:cxnSpLocks/>
          </p:cNvCxnSpPr>
          <p:nvPr/>
        </p:nvCxnSpPr>
        <p:spPr>
          <a:xfrm>
            <a:off x="8344058" y="5084896"/>
            <a:ext cx="636822"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90" name="Picture 89"/>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10733847" y="4646399"/>
            <a:ext cx="752929" cy="780290"/>
          </a:xfrm>
          <a:prstGeom prst="rect">
            <a:avLst/>
          </a:prstGeom>
        </p:spPr>
      </p:pic>
      <p:cxnSp>
        <p:nvCxnSpPr>
          <p:cNvPr id="91" name="Straight Arrow Connector 90"/>
          <p:cNvCxnSpPr>
            <a:cxnSpLocks/>
          </p:cNvCxnSpPr>
          <p:nvPr/>
        </p:nvCxnSpPr>
        <p:spPr>
          <a:xfrm>
            <a:off x="10006680" y="5072288"/>
            <a:ext cx="636822"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9012835" y="5483036"/>
            <a:ext cx="1111202" cy="280718"/>
          </a:xfrm>
          <a:prstGeom prst="rect">
            <a:avLst/>
          </a:prstGeom>
        </p:spPr>
        <p:txBody>
          <a:bodyPr wrap="none">
            <a:spAutoFit/>
          </a:bodyPr>
          <a:lstStyle/>
          <a:p>
            <a:pPr lvl="0" algn="ctr" defTabSz="1118108" fontAlgn="base">
              <a:spcAft>
                <a:spcPct val="0"/>
              </a:spcAft>
              <a:defRPr/>
            </a:pPr>
            <a:r>
              <a:rPr lang="en-US" sz="1224" dirty="0">
                <a:ln>
                  <a:solidFill>
                    <a:srgbClr val="FFFFFF">
                      <a:alpha val="0"/>
                    </a:srgbClr>
                  </a:solidFill>
                </a:ln>
                <a:solidFill>
                  <a:srgbClr val="FFFFFF"/>
                </a:solidFill>
                <a:latin typeface="Segoe"/>
              </a:rPr>
              <a:t>Function App</a:t>
            </a:r>
          </a:p>
        </p:txBody>
      </p:sp>
      <p:sp>
        <p:nvSpPr>
          <p:cNvPr id="93" name="Rectangle 92"/>
          <p:cNvSpPr/>
          <p:nvPr/>
        </p:nvSpPr>
        <p:spPr>
          <a:xfrm>
            <a:off x="10595635" y="5491703"/>
            <a:ext cx="883576" cy="280718"/>
          </a:xfrm>
          <a:prstGeom prst="rect">
            <a:avLst/>
          </a:prstGeom>
        </p:spPr>
        <p:txBody>
          <a:bodyPr wrap="none">
            <a:spAutoFit/>
          </a:bodyPr>
          <a:lstStyle/>
          <a:p>
            <a:pPr lvl="0" algn="ctr" defTabSz="1118108" fontAlgn="base">
              <a:spcAft>
                <a:spcPct val="0"/>
              </a:spcAft>
              <a:defRPr/>
            </a:pPr>
            <a:r>
              <a:rPr lang="en-US" sz="1224" dirty="0">
                <a:ln>
                  <a:solidFill>
                    <a:srgbClr val="FFFFFF">
                      <a:alpha val="0"/>
                    </a:srgbClr>
                  </a:solidFill>
                </a:ln>
                <a:solidFill>
                  <a:srgbClr val="FFFFFF"/>
                </a:solidFill>
                <a:latin typeface="Segoe"/>
              </a:rPr>
              <a:t>Logic App</a:t>
            </a:r>
          </a:p>
        </p:txBody>
      </p:sp>
      <p:pic>
        <p:nvPicPr>
          <p:cNvPr id="97" name="Picture 96"/>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10665791" y="3543321"/>
            <a:ext cx="780290" cy="780290"/>
          </a:xfrm>
          <a:prstGeom prst="rect">
            <a:avLst/>
          </a:prstGeom>
        </p:spPr>
      </p:pic>
      <p:cxnSp>
        <p:nvCxnSpPr>
          <p:cNvPr id="98" name="Straight Arrow Connector 97"/>
          <p:cNvCxnSpPr>
            <a:cxnSpLocks/>
          </p:cNvCxnSpPr>
          <p:nvPr/>
        </p:nvCxnSpPr>
        <p:spPr>
          <a:xfrm flipV="1">
            <a:off x="11078954" y="4251157"/>
            <a:ext cx="0" cy="39374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p:cNvSpPr/>
          <p:nvPr/>
        </p:nvSpPr>
        <p:spPr>
          <a:xfrm>
            <a:off x="10299267" y="3280173"/>
            <a:ext cx="1410964" cy="280718"/>
          </a:xfrm>
          <a:prstGeom prst="rect">
            <a:avLst/>
          </a:prstGeom>
        </p:spPr>
        <p:txBody>
          <a:bodyPr wrap="none">
            <a:spAutoFit/>
          </a:bodyPr>
          <a:lstStyle/>
          <a:p>
            <a:pPr lvl="0" algn="ctr" defTabSz="1118108" fontAlgn="base">
              <a:spcAft>
                <a:spcPct val="0"/>
              </a:spcAft>
              <a:defRPr/>
            </a:pPr>
            <a:r>
              <a:rPr lang="en-US" sz="1224" dirty="0">
                <a:ln>
                  <a:solidFill>
                    <a:srgbClr val="FFFFFF">
                      <a:alpha val="0"/>
                    </a:srgbClr>
                  </a:solidFill>
                </a:ln>
                <a:solidFill>
                  <a:srgbClr val="FFFFFF"/>
                </a:solidFill>
                <a:latin typeface="Segoe"/>
              </a:rPr>
              <a:t>Email Notification</a:t>
            </a:r>
          </a:p>
        </p:txBody>
      </p:sp>
      <p:sp>
        <p:nvSpPr>
          <p:cNvPr id="2" name="Rectangle 1"/>
          <p:cNvSpPr/>
          <p:nvPr/>
        </p:nvSpPr>
        <p:spPr>
          <a:xfrm>
            <a:off x="1476490" y="3280173"/>
            <a:ext cx="3904615" cy="140197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4956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Pre-Class Activities</a:t>
            </a:r>
          </a:p>
        </p:txBody>
      </p:sp>
      <p:sp>
        <p:nvSpPr>
          <p:cNvPr id="3" name="Text Placeholder 2"/>
          <p:cNvSpPr>
            <a:spLocks noGrp="1"/>
          </p:cNvSpPr>
          <p:nvPr>
            <p:ph type="body" sz="quarter" idx="10"/>
          </p:nvPr>
        </p:nvSpPr>
        <p:spPr>
          <a:xfrm>
            <a:off x="127820" y="1572635"/>
            <a:ext cx="11794944" cy="3314754"/>
          </a:xfrm>
        </p:spPr>
        <p:txBody>
          <a:bodyPr/>
          <a:lstStyle/>
          <a:p>
            <a:pPr marL="742950" indent="-742950">
              <a:buFont typeface="+mj-lt"/>
              <a:buAutoNum type="arabicPeriod"/>
            </a:pPr>
            <a:r>
              <a:rPr lang="en-US" sz="3600" dirty="0"/>
              <a:t>Connect your laptop to ssid: </a:t>
            </a:r>
            <a:r>
              <a:rPr lang="en-US" sz="3600" dirty="0">
                <a:solidFill>
                  <a:srgbClr val="0070C0"/>
                </a:solidFill>
              </a:rPr>
              <a:t>xxx</a:t>
            </a:r>
          </a:p>
          <a:p>
            <a:pPr lvl="1"/>
            <a:r>
              <a:rPr lang="th-TH" sz="1800" dirty="0"/>
              <a:t>	</a:t>
            </a:r>
            <a:r>
              <a:rPr lang="en-US" sz="1800" b="1" dirty="0">
                <a:solidFill>
                  <a:srgbClr val="FF0000"/>
                </a:solidFill>
              </a:rPr>
              <a:t>Note</a:t>
            </a:r>
            <a:r>
              <a:rPr lang="en-US" sz="1800" dirty="0">
                <a:solidFill>
                  <a:srgbClr val="FF0000"/>
                </a:solidFill>
              </a:rPr>
              <a:t>: Please help us save bandwidth for the class by DO NOT CONNECT your phone to wireless</a:t>
            </a:r>
            <a:endParaRPr lang="th-TH" sz="1800" dirty="0">
              <a:solidFill>
                <a:srgbClr val="FF0000"/>
              </a:solidFill>
            </a:endParaRPr>
          </a:p>
          <a:p>
            <a:pPr marL="742950" indent="-742950">
              <a:buFont typeface="+mj-lt"/>
              <a:buAutoNum type="arabicPeriod"/>
            </a:pPr>
            <a:r>
              <a:rPr lang="en-US" sz="3600" dirty="0"/>
              <a:t>Download Class resources </a:t>
            </a:r>
            <a:r>
              <a:rPr lang="en-US" sz="3600" dirty="0">
                <a:solidFill>
                  <a:srgbClr val="0070C0"/>
                </a:solidFill>
              </a:rPr>
              <a:t>xxx </a:t>
            </a:r>
            <a:r>
              <a:rPr lang="en-US" sz="3600" dirty="0"/>
              <a:t>Extract files and review class content</a:t>
            </a:r>
          </a:p>
          <a:p>
            <a:pPr marL="742950" indent="-742950">
              <a:buFont typeface="+mj-lt"/>
              <a:buAutoNum type="arabicPeriod"/>
            </a:pPr>
            <a:r>
              <a:rPr lang="en-US" sz="3600" dirty="0"/>
              <a:t>Get Azure Pass from Instructor </a:t>
            </a:r>
          </a:p>
          <a:p>
            <a:pPr marL="742950" indent="-742950">
              <a:buFont typeface="+mj-lt"/>
              <a:buAutoNum type="arabicPeriod"/>
            </a:pPr>
            <a:endParaRPr lang="en-US" sz="3600" dirty="0"/>
          </a:p>
        </p:txBody>
      </p:sp>
    </p:spTree>
    <p:extLst>
      <p:ext uri="{BB962C8B-B14F-4D97-AF65-F5344CB8AC3E}">
        <p14:creationId xmlns:p14="http://schemas.microsoft.com/office/powerpoint/2010/main" val="172933863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Hands-On Labs</a:t>
            </a:r>
          </a:p>
        </p:txBody>
      </p:sp>
      <p:sp>
        <p:nvSpPr>
          <p:cNvPr id="7" name="Rectangle 6"/>
          <p:cNvSpPr/>
          <p:nvPr/>
        </p:nvSpPr>
        <p:spPr>
          <a:xfrm>
            <a:off x="792853" y="1764717"/>
            <a:ext cx="10387510" cy="2308324"/>
          </a:xfrm>
          <a:prstGeom prst="rect">
            <a:avLst/>
          </a:prstGeom>
        </p:spPr>
        <p:txBody>
          <a:bodyPr wrap="square">
            <a:spAutoFit/>
          </a:bodyPr>
          <a:lstStyle/>
          <a:p>
            <a:r>
              <a:rPr lang="en-US" sz="2400" dirty="0">
                <a:solidFill>
                  <a:schemeClr val="bg1"/>
                </a:solidFill>
              </a:rPr>
              <a:t>Estimated time: 60 minutes</a:t>
            </a:r>
          </a:p>
          <a:p>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01 - Get Free Email via Office 365 and Active Azure Trial</a:t>
            </a:r>
          </a:p>
          <a:p>
            <a:pPr marL="285750" indent="-285750">
              <a:buFont typeface="Arial" panose="020B0604020202020204" pitchFamily="34" charset="0"/>
              <a:buChar char="•"/>
            </a:pPr>
            <a:r>
              <a:rPr lang="it-IT" sz="2400" dirty="0">
                <a:solidFill>
                  <a:schemeClr val="bg1"/>
                </a:solidFill>
              </a:rPr>
              <a:t>02 – Create Azure IoT Hub</a:t>
            </a:r>
          </a:p>
          <a:p>
            <a:pPr marL="285750" indent="-285750">
              <a:buFont typeface="Arial" panose="020B0604020202020204" pitchFamily="34" charset="0"/>
              <a:buChar char="•"/>
            </a:pPr>
            <a:r>
              <a:rPr lang="en-US" sz="2400" dirty="0">
                <a:solidFill>
                  <a:schemeClr val="bg1"/>
                </a:solidFill>
              </a:rPr>
              <a:t>03 – Create Simulated Device</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174137702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Get started with Azure Stream Analytics</a:t>
            </a:r>
          </a:p>
        </p:txBody>
      </p:sp>
      <p:pic>
        <p:nvPicPr>
          <p:cNvPr id="3" name="Picture 2"/>
          <p:cNvPicPr>
            <a:picLocks noChangeAspect="1"/>
          </p:cNvPicPr>
          <p:nvPr/>
        </p:nvPicPr>
        <p:blipFill>
          <a:blip r:embed="rId2"/>
          <a:stretch>
            <a:fillRect/>
          </a:stretch>
        </p:blipFill>
        <p:spPr>
          <a:xfrm>
            <a:off x="163803" y="1923148"/>
            <a:ext cx="7050798" cy="3367068"/>
          </a:xfrm>
          <a:prstGeom prst="rect">
            <a:avLst/>
          </a:prstGeom>
        </p:spPr>
      </p:pic>
      <p:sp>
        <p:nvSpPr>
          <p:cNvPr id="4" name="Rectangle 3"/>
          <p:cNvSpPr/>
          <p:nvPr/>
        </p:nvSpPr>
        <p:spPr>
          <a:xfrm>
            <a:off x="9668147" y="1866890"/>
            <a:ext cx="2164838" cy="400110"/>
          </a:xfrm>
          <a:prstGeom prst="rect">
            <a:avLst/>
          </a:prstGeom>
        </p:spPr>
        <p:txBody>
          <a:bodyPr wrap="square">
            <a:spAutoFit/>
          </a:bodyPr>
          <a:lstStyle/>
          <a:p>
            <a:pPr defTabSz="896386"/>
            <a:r>
              <a:rPr lang="en-US" sz="2000" kern="0" dirty="0">
                <a:solidFill>
                  <a:schemeClr val="tx2"/>
                </a:solidFill>
                <a:cs typeface="Segoe UI Semilight" panose="020B0402040204020203" pitchFamily="34" charset="0"/>
              </a:rPr>
              <a:t>Stream Analytics</a:t>
            </a:r>
          </a:p>
        </p:txBody>
      </p:sp>
      <p:grpSp>
        <p:nvGrpSpPr>
          <p:cNvPr id="5" name="Group 4"/>
          <p:cNvGrpSpPr/>
          <p:nvPr/>
        </p:nvGrpSpPr>
        <p:grpSpPr>
          <a:xfrm>
            <a:off x="8572846" y="1732353"/>
            <a:ext cx="841472" cy="724748"/>
            <a:chOff x="1260022" y="5196402"/>
            <a:chExt cx="3273425" cy="2514600"/>
          </a:xfrm>
          <a:solidFill>
            <a:schemeClr val="tx2"/>
          </a:solidFill>
        </p:grpSpPr>
        <p:sp>
          <p:nvSpPr>
            <p:cNvPr id="6" name="Freeform 213"/>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7" name="Freeform 214"/>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8" name="Freeform 215"/>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9" name="Freeform 216"/>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grpSp>
      <p:pic>
        <p:nvPicPr>
          <p:cNvPr id="10" name="Picture 9"/>
          <p:cNvPicPr>
            <a:picLocks noChangeAspect="1"/>
          </p:cNvPicPr>
          <p:nvPr/>
        </p:nvPicPr>
        <p:blipFill>
          <a:blip r:embed="rId3"/>
          <a:stretch>
            <a:fillRect/>
          </a:stretch>
        </p:blipFill>
        <p:spPr>
          <a:xfrm>
            <a:off x="7465352" y="2647896"/>
            <a:ext cx="4405589" cy="1736510"/>
          </a:xfrm>
          <a:prstGeom prst="rect">
            <a:avLst/>
          </a:prstGeom>
        </p:spPr>
      </p:pic>
    </p:spTree>
    <p:extLst>
      <p:ext uri="{BB962C8B-B14F-4D97-AF65-F5344CB8AC3E}">
        <p14:creationId xmlns:p14="http://schemas.microsoft.com/office/powerpoint/2010/main" val="108987121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Stream Analytics &amp; Power BI: A real-time analytics dashboard for streaming data</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017" y="2722620"/>
            <a:ext cx="733192" cy="733192"/>
          </a:xfrm>
          <a:prstGeom prst="rect">
            <a:avLst/>
          </a:prstGeom>
        </p:spPr>
      </p:pic>
      <p:sp>
        <p:nvSpPr>
          <p:cNvPr id="4" name="Rectangle 3"/>
          <p:cNvSpPr/>
          <p:nvPr/>
        </p:nvSpPr>
        <p:spPr>
          <a:xfrm>
            <a:off x="1216985" y="2935327"/>
            <a:ext cx="1190817" cy="307777"/>
          </a:xfrm>
          <a:prstGeom prst="rect">
            <a:avLst/>
          </a:prstGeom>
        </p:spPr>
        <p:txBody>
          <a:bodyPr wrap="square">
            <a:spAutoFit/>
          </a:bodyPr>
          <a:lstStyle/>
          <a:p>
            <a:pPr defTabSz="896386"/>
            <a:r>
              <a:rPr lang="en-US" sz="1400" kern="0" dirty="0">
                <a:solidFill>
                  <a:schemeClr val="tx2"/>
                </a:solidFill>
                <a:cs typeface="Segoe UI Semilight" panose="020B0402040204020203" pitchFamily="34" charset="0"/>
              </a:rPr>
              <a:t>IoT Hubs</a:t>
            </a:r>
            <a:endParaRPr lang="en-US" sz="1400" kern="0" dirty="0">
              <a:solidFill>
                <a:schemeClr val="tx2"/>
              </a:solidFill>
            </a:endParaRPr>
          </a:p>
        </p:txBody>
      </p:sp>
      <p:sp>
        <p:nvSpPr>
          <p:cNvPr id="5" name="Rectangle 4"/>
          <p:cNvSpPr/>
          <p:nvPr/>
        </p:nvSpPr>
        <p:spPr>
          <a:xfrm>
            <a:off x="725613" y="1850998"/>
            <a:ext cx="1469057" cy="369332"/>
          </a:xfrm>
          <a:prstGeom prst="rect">
            <a:avLst/>
          </a:prstGeom>
        </p:spPr>
        <p:txBody>
          <a:bodyPr wrap="none">
            <a:spAutoFit/>
          </a:bodyPr>
          <a:lstStyle/>
          <a:p>
            <a:r>
              <a:rPr lang="en-US" dirty="0"/>
              <a:t>Step 1: Input</a:t>
            </a:r>
          </a:p>
        </p:txBody>
      </p:sp>
      <p:sp>
        <p:nvSpPr>
          <p:cNvPr id="6" name="Rectangle 5"/>
          <p:cNvSpPr/>
          <p:nvPr/>
        </p:nvSpPr>
        <p:spPr>
          <a:xfrm>
            <a:off x="9869860" y="1850998"/>
            <a:ext cx="1661417" cy="369332"/>
          </a:xfrm>
          <a:prstGeom prst="rect">
            <a:avLst/>
          </a:prstGeom>
        </p:spPr>
        <p:txBody>
          <a:bodyPr wrap="none">
            <a:spAutoFit/>
          </a:bodyPr>
          <a:lstStyle/>
          <a:p>
            <a:r>
              <a:rPr lang="en-US" dirty="0"/>
              <a:t>Step 2: Output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8140" y="2383462"/>
            <a:ext cx="3575870" cy="1719283"/>
          </a:xfrm>
          <a:prstGeom prst="rect">
            <a:avLst/>
          </a:prstGeom>
        </p:spPr>
      </p:pic>
      <p:sp>
        <p:nvSpPr>
          <p:cNvPr id="9" name="Rectangle 8"/>
          <p:cNvSpPr/>
          <p:nvPr/>
        </p:nvSpPr>
        <p:spPr>
          <a:xfrm>
            <a:off x="5016756" y="1850998"/>
            <a:ext cx="1560042" cy="369332"/>
          </a:xfrm>
          <a:prstGeom prst="rect">
            <a:avLst/>
          </a:prstGeom>
        </p:spPr>
        <p:txBody>
          <a:bodyPr wrap="none">
            <a:spAutoFit/>
          </a:bodyPr>
          <a:lstStyle/>
          <a:p>
            <a:r>
              <a:rPr lang="en-US" dirty="0"/>
              <a:t>Step 3: Query</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7637" y="5054443"/>
            <a:ext cx="2731426" cy="1560815"/>
          </a:xfrm>
          <a:prstGeom prst="rect">
            <a:avLst/>
          </a:prstGeom>
        </p:spPr>
      </p:pic>
      <p:sp>
        <p:nvSpPr>
          <p:cNvPr id="11" name="Rectangle 10"/>
          <p:cNvSpPr/>
          <p:nvPr/>
        </p:nvSpPr>
        <p:spPr>
          <a:xfrm>
            <a:off x="6096001" y="5712653"/>
            <a:ext cx="4548874" cy="369332"/>
          </a:xfrm>
          <a:prstGeom prst="rect">
            <a:avLst/>
          </a:prstGeom>
        </p:spPr>
        <p:txBody>
          <a:bodyPr wrap="none">
            <a:spAutoFit/>
          </a:bodyPr>
          <a:lstStyle/>
          <a:p>
            <a:r>
              <a:rPr lang="en-US" dirty="0"/>
              <a:t>Tumbling Window (Azure Stream Analytics)</a:t>
            </a:r>
          </a:p>
        </p:txBody>
      </p:sp>
      <p:sp>
        <p:nvSpPr>
          <p:cNvPr id="12" name="Arrow: Curved Up 11"/>
          <p:cNvSpPr/>
          <p:nvPr/>
        </p:nvSpPr>
        <p:spPr bwMode="auto">
          <a:xfrm rot="20915780">
            <a:off x="7194651" y="4705560"/>
            <a:ext cx="2686979" cy="613250"/>
          </a:xfrm>
          <a:prstGeom prst="curved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Arrow: Curved Up 12"/>
          <p:cNvSpPr/>
          <p:nvPr/>
        </p:nvSpPr>
        <p:spPr bwMode="auto">
          <a:xfrm rot="406621" flipV="1">
            <a:off x="1474508" y="1209570"/>
            <a:ext cx="2686979" cy="647626"/>
          </a:xfrm>
          <a:prstGeom prst="curved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p:nvPicPr>
        <p:blipFill>
          <a:blip r:embed="rId5"/>
          <a:stretch>
            <a:fillRect/>
          </a:stretch>
        </p:blipFill>
        <p:spPr>
          <a:xfrm>
            <a:off x="2942857" y="2381180"/>
            <a:ext cx="4958854" cy="22477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3323356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465" y="289515"/>
            <a:ext cx="11681520" cy="899665"/>
          </a:xfrm>
        </p:spPr>
        <p:txBody>
          <a:bodyPr/>
          <a:lstStyle/>
          <a:p>
            <a:r>
              <a:rPr lang="en-US" sz="2800" dirty="0"/>
              <a:t>Help choosing a streaming analytics platform: Apache Storm vs. Stream Analytics</a:t>
            </a:r>
          </a:p>
        </p:txBody>
      </p:sp>
      <p:graphicFrame>
        <p:nvGraphicFramePr>
          <p:cNvPr id="3" name="Table 2"/>
          <p:cNvGraphicFramePr>
            <a:graphicFrameLocks noGrp="1"/>
          </p:cNvGraphicFramePr>
          <p:nvPr>
            <p:extLst>
              <p:ext uri="{D42A27DB-BD31-4B8C-83A1-F6EECF244321}">
                <p14:modId xmlns:p14="http://schemas.microsoft.com/office/powerpoint/2010/main" val="1513150751"/>
              </p:ext>
            </p:extLst>
          </p:nvPr>
        </p:nvGraphicFramePr>
        <p:xfrm>
          <a:off x="151465" y="843522"/>
          <a:ext cx="11836711" cy="5922159"/>
        </p:xfrm>
        <a:graphic>
          <a:graphicData uri="http://schemas.openxmlformats.org/drawingml/2006/table">
            <a:tbl>
              <a:tblPr>
                <a:tableStyleId>{5C22544A-7EE6-4342-B048-85BDC9FD1C3A}</a:tableStyleId>
              </a:tblPr>
              <a:tblGrid>
                <a:gridCol w="2502787">
                  <a:extLst>
                    <a:ext uri="{9D8B030D-6E8A-4147-A177-3AD203B41FA5}">
                      <a16:colId xmlns:a16="http://schemas.microsoft.com/office/drawing/2014/main" val="1820463679"/>
                    </a:ext>
                  </a:extLst>
                </a:gridCol>
                <a:gridCol w="4818023">
                  <a:extLst>
                    <a:ext uri="{9D8B030D-6E8A-4147-A177-3AD203B41FA5}">
                      <a16:colId xmlns:a16="http://schemas.microsoft.com/office/drawing/2014/main" val="2606296846"/>
                    </a:ext>
                  </a:extLst>
                </a:gridCol>
                <a:gridCol w="4515901">
                  <a:extLst>
                    <a:ext uri="{9D8B030D-6E8A-4147-A177-3AD203B41FA5}">
                      <a16:colId xmlns:a16="http://schemas.microsoft.com/office/drawing/2014/main" val="3291613416"/>
                    </a:ext>
                  </a:extLst>
                </a:gridCol>
              </a:tblGrid>
              <a:tr h="231114">
                <a:tc>
                  <a:txBody>
                    <a:bodyPr/>
                    <a:lstStyle/>
                    <a:p>
                      <a:pPr algn="l" fontAlgn="ctr"/>
                      <a:r>
                        <a:rPr lang="en-US" sz="1100" u="none" strike="noStrike">
                          <a:solidFill>
                            <a:schemeClr val="bg1"/>
                          </a:solidFill>
                          <a:effectLst/>
                        </a:rPr>
                        <a:t> </a:t>
                      </a:r>
                      <a:endParaRPr lang="en-US" sz="1100" b="0" i="0" u="none" strike="noStrike">
                        <a:solidFill>
                          <a:schemeClr val="bg1"/>
                        </a:solidFill>
                        <a:effectLst/>
                        <a:latin typeface="Segoe UI" panose="020B0502040204020203" pitchFamily="34" charset="0"/>
                      </a:endParaRPr>
                    </a:p>
                  </a:txBody>
                  <a:tcPr marL="419" marR="419" marT="419" marB="0" anchor="ctr">
                    <a:solidFill>
                      <a:schemeClr val="accent1"/>
                    </a:solidFill>
                  </a:tcPr>
                </a:tc>
                <a:tc>
                  <a:txBody>
                    <a:bodyPr/>
                    <a:lstStyle/>
                    <a:p>
                      <a:pPr algn="ctr" fontAlgn="ctr"/>
                      <a:r>
                        <a:rPr lang="en-US" sz="1100" u="none" strike="noStrike">
                          <a:solidFill>
                            <a:schemeClr val="bg1"/>
                          </a:solidFill>
                          <a:effectLst/>
                        </a:rPr>
                        <a:t>Azure Stream Analytics</a:t>
                      </a:r>
                      <a:endParaRPr lang="en-US" sz="1100" b="1" i="0" u="none" strike="noStrike">
                        <a:solidFill>
                          <a:schemeClr val="bg1"/>
                        </a:solidFill>
                        <a:effectLst/>
                        <a:latin typeface="Segoe UI" panose="020B0502040204020203" pitchFamily="34" charset="0"/>
                      </a:endParaRPr>
                    </a:p>
                  </a:txBody>
                  <a:tcPr marL="419" marR="419" marT="419" marB="0" anchor="ctr">
                    <a:solidFill>
                      <a:schemeClr val="accent1"/>
                    </a:solidFill>
                  </a:tcPr>
                </a:tc>
                <a:tc>
                  <a:txBody>
                    <a:bodyPr/>
                    <a:lstStyle/>
                    <a:p>
                      <a:pPr algn="ctr" fontAlgn="ctr"/>
                      <a:r>
                        <a:rPr lang="en-US" sz="1100" u="none" strike="noStrike" dirty="0">
                          <a:solidFill>
                            <a:schemeClr val="bg1"/>
                          </a:solidFill>
                          <a:effectLst/>
                        </a:rPr>
                        <a:t>Apache Storm on HDInsight</a:t>
                      </a:r>
                      <a:endParaRPr lang="en-US" sz="1100" b="1" i="0" u="none" strike="noStrike" dirty="0">
                        <a:solidFill>
                          <a:schemeClr val="bg1"/>
                        </a:solidFill>
                        <a:effectLst/>
                        <a:latin typeface="Segoe UI" panose="020B0502040204020203" pitchFamily="34" charset="0"/>
                      </a:endParaRPr>
                    </a:p>
                  </a:txBody>
                  <a:tcPr marL="419" marR="419" marT="419" marB="0" anchor="ctr">
                    <a:solidFill>
                      <a:schemeClr val="accent1"/>
                    </a:solidFill>
                  </a:tcPr>
                </a:tc>
                <a:extLst>
                  <a:ext uri="{0D108BD9-81ED-4DB2-BD59-A6C34878D82A}">
                    <a16:rowId xmlns:a16="http://schemas.microsoft.com/office/drawing/2014/main" val="3130085481"/>
                  </a:ext>
                </a:extLst>
              </a:tr>
              <a:tr h="535381">
                <a:tc>
                  <a:txBody>
                    <a:bodyPr/>
                    <a:lstStyle/>
                    <a:p>
                      <a:pPr algn="l" fontAlgn="ctr"/>
                      <a:r>
                        <a:rPr lang="en-US" sz="1100" u="none" strike="noStrike">
                          <a:effectLst/>
                        </a:rPr>
                        <a:t>Open Source  </a:t>
                      </a:r>
                      <a:endParaRPr lang="en-US" sz="1100" b="1" i="0" u="none" strike="noStrike">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a:effectLst/>
                        </a:rPr>
                        <a:t>No, Azure Stream Analytics is a Microsoft proprietary offering.</a:t>
                      </a:r>
                      <a:endParaRPr lang="en-US" sz="1100" b="0" i="0" u="none" strike="noStrike">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a:effectLst/>
                        </a:rPr>
                        <a:t>Yes, Apache Storm is an Apache licensed technology.</a:t>
                      </a:r>
                      <a:endParaRPr lang="en-US" sz="1100" b="0" i="0" u="none" strike="noStrike">
                        <a:solidFill>
                          <a:srgbClr val="222222"/>
                        </a:solidFill>
                        <a:effectLst/>
                        <a:latin typeface="Segoe UI" panose="020B0502040204020203" pitchFamily="34" charset="0"/>
                      </a:endParaRPr>
                    </a:p>
                  </a:txBody>
                  <a:tcPr marL="419" marR="419" marT="419" marB="0" anchor="ctr"/>
                </a:tc>
                <a:extLst>
                  <a:ext uri="{0D108BD9-81ED-4DB2-BD59-A6C34878D82A}">
                    <a16:rowId xmlns:a16="http://schemas.microsoft.com/office/drawing/2014/main" val="4224814248"/>
                  </a:ext>
                </a:extLst>
              </a:tr>
              <a:tr h="492507">
                <a:tc>
                  <a:txBody>
                    <a:bodyPr/>
                    <a:lstStyle/>
                    <a:p>
                      <a:pPr algn="l" fontAlgn="ctr"/>
                      <a:r>
                        <a:rPr lang="en-US" sz="1100" u="none" strike="noStrike">
                          <a:effectLst/>
                        </a:rPr>
                        <a:t>Top Level Unit  </a:t>
                      </a:r>
                      <a:endParaRPr lang="en-US" sz="1100" b="1" i="0" u="none" strike="noStrike">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a:effectLst/>
                        </a:rPr>
                        <a:t>With Azure Stream Analytics customers deploy and monitor streaming jobs.</a:t>
                      </a:r>
                      <a:endParaRPr lang="en-US" sz="1100" b="0" i="0" u="none" strike="noStrike">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dirty="0">
                          <a:effectLst/>
                        </a:rPr>
                        <a:t>With Apache Storm on HDInsight customers deploy and monitor a whole cluster, which can host multiple Storm jobs as well as other workloads (incl. batch).</a:t>
                      </a:r>
                      <a:endParaRPr lang="en-US" sz="1100" b="0" i="0" u="none" strike="noStrike" dirty="0">
                        <a:solidFill>
                          <a:srgbClr val="222222"/>
                        </a:solidFill>
                        <a:effectLst/>
                        <a:latin typeface="Segoe UI" panose="020B0502040204020203" pitchFamily="34" charset="0"/>
                      </a:endParaRPr>
                    </a:p>
                  </a:txBody>
                  <a:tcPr marL="419" marR="419" marT="419" marB="0" anchor="ctr"/>
                </a:tc>
                <a:extLst>
                  <a:ext uri="{0D108BD9-81ED-4DB2-BD59-A6C34878D82A}">
                    <a16:rowId xmlns:a16="http://schemas.microsoft.com/office/drawing/2014/main" val="2139205812"/>
                  </a:ext>
                </a:extLst>
              </a:tr>
              <a:tr h="492507">
                <a:tc>
                  <a:txBody>
                    <a:bodyPr/>
                    <a:lstStyle/>
                    <a:p>
                      <a:pPr algn="l" fontAlgn="ctr"/>
                      <a:r>
                        <a:rPr lang="en-US" sz="1100" u="none" strike="noStrike">
                          <a:effectLst/>
                        </a:rPr>
                        <a:t>Price  </a:t>
                      </a:r>
                      <a:endParaRPr lang="en-US" sz="1100" b="1" i="0" u="none" strike="noStrike">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dirty="0">
                          <a:effectLst/>
                        </a:rPr>
                        <a:t>Stream Analytics is priced by volume of data processed and the number of streaming units (per hour the job is running) required.</a:t>
                      </a:r>
                      <a:endParaRPr lang="en-US" sz="1100" b="0" i="0" u="none" strike="noStrike" dirty="0">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a:effectLst/>
                        </a:rPr>
                        <a:t>For Apache Storm on HDInsight, the unit of purchase is cluster-based, and is charged based on the time the cluster is running, independent of jobs deployed.</a:t>
                      </a:r>
                      <a:endParaRPr lang="en-US" sz="1100" b="0" i="0" u="none" strike="noStrike">
                        <a:solidFill>
                          <a:srgbClr val="222222"/>
                        </a:solidFill>
                        <a:effectLst/>
                        <a:latin typeface="Segoe UI" panose="020B0502040204020203" pitchFamily="34" charset="0"/>
                      </a:endParaRPr>
                    </a:p>
                  </a:txBody>
                  <a:tcPr marL="419" marR="419" marT="419" marB="0" anchor="ctr"/>
                </a:tc>
                <a:extLst>
                  <a:ext uri="{0D108BD9-81ED-4DB2-BD59-A6C34878D82A}">
                    <a16:rowId xmlns:a16="http://schemas.microsoft.com/office/drawing/2014/main" val="3156068629"/>
                  </a:ext>
                </a:extLst>
              </a:tr>
              <a:tr h="328464">
                <a:tc>
                  <a:txBody>
                    <a:bodyPr/>
                    <a:lstStyle/>
                    <a:p>
                      <a:pPr algn="l" fontAlgn="ctr"/>
                      <a:r>
                        <a:rPr lang="en-US" sz="1100" u="none" strike="noStrike" dirty="0">
                          <a:effectLst/>
                        </a:rPr>
                        <a:t>Capabilities: SQL DSL  </a:t>
                      </a:r>
                      <a:endParaRPr lang="en-US" sz="1100" b="1" i="0" u="none" strike="noStrike" dirty="0">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a:effectLst/>
                        </a:rPr>
                        <a:t>Yes, an easy to use SQL language support is available.  </a:t>
                      </a:r>
                      <a:endParaRPr lang="en-US" sz="1100" b="0" i="0" u="none" strike="noStrike">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a:effectLst/>
                        </a:rPr>
                        <a:t>No, users must write code in Java C# or use Trident APIs.  </a:t>
                      </a:r>
                      <a:endParaRPr lang="en-US" sz="1100" b="0" i="0" u="none" strike="noStrike">
                        <a:solidFill>
                          <a:srgbClr val="222222"/>
                        </a:solidFill>
                        <a:effectLst/>
                        <a:latin typeface="Segoe UI" panose="020B0502040204020203" pitchFamily="34" charset="0"/>
                      </a:endParaRPr>
                    </a:p>
                  </a:txBody>
                  <a:tcPr marL="419" marR="419" marT="419" marB="0" anchor="ctr"/>
                </a:tc>
                <a:extLst>
                  <a:ext uri="{0D108BD9-81ED-4DB2-BD59-A6C34878D82A}">
                    <a16:rowId xmlns:a16="http://schemas.microsoft.com/office/drawing/2014/main" val="1269615838"/>
                  </a:ext>
                </a:extLst>
              </a:tr>
              <a:tr h="656551">
                <a:tc>
                  <a:txBody>
                    <a:bodyPr/>
                    <a:lstStyle/>
                    <a:p>
                      <a:pPr algn="l" fontAlgn="ctr"/>
                      <a:r>
                        <a:rPr lang="en-US" sz="1100" u="none" strike="noStrike">
                          <a:effectLst/>
                        </a:rPr>
                        <a:t>Development Experience  </a:t>
                      </a:r>
                      <a:endParaRPr lang="en-US" sz="1100" b="1" i="0" u="none" strike="noStrike">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a:effectLst/>
                        </a:rPr>
                        <a:t>Interactive authoring and debugging experience through Azure Portal on sample data.  </a:t>
                      </a:r>
                      <a:endParaRPr lang="en-US" sz="1100" b="0" i="0" u="none" strike="noStrike">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dirty="0">
                          <a:effectLst/>
                        </a:rPr>
                        <a:t>Development, debugging and monitoring experience is provided through the Visual Studio experience for .NET users, while for Java and other languages developers may use the IDE of their choice.  </a:t>
                      </a:r>
                      <a:endParaRPr lang="en-US" sz="1100" b="0" i="0" u="none" strike="noStrike" dirty="0">
                        <a:solidFill>
                          <a:srgbClr val="222222"/>
                        </a:solidFill>
                        <a:effectLst/>
                        <a:latin typeface="Segoe UI" panose="020B0502040204020203" pitchFamily="34" charset="0"/>
                      </a:endParaRPr>
                    </a:p>
                  </a:txBody>
                  <a:tcPr marL="419" marR="419" marT="419" marB="0" anchor="ctr"/>
                </a:tc>
                <a:extLst>
                  <a:ext uri="{0D108BD9-81ED-4DB2-BD59-A6C34878D82A}">
                    <a16:rowId xmlns:a16="http://schemas.microsoft.com/office/drawing/2014/main" val="729649086"/>
                  </a:ext>
                </a:extLst>
              </a:tr>
              <a:tr h="328464">
                <a:tc>
                  <a:txBody>
                    <a:bodyPr/>
                    <a:lstStyle/>
                    <a:p>
                      <a:pPr algn="l" fontAlgn="ctr"/>
                      <a:r>
                        <a:rPr lang="en-US" sz="1100" u="none" strike="noStrike" dirty="0">
                          <a:effectLst/>
                        </a:rPr>
                        <a:t>Extensible - custom code  </a:t>
                      </a:r>
                      <a:endParaRPr lang="en-US" sz="1100" b="1" i="0" u="none" strike="noStrike" dirty="0">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a:effectLst/>
                        </a:rPr>
                        <a:t>There is no support for extensible code in Stream Analytics.  </a:t>
                      </a:r>
                      <a:endParaRPr lang="en-US" sz="1100" b="0" i="0" u="none" strike="noStrike">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dirty="0">
                          <a:effectLst/>
                        </a:rPr>
                        <a:t>Yes, there is availability to write custom code in C#, Java or other supported languages on Storm.  </a:t>
                      </a:r>
                      <a:endParaRPr lang="en-US" sz="1100" b="0" i="0" u="none" strike="noStrike" dirty="0">
                        <a:solidFill>
                          <a:srgbClr val="222222"/>
                        </a:solidFill>
                        <a:effectLst/>
                        <a:latin typeface="Segoe UI" panose="020B0502040204020203" pitchFamily="34" charset="0"/>
                      </a:endParaRPr>
                    </a:p>
                  </a:txBody>
                  <a:tcPr marL="419" marR="419" marT="419" marB="0" anchor="ctr"/>
                </a:tc>
                <a:extLst>
                  <a:ext uri="{0D108BD9-81ED-4DB2-BD59-A6C34878D82A}">
                    <a16:rowId xmlns:a16="http://schemas.microsoft.com/office/drawing/2014/main" val="2039143422"/>
                  </a:ext>
                </a:extLst>
              </a:tr>
              <a:tr h="492507">
                <a:tc>
                  <a:txBody>
                    <a:bodyPr/>
                    <a:lstStyle/>
                    <a:p>
                      <a:pPr algn="l" fontAlgn="ctr"/>
                      <a:r>
                        <a:rPr lang="en-US" sz="1100" u="none" strike="noStrike" dirty="0">
                          <a:effectLst/>
                        </a:rPr>
                        <a:t>Input Data Sources  </a:t>
                      </a:r>
                      <a:endParaRPr lang="en-US" sz="1100" b="1" i="0" u="none" strike="noStrike" dirty="0">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dirty="0">
                          <a:effectLst/>
                        </a:rPr>
                        <a:t>The supported input sources are Azure Event Hubs and Azure Blobs.  </a:t>
                      </a:r>
                      <a:endParaRPr lang="en-US" sz="1100" b="0" i="0" u="none" strike="noStrike" dirty="0">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dirty="0">
                          <a:effectLst/>
                        </a:rPr>
                        <a:t>There are connectors available for Event Hubs, Service Bus, Kafka, etc. Unsupported connectors may be implemented via custom code.  </a:t>
                      </a:r>
                      <a:endParaRPr lang="en-US" sz="1100" b="0" i="0" u="none" strike="noStrike" dirty="0">
                        <a:solidFill>
                          <a:srgbClr val="222222"/>
                        </a:solidFill>
                        <a:effectLst/>
                        <a:latin typeface="Segoe UI" panose="020B0502040204020203" pitchFamily="34" charset="0"/>
                      </a:endParaRPr>
                    </a:p>
                  </a:txBody>
                  <a:tcPr marL="419" marR="419" marT="419" marB="0" anchor="ctr"/>
                </a:tc>
                <a:extLst>
                  <a:ext uri="{0D108BD9-81ED-4DB2-BD59-A6C34878D82A}">
                    <a16:rowId xmlns:a16="http://schemas.microsoft.com/office/drawing/2014/main" val="1832464433"/>
                  </a:ext>
                </a:extLst>
              </a:tr>
              <a:tr h="171998">
                <a:tc>
                  <a:txBody>
                    <a:bodyPr/>
                    <a:lstStyle/>
                    <a:p>
                      <a:pPr algn="l" fontAlgn="ctr"/>
                      <a:r>
                        <a:rPr lang="en-US" sz="1100" u="none" strike="noStrike">
                          <a:effectLst/>
                        </a:rPr>
                        <a:t>Input Data formats  </a:t>
                      </a:r>
                      <a:endParaRPr lang="en-US" sz="1100" b="1" i="0" u="none" strike="noStrike">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dirty="0">
                          <a:effectLst/>
                        </a:rPr>
                        <a:t>Supported input formats are Avro, JSON, CSV.  </a:t>
                      </a:r>
                      <a:endParaRPr lang="en-US" sz="1100" b="0" i="0" u="none" strike="noStrike" dirty="0">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dirty="0">
                          <a:effectLst/>
                        </a:rPr>
                        <a:t>Any format may be implemented via custom code.  </a:t>
                      </a:r>
                      <a:endParaRPr lang="en-US" sz="1100" b="0" i="0" u="none" strike="noStrike" dirty="0">
                        <a:solidFill>
                          <a:srgbClr val="222222"/>
                        </a:solidFill>
                        <a:effectLst/>
                        <a:latin typeface="Segoe UI" panose="020B0502040204020203" pitchFamily="34" charset="0"/>
                      </a:endParaRPr>
                    </a:p>
                  </a:txBody>
                  <a:tcPr marL="419" marR="419" marT="419" marB="0" anchor="ctr"/>
                </a:tc>
                <a:extLst>
                  <a:ext uri="{0D108BD9-81ED-4DB2-BD59-A6C34878D82A}">
                    <a16:rowId xmlns:a16="http://schemas.microsoft.com/office/drawing/2014/main" val="1305545321"/>
                  </a:ext>
                </a:extLst>
              </a:tr>
              <a:tr h="492507">
                <a:tc>
                  <a:txBody>
                    <a:bodyPr/>
                    <a:lstStyle/>
                    <a:p>
                      <a:pPr algn="l" fontAlgn="ctr"/>
                      <a:r>
                        <a:rPr lang="en-US" sz="1100" u="none" strike="noStrike">
                          <a:effectLst/>
                        </a:rPr>
                        <a:t>Scalability  </a:t>
                      </a:r>
                      <a:endParaRPr lang="en-US" sz="1100" b="1" i="0" u="none" strike="noStrike">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dirty="0">
                          <a:effectLst/>
                        </a:rPr>
                        <a:t>Number of Streaming Units for each job. Each Streaming Unit processes up to 1MB/s. Max of 50 units by default. Call to increase limit.  </a:t>
                      </a:r>
                      <a:endParaRPr lang="en-US" sz="1100" b="0" i="0" u="none" strike="noStrike" dirty="0">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dirty="0">
                          <a:effectLst/>
                        </a:rPr>
                        <a:t>Number of nodes in the HDI Storm cluster. No limit on number of nodes (Top limit defined by your Azure quota). Call to increase limit.  </a:t>
                      </a:r>
                      <a:endParaRPr lang="en-US" sz="1100" b="0" i="0" u="none" strike="noStrike" dirty="0">
                        <a:solidFill>
                          <a:srgbClr val="222222"/>
                        </a:solidFill>
                        <a:effectLst/>
                        <a:latin typeface="Segoe UI" panose="020B0502040204020203" pitchFamily="34" charset="0"/>
                      </a:endParaRPr>
                    </a:p>
                  </a:txBody>
                  <a:tcPr marL="419" marR="419" marT="419" marB="0" anchor="ctr"/>
                </a:tc>
                <a:extLst>
                  <a:ext uri="{0D108BD9-81ED-4DB2-BD59-A6C34878D82A}">
                    <a16:rowId xmlns:a16="http://schemas.microsoft.com/office/drawing/2014/main" val="1894247449"/>
                  </a:ext>
                </a:extLst>
              </a:tr>
              <a:tr h="328464">
                <a:tc rowSpan="2">
                  <a:txBody>
                    <a:bodyPr/>
                    <a:lstStyle/>
                    <a:p>
                      <a:pPr algn="l" fontAlgn="ctr"/>
                      <a:r>
                        <a:rPr lang="en-US" sz="1100" u="none" strike="noStrike" dirty="0">
                          <a:effectLst/>
                        </a:rPr>
                        <a:t>Data processing limits  </a:t>
                      </a:r>
                      <a:endParaRPr lang="en-US" sz="1100" b="1" i="0" u="none" strike="noStrike" dirty="0">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a:effectLst/>
                        </a:rPr>
                        <a:t>Users can scale up or down number of Streaming Units to increase data processing or optimize costs.  </a:t>
                      </a:r>
                      <a:endParaRPr lang="en-US" sz="1100" b="0" i="0" u="none" strike="noStrike">
                        <a:solidFill>
                          <a:srgbClr val="222222"/>
                        </a:solidFill>
                        <a:effectLst/>
                        <a:latin typeface="Segoe UI" panose="020B0502040204020203" pitchFamily="34" charset="0"/>
                      </a:endParaRPr>
                    </a:p>
                  </a:txBody>
                  <a:tcPr marL="419" marR="419" marT="419" marB="0" anchor="ctr"/>
                </a:tc>
                <a:tc rowSpan="2">
                  <a:txBody>
                    <a:bodyPr/>
                    <a:lstStyle/>
                    <a:p>
                      <a:pPr algn="l" fontAlgn="ctr"/>
                      <a:r>
                        <a:rPr lang="en-US" sz="1100" u="none" strike="noStrike" dirty="0">
                          <a:effectLst/>
                        </a:rPr>
                        <a:t>User can scale up or down cluster size to meet needs.  </a:t>
                      </a:r>
                      <a:endParaRPr lang="en-US" sz="1100" b="0" i="0" u="none" strike="noStrike" dirty="0">
                        <a:solidFill>
                          <a:srgbClr val="222222"/>
                        </a:solidFill>
                        <a:effectLst/>
                        <a:latin typeface="Segoe UI" panose="020B0502040204020203" pitchFamily="34" charset="0"/>
                      </a:endParaRPr>
                    </a:p>
                  </a:txBody>
                  <a:tcPr marL="419" marR="419" marT="419" marB="0" anchor="ctr"/>
                </a:tc>
                <a:extLst>
                  <a:ext uri="{0D108BD9-81ED-4DB2-BD59-A6C34878D82A}">
                    <a16:rowId xmlns:a16="http://schemas.microsoft.com/office/drawing/2014/main" val="2459873037"/>
                  </a:ext>
                </a:extLst>
              </a:tr>
              <a:tr h="164420">
                <a:tc vMerge="1">
                  <a:txBody>
                    <a:bodyPr/>
                    <a:lstStyle/>
                    <a:p>
                      <a:endParaRPr lang="en-US"/>
                    </a:p>
                  </a:txBody>
                  <a:tcPr/>
                </a:tc>
                <a:tc>
                  <a:txBody>
                    <a:bodyPr/>
                    <a:lstStyle/>
                    <a:p>
                      <a:pPr algn="l" fontAlgn="ctr"/>
                      <a:r>
                        <a:rPr lang="en-US" sz="1100" u="none" strike="noStrike">
                          <a:effectLst/>
                        </a:rPr>
                        <a:t>Scale up to 1 GB/s  </a:t>
                      </a:r>
                      <a:endParaRPr lang="en-US" sz="1100" b="0" i="0" u="none" strike="noStrike">
                        <a:solidFill>
                          <a:srgbClr val="222222"/>
                        </a:solidFill>
                        <a:effectLst/>
                        <a:latin typeface="Segoe UI" panose="020B0502040204020203" pitchFamily="34" charset="0"/>
                      </a:endParaRPr>
                    </a:p>
                  </a:txBody>
                  <a:tcPr marL="419" marR="419" marT="419" marB="0" anchor="ctr"/>
                </a:tc>
                <a:tc vMerge="1">
                  <a:txBody>
                    <a:bodyPr/>
                    <a:lstStyle/>
                    <a:p>
                      <a:endParaRPr lang="en-US"/>
                    </a:p>
                  </a:txBody>
                  <a:tcPr/>
                </a:tc>
                <a:extLst>
                  <a:ext uri="{0D108BD9-81ED-4DB2-BD59-A6C34878D82A}">
                    <a16:rowId xmlns:a16="http://schemas.microsoft.com/office/drawing/2014/main" val="1150485451"/>
                  </a:ext>
                </a:extLst>
              </a:tr>
              <a:tr h="492507">
                <a:tc rowSpan="2">
                  <a:txBody>
                    <a:bodyPr/>
                    <a:lstStyle/>
                    <a:p>
                      <a:pPr algn="l" fontAlgn="ctr"/>
                      <a:r>
                        <a:rPr lang="en-US" sz="1100" u="none" strike="noStrike">
                          <a:effectLst/>
                        </a:rPr>
                        <a:t>Reference data  </a:t>
                      </a:r>
                      <a:endParaRPr lang="en-US" sz="1100" b="1" i="0" u="none" strike="noStrike">
                        <a:solidFill>
                          <a:srgbClr val="222222"/>
                        </a:solidFill>
                        <a:effectLst/>
                        <a:latin typeface="Segoe UI" panose="020B0502040204020203" pitchFamily="34" charset="0"/>
                      </a:endParaRPr>
                    </a:p>
                  </a:txBody>
                  <a:tcPr marL="419" marR="419" marT="419" marB="0" anchor="ctr"/>
                </a:tc>
                <a:tc rowSpan="2">
                  <a:txBody>
                    <a:bodyPr/>
                    <a:lstStyle/>
                    <a:p>
                      <a:pPr algn="l" fontAlgn="ctr"/>
                      <a:r>
                        <a:rPr lang="en-US" sz="1100" u="none" strike="noStrike">
                          <a:effectLst/>
                        </a:rPr>
                        <a:t>Reference data available from Azure Blobs with max size of 100 MB of in-memory lookup cache. Refreshing of reference data is managed by the service.  </a:t>
                      </a:r>
                      <a:endParaRPr lang="en-US" sz="1100" b="0" i="0" u="none" strike="noStrike">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dirty="0">
                          <a:effectLst/>
                        </a:rPr>
                        <a:t>No limits on data size. Connectors available for HBase, </a:t>
                      </a:r>
                      <a:r>
                        <a:rPr lang="en-US" sz="1100" u="none" strike="noStrike" dirty="0" err="1">
                          <a:effectLst/>
                        </a:rPr>
                        <a:t>DocumentDB</a:t>
                      </a:r>
                      <a:r>
                        <a:rPr lang="en-US" sz="1100" u="none" strike="noStrike" dirty="0">
                          <a:effectLst/>
                        </a:rPr>
                        <a:t>, SQL Server and Azure. Unsupported connectors may be implemented via custom code.  </a:t>
                      </a:r>
                      <a:endParaRPr lang="en-US" sz="1100" b="0" i="0" u="none" strike="noStrike" dirty="0">
                        <a:solidFill>
                          <a:srgbClr val="222222"/>
                        </a:solidFill>
                        <a:effectLst/>
                        <a:latin typeface="Segoe UI" panose="020B0502040204020203" pitchFamily="34" charset="0"/>
                      </a:endParaRPr>
                    </a:p>
                  </a:txBody>
                  <a:tcPr marL="419" marR="419" marT="419" marB="0" anchor="ctr"/>
                </a:tc>
                <a:extLst>
                  <a:ext uri="{0D108BD9-81ED-4DB2-BD59-A6C34878D82A}">
                    <a16:rowId xmlns:a16="http://schemas.microsoft.com/office/drawing/2014/main" val="1141569929"/>
                  </a:ext>
                </a:extLst>
              </a:tr>
              <a:tr h="328464">
                <a:tc vMerge="1">
                  <a:txBody>
                    <a:bodyPr/>
                    <a:lstStyle/>
                    <a:p>
                      <a:endParaRPr lang="en-US"/>
                    </a:p>
                  </a:txBody>
                  <a:tcPr/>
                </a:tc>
                <a:tc vMerge="1">
                  <a:txBody>
                    <a:bodyPr/>
                    <a:lstStyle/>
                    <a:p>
                      <a:endParaRPr lang="en-US"/>
                    </a:p>
                  </a:txBody>
                  <a:tcPr/>
                </a:tc>
                <a:tc>
                  <a:txBody>
                    <a:bodyPr/>
                    <a:lstStyle/>
                    <a:p>
                      <a:pPr algn="l" fontAlgn="ctr"/>
                      <a:r>
                        <a:rPr lang="en-US" sz="1100" u="none" strike="noStrike">
                          <a:effectLst/>
                        </a:rPr>
                        <a:t>Refreshing of reference data must be handled by custom code.  </a:t>
                      </a:r>
                      <a:endParaRPr lang="en-US" sz="1100" b="0" i="0" u="none" strike="noStrike">
                        <a:solidFill>
                          <a:srgbClr val="222222"/>
                        </a:solidFill>
                        <a:effectLst/>
                        <a:latin typeface="Segoe UI" panose="020B0502040204020203" pitchFamily="34" charset="0"/>
                      </a:endParaRPr>
                    </a:p>
                  </a:txBody>
                  <a:tcPr marL="419" marR="419" marT="419" marB="0" anchor="ctr"/>
                </a:tc>
                <a:extLst>
                  <a:ext uri="{0D108BD9-81ED-4DB2-BD59-A6C34878D82A}">
                    <a16:rowId xmlns:a16="http://schemas.microsoft.com/office/drawing/2014/main" val="1968986801"/>
                  </a:ext>
                </a:extLst>
              </a:tr>
              <a:tr h="328464">
                <a:tc>
                  <a:txBody>
                    <a:bodyPr/>
                    <a:lstStyle/>
                    <a:p>
                      <a:pPr algn="l" fontAlgn="ctr"/>
                      <a:r>
                        <a:rPr lang="en-US" sz="1100" u="none" strike="noStrike">
                          <a:effectLst/>
                        </a:rPr>
                        <a:t>Integration with Machine Learning  </a:t>
                      </a:r>
                      <a:endParaRPr lang="en-US" sz="1100" b="1" i="0" u="none" strike="noStrike">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a:effectLst/>
                        </a:rPr>
                        <a:t>By configuring published Azure Machine Learning models as functions during ASA job creation (private preview).  </a:t>
                      </a:r>
                      <a:endParaRPr lang="en-US" sz="1100" b="0" i="0" u="none" strike="noStrike">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dirty="0">
                          <a:effectLst/>
                        </a:rPr>
                        <a:t>Available through Storm Bolts.  </a:t>
                      </a:r>
                      <a:endParaRPr lang="en-US" sz="1100" b="0" i="0" u="none" strike="noStrike" dirty="0">
                        <a:solidFill>
                          <a:srgbClr val="222222"/>
                        </a:solidFill>
                        <a:effectLst/>
                        <a:latin typeface="Segoe UI" panose="020B0502040204020203" pitchFamily="34" charset="0"/>
                      </a:endParaRPr>
                    </a:p>
                  </a:txBody>
                  <a:tcPr marL="419" marR="419" marT="419" marB="0" anchor="ctr"/>
                </a:tc>
                <a:extLst>
                  <a:ext uri="{0D108BD9-81ED-4DB2-BD59-A6C34878D82A}">
                    <a16:rowId xmlns:a16="http://schemas.microsoft.com/office/drawing/2014/main" val="3583708378"/>
                  </a:ext>
                </a:extLst>
              </a:tr>
            </a:tbl>
          </a:graphicData>
        </a:graphic>
      </p:graphicFrame>
    </p:spTree>
    <p:extLst>
      <p:ext uri="{BB962C8B-B14F-4D97-AF65-F5344CB8AC3E}">
        <p14:creationId xmlns:p14="http://schemas.microsoft.com/office/powerpoint/2010/main" val="172401290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p:cNvSpPr/>
          <p:nvPr/>
        </p:nvSpPr>
        <p:spPr bwMode="auto">
          <a:xfrm>
            <a:off x="1" y="487"/>
            <a:ext cx="12192000" cy="155679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7" name="Group 86"/>
          <p:cNvGrpSpPr/>
          <p:nvPr/>
        </p:nvGrpSpPr>
        <p:grpSpPr>
          <a:xfrm>
            <a:off x="11111871" y="469293"/>
            <a:ext cx="644101" cy="644101"/>
            <a:chOff x="457580" y="3616862"/>
            <a:chExt cx="657017" cy="657017"/>
          </a:xfrm>
        </p:grpSpPr>
        <p:sp>
          <p:nvSpPr>
            <p:cNvPr id="88" name="Oval 87"/>
            <p:cNvSpPr/>
            <p:nvPr/>
          </p:nvSpPr>
          <p:spPr bwMode="auto">
            <a:xfrm>
              <a:off x="457580" y="3616862"/>
              <a:ext cx="657017" cy="657017"/>
            </a:xfrm>
            <a:prstGeom prst="ellipse">
              <a:avLst/>
            </a:prstGeom>
            <a:solidFill>
              <a:srgbClr val="0078D7"/>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sp>
        <p:nvSpPr>
          <p:cNvPr id="14" name="Title 13"/>
          <p:cNvSpPr>
            <a:spLocks noGrp="1"/>
          </p:cNvSpPr>
          <p:nvPr>
            <p:ph type="title"/>
          </p:nvPr>
        </p:nvSpPr>
        <p:spPr>
          <a:xfrm>
            <a:off x="269241" y="289958"/>
            <a:ext cx="11655840" cy="899537"/>
          </a:xfrm>
        </p:spPr>
        <p:txBody>
          <a:bodyPr/>
          <a:lstStyle/>
          <a:p>
            <a:pPr lvl="0">
              <a:defRPr/>
            </a:pPr>
            <a:r>
              <a:rPr lang="en-US" sz="4400" dirty="0">
                <a:gradFill>
                  <a:gsLst>
                    <a:gs pos="1250">
                      <a:schemeClr val="bg1"/>
                    </a:gs>
                    <a:gs pos="100000">
                      <a:schemeClr val="bg1"/>
                    </a:gs>
                  </a:gsLst>
                  <a:lin ang="5400000" scaled="0"/>
                </a:gradFill>
              </a:rPr>
              <a:t>Support business strategy with any data </a:t>
            </a:r>
          </a:p>
        </p:txBody>
      </p:sp>
      <p:grpSp>
        <p:nvGrpSpPr>
          <p:cNvPr id="5" name="Group 4"/>
          <p:cNvGrpSpPr/>
          <p:nvPr/>
        </p:nvGrpSpPr>
        <p:grpSpPr>
          <a:xfrm>
            <a:off x="269240" y="1636146"/>
            <a:ext cx="11653523" cy="4930336"/>
            <a:chOff x="274638" y="1668457"/>
            <a:chExt cx="11887200" cy="5029200"/>
          </a:xfrm>
        </p:grpSpPr>
        <p:sp>
          <p:nvSpPr>
            <p:cNvPr id="10" name="Rectangle 9"/>
            <p:cNvSpPr/>
            <p:nvPr/>
          </p:nvSpPr>
          <p:spPr bwMode="auto">
            <a:xfrm>
              <a:off x="274638" y="1668457"/>
              <a:ext cx="11887200" cy="50292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endPar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endParaRPr>
            </a:p>
          </p:txBody>
        </p:sp>
        <p:grpSp>
          <p:nvGrpSpPr>
            <p:cNvPr id="4" name="Group 3"/>
            <p:cNvGrpSpPr/>
            <p:nvPr/>
          </p:nvGrpSpPr>
          <p:grpSpPr>
            <a:xfrm>
              <a:off x="457580" y="2263311"/>
              <a:ext cx="4297619" cy="4317375"/>
              <a:chOff x="469447" y="2263312"/>
              <a:chExt cx="4276728" cy="4296388"/>
            </a:xfrm>
          </p:grpSpPr>
          <p:sp>
            <p:nvSpPr>
              <p:cNvPr id="2" name="Oval 1"/>
              <p:cNvSpPr/>
              <p:nvPr/>
            </p:nvSpPr>
            <p:spPr bwMode="auto">
              <a:xfrm>
                <a:off x="469447" y="2263312"/>
                <a:ext cx="4276728" cy="4276728"/>
              </a:xfrm>
              <a:prstGeom prst="ellipse">
                <a:avLst/>
              </a:prstGeom>
              <a:solidFill>
                <a:schemeClr val="bg1"/>
              </a:solidFill>
              <a:ln w="28575" cap="sq">
                <a:solidFill>
                  <a:srgbClr val="EBEBEB"/>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0" rIns="182854" bIns="0" numCol="1" spcCol="0" rtlCol="0" fromWordArt="0" anchor="t" anchorCtr="0" forceAA="0" compatLnSpc="1">
                <a:prstTxWarp prst="textNoShape">
                  <a:avLst/>
                </a:prstTxWarp>
                <a:noAutofit/>
              </a:bodyPr>
              <a:lstStyle/>
              <a:p>
                <a:pPr algn="ctr" fontAlgn="base">
                  <a:lnSpc>
                    <a:spcPct val="90000"/>
                  </a:lnSpc>
                  <a:spcBef>
                    <a:spcPct val="0"/>
                  </a:spcBef>
                  <a:spcAft>
                    <a:spcPts val="600"/>
                  </a:spcAft>
                </a:pPr>
                <a:endParaRPr lang="en-US" sz="1568" b="1" dirty="0">
                  <a:gradFill>
                    <a:gsLst>
                      <a:gs pos="45536">
                        <a:schemeClr val="tx1">
                          <a:lumMod val="85000"/>
                        </a:schemeClr>
                      </a:gs>
                      <a:gs pos="70000">
                        <a:schemeClr val="tx1">
                          <a:lumMod val="85000"/>
                        </a:schemeClr>
                      </a:gs>
                    </a:gsLst>
                    <a:lin ang="5400000" scaled="0"/>
                  </a:gradFill>
                  <a:latin typeface="Segoe UI Semilight" panose="020B0402040204020203" pitchFamily="34" charset="0"/>
                  <a:cs typeface="Segoe UI Semilight" panose="020B0402040204020203" pitchFamily="34" charset="0"/>
                </a:endParaRPr>
              </a:p>
            </p:txBody>
          </p:sp>
          <p:sp>
            <p:nvSpPr>
              <p:cNvPr id="70" name="Oval 69"/>
              <p:cNvSpPr/>
              <p:nvPr/>
            </p:nvSpPr>
            <p:spPr bwMode="auto">
              <a:xfrm>
                <a:off x="1053331" y="3431080"/>
                <a:ext cx="3108960" cy="3108960"/>
              </a:xfrm>
              <a:prstGeom prst="ellipse">
                <a:avLst/>
              </a:prstGeom>
              <a:solidFill>
                <a:schemeClr val="bg1"/>
              </a:solidFill>
              <a:ln w="28575" cap="sq">
                <a:solidFill>
                  <a:srgbClr val="EBEBEB"/>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fontAlgn="base">
                  <a:lnSpc>
                    <a:spcPct val="90000"/>
                  </a:lnSpc>
                  <a:spcBef>
                    <a:spcPct val="0"/>
                  </a:spcBef>
                  <a:spcAft>
                    <a:spcPts val="600"/>
                  </a:spcAft>
                </a:pPr>
                <a:endParaRPr lang="en-US" sz="1568" b="1" dirty="0">
                  <a:gradFill>
                    <a:gsLst>
                      <a:gs pos="45536">
                        <a:schemeClr val="tx1">
                          <a:lumMod val="85000"/>
                        </a:schemeClr>
                      </a:gs>
                      <a:gs pos="70000">
                        <a:schemeClr val="tx1">
                          <a:lumMod val="85000"/>
                        </a:schemeClr>
                      </a:gs>
                    </a:gsLst>
                    <a:lin ang="5400000" scaled="0"/>
                  </a:gradFill>
                  <a:latin typeface="Segoe UI Semilight" panose="020B0402040204020203" pitchFamily="34" charset="0"/>
                  <a:cs typeface="Segoe UI Semilight" panose="020B0402040204020203" pitchFamily="34" charset="0"/>
                </a:endParaRPr>
              </a:p>
            </p:txBody>
          </p:sp>
          <p:sp>
            <p:nvSpPr>
              <p:cNvPr id="71" name="Oval 70"/>
              <p:cNvSpPr/>
              <p:nvPr/>
            </p:nvSpPr>
            <p:spPr bwMode="auto">
              <a:xfrm>
                <a:off x="1655434" y="4654945"/>
                <a:ext cx="1904755" cy="1904755"/>
              </a:xfrm>
              <a:prstGeom prst="ellipse">
                <a:avLst/>
              </a:prstGeom>
              <a:solidFill>
                <a:schemeClr val="bg1"/>
              </a:solidFill>
              <a:ln w="28575" cap="sq">
                <a:solidFill>
                  <a:srgbClr val="EBEBEB"/>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fontAlgn="base">
                  <a:lnSpc>
                    <a:spcPct val="90000"/>
                  </a:lnSpc>
                  <a:spcBef>
                    <a:spcPct val="0"/>
                  </a:spcBef>
                  <a:spcAft>
                    <a:spcPts val="600"/>
                  </a:spcAft>
                </a:pPr>
                <a:endParaRPr lang="en-US" sz="1568" b="1" dirty="0">
                  <a:gradFill>
                    <a:gsLst>
                      <a:gs pos="45536">
                        <a:schemeClr val="tx1">
                          <a:lumMod val="85000"/>
                        </a:schemeClr>
                      </a:gs>
                      <a:gs pos="70000">
                        <a:schemeClr val="tx1">
                          <a:lumMod val="85000"/>
                        </a:schemeClr>
                      </a:gs>
                    </a:gsLst>
                    <a:lin ang="5400000" scaled="0"/>
                  </a:gradFill>
                  <a:latin typeface="Segoe UI Semilight" panose="020B0402040204020203" pitchFamily="34" charset="0"/>
                  <a:cs typeface="Segoe UI Semilight" panose="020B0402040204020203" pitchFamily="34" charset="0"/>
                </a:endParaRPr>
              </a:p>
            </p:txBody>
          </p:sp>
          <p:sp>
            <p:nvSpPr>
              <p:cNvPr id="104" name="TextBox 103"/>
              <p:cNvSpPr txBox="1"/>
              <p:nvPr/>
            </p:nvSpPr>
            <p:spPr>
              <a:xfrm>
                <a:off x="1809927" y="6017596"/>
                <a:ext cx="358657" cy="168708"/>
              </a:xfrm>
              <a:prstGeom prst="rect">
                <a:avLst/>
              </a:prstGeom>
              <a:noFill/>
            </p:spPr>
            <p:txBody>
              <a:bodyPr wrap="square" lIns="0" tIns="0" rIns="0" bIns="0" rtlCol="0">
                <a:spAutoFit/>
              </a:bodyPr>
              <a:lstStyle/>
              <a:p>
                <a:pPr>
                  <a:lnSpc>
                    <a:spcPct val="90000"/>
                  </a:lnSpc>
                </a:pPr>
                <a:r>
                  <a:rPr lang="en-US" sz="1200" dirty="0">
                    <a:ln>
                      <a:solidFill>
                        <a:srgbClr val="FFFFFF">
                          <a:alpha val="0"/>
                        </a:srgbClr>
                      </a:solidFill>
                    </a:ln>
                    <a:gradFill>
                      <a:gsLst>
                        <a:gs pos="30357">
                          <a:schemeClr val="tx1"/>
                        </a:gs>
                        <a:gs pos="56000">
                          <a:schemeClr val="tx1"/>
                        </a:gs>
                      </a:gsLst>
                      <a:lin ang="5400000" scaled="0"/>
                    </a:gradFill>
                  </a:rPr>
                  <a:t>OLTP</a:t>
                </a:r>
              </a:p>
            </p:txBody>
          </p:sp>
          <p:sp>
            <p:nvSpPr>
              <p:cNvPr id="106" name="TextBox 105"/>
              <p:cNvSpPr txBox="1"/>
              <p:nvPr/>
            </p:nvSpPr>
            <p:spPr>
              <a:xfrm>
                <a:off x="2258539" y="6017596"/>
                <a:ext cx="262430" cy="169534"/>
              </a:xfrm>
              <a:prstGeom prst="rect">
                <a:avLst/>
              </a:prstGeom>
              <a:noFill/>
            </p:spPr>
            <p:txBody>
              <a:bodyPr wrap="square" lIns="0" tIns="0" rIns="0" bIns="0" rtlCol="0">
                <a:spAutoFit/>
              </a:bodyPr>
              <a:lstStyle/>
              <a:p>
                <a:pPr>
                  <a:lnSpc>
                    <a:spcPct val="90000"/>
                  </a:lnSpc>
                </a:pPr>
                <a:r>
                  <a:rPr lang="en-US" sz="1200" dirty="0">
                    <a:ln>
                      <a:solidFill>
                        <a:srgbClr val="FFFFFF">
                          <a:alpha val="0"/>
                        </a:srgbClr>
                      </a:solidFill>
                    </a:ln>
                    <a:gradFill>
                      <a:gsLst>
                        <a:gs pos="30357">
                          <a:schemeClr val="tx1"/>
                        </a:gs>
                        <a:gs pos="56000">
                          <a:schemeClr val="tx1"/>
                        </a:gs>
                      </a:gsLst>
                      <a:lin ang="5400000" scaled="0"/>
                    </a:gradFill>
                  </a:rPr>
                  <a:t>ERP</a:t>
                </a:r>
              </a:p>
            </p:txBody>
          </p:sp>
          <p:sp>
            <p:nvSpPr>
              <p:cNvPr id="108" name="TextBox 107"/>
              <p:cNvSpPr txBox="1"/>
              <p:nvPr/>
            </p:nvSpPr>
            <p:spPr>
              <a:xfrm>
                <a:off x="2607812" y="6017596"/>
                <a:ext cx="341747" cy="168708"/>
              </a:xfrm>
              <a:prstGeom prst="rect">
                <a:avLst/>
              </a:prstGeom>
              <a:noFill/>
            </p:spPr>
            <p:txBody>
              <a:bodyPr wrap="square" lIns="0" tIns="0" rIns="0" bIns="0" rtlCol="0">
                <a:spAutoFit/>
              </a:bodyPr>
              <a:lstStyle/>
              <a:p>
                <a:pPr>
                  <a:lnSpc>
                    <a:spcPct val="90000"/>
                  </a:lnSpc>
                </a:pPr>
                <a:r>
                  <a:rPr lang="en-US" sz="1200" dirty="0">
                    <a:ln>
                      <a:solidFill>
                        <a:srgbClr val="FFFFFF">
                          <a:alpha val="0"/>
                        </a:srgbClr>
                      </a:solidFill>
                    </a:ln>
                    <a:gradFill>
                      <a:gsLst>
                        <a:gs pos="30357">
                          <a:schemeClr val="tx1"/>
                        </a:gs>
                        <a:gs pos="56000">
                          <a:schemeClr val="tx1"/>
                        </a:gs>
                      </a:gsLst>
                      <a:lin ang="5400000" scaled="0"/>
                    </a:gradFill>
                  </a:rPr>
                  <a:t>CRM</a:t>
                </a:r>
              </a:p>
            </p:txBody>
          </p:sp>
          <p:sp>
            <p:nvSpPr>
              <p:cNvPr id="131" name="TextBox 130"/>
              <p:cNvSpPr txBox="1"/>
              <p:nvPr/>
            </p:nvSpPr>
            <p:spPr>
              <a:xfrm>
                <a:off x="3020296" y="6017596"/>
                <a:ext cx="355032" cy="169534"/>
              </a:xfrm>
              <a:prstGeom prst="rect">
                <a:avLst/>
              </a:prstGeom>
              <a:noFill/>
            </p:spPr>
            <p:txBody>
              <a:bodyPr wrap="square" lIns="0" tIns="0" rIns="0" bIns="0" rtlCol="0">
                <a:spAutoFit/>
              </a:bodyPr>
              <a:lstStyle/>
              <a:p>
                <a:pPr>
                  <a:lnSpc>
                    <a:spcPct val="90000"/>
                  </a:lnSpc>
                </a:pPr>
                <a:r>
                  <a:rPr lang="en-US" sz="1200" dirty="0">
                    <a:ln>
                      <a:solidFill>
                        <a:srgbClr val="FFFFFF">
                          <a:alpha val="0"/>
                        </a:srgbClr>
                      </a:solidFill>
                    </a:ln>
                    <a:gradFill>
                      <a:gsLst>
                        <a:gs pos="30357">
                          <a:schemeClr val="tx1"/>
                        </a:gs>
                        <a:gs pos="56000">
                          <a:schemeClr val="tx1"/>
                        </a:gs>
                      </a:gsLst>
                      <a:lin ang="5400000" scaled="0"/>
                    </a:gradFill>
                  </a:rPr>
                  <a:t>LOB</a:t>
                </a:r>
              </a:p>
            </p:txBody>
          </p:sp>
          <p:grpSp>
            <p:nvGrpSpPr>
              <p:cNvPr id="224" name="Group 223"/>
              <p:cNvGrpSpPr/>
              <p:nvPr/>
            </p:nvGrpSpPr>
            <p:grpSpPr>
              <a:xfrm>
                <a:off x="1807813" y="5566791"/>
                <a:ext cx="1495437" cy="403331"/>
                <a:chOff x="1358908" y="5148469"/>
                <a:chExt cx="1495437" cy="403331"/>
              </a:xfrm>
            </p:grpSpPr>
            <p:grpSp>
              <p:nvGrpSpPr>
                <p:cNvPr id="72" name="Group 71"/>
                <p:cNvGrpSpPr/>
                <p:nvPr/>
              </p:nvGrpSpPr>
              <p:grpSpPr>
                <a:xfrm>
                  <a:off x="1358908" y="5148469"/>
                  <a:ext cx="1495437" cy="213896"/>
                  <a:chOff x="470114" y="3907355"/>
                  <a:chExt cx="1775456" cy="272356"/>
                </a:xfrm>
                <a:solidFill>
                  <a:schemeClr val="bg1">
                    <a:lumMod val="85000"/>
                  </a:schemeClr>
                </a:solidFill>
              </p:grpSpPr>
              <p:grpSp>
                <p:nvGrpSpPr>
                  <p:cNvPr id="73" name="Group 72"/>
                  <p:cNvGrpSpPr/>
                  <p:nvPr/>
                </p:nvGrpSpPr>
                <p:grpSpPr>
                  <a:xfrm>
                    <a:off x="470114" y="3907356"/>
                    <a:ext cx="190624" cy="272355"/>
                    <a:chOff x="1085618" y="4018991"/>
                    <a:chExt cx="655999" cy="1249860"/>
                  </a:xfrm>
                  <a:grpFill/>
                </p:grpSpPr>
                <p:sp>
                  <p:nvSpPr>
                    <p:cNvPr id="101" name="Freeform 100"/>
                    <p:cNvSpPr/>
                    <p:nvPr/>
                  </p:nvSpPr>
                  <p:spPr>
                    <a:xfrm>
                      <a:off x="1085618" y="4030380"/>
                      <a:ext cx="655999" cy="1238471"/>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sp>
                  <p:nvSpPr>
                    <p:cNvPr id="102" name="Oval 101"/>
                    <p:cNvSpPr/>
                    <p:nvPr/>
                  </p:nvSpPr>
                  <p:spPr>
                    <a:xfrm>
                      <a:off x="1131951" y="4018991"/>
                      <a:ext cx="532618" cy="237684"/>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grpSp>
              <p:grpSp>
                <p:nvGrpSpPr>
                  <p:cNvPr id="74" name="Group 73"/>
                  <p:cNvGrpSpPr/>
                  <p:nvPr/>
                </p:nvGrpSpPr>
                <p:grpSpPr>
                  <a:xfrm>
                    <a:off x="693246" y="3907355"/>
                    <a:ext cx="190625" cy="272353"/>
                    <a:chOff x="1085614" y="4018997"/>
                    <a:chExt cx="656002" cy="1249854"/>
                  </a:xfrm>
                  <a:grpFill/>
                </p:grpSpPr>
                <p:sp>
                  <p:nvSpPr>
                    <p:cNvPr id="99" name="Freeform 98"/>
                    <p:cNvSpPr/>
                    <p:nvPr/>
                  </p:nvSpPr>
                  <p:spPr>
                    <a:xfrm>
                      <a:off x="1085614" y="4030380"/>
                      <a:ext cx="656002" cy="1238471"/>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sp>
                  <p:nvSpPr>
                    <p:cNvPr id="100" name="Oval 99"/>
                    <p:cNvSpPr/>
                    <p:nvPr/>
                  </p:nvSpPr>
                  <p:spPr>
                    <a:xfrm>
                      <a:off x="1131951" y="4018997"/>
                      <a:ext cx="532620" cy="237684"/>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grpSp>
              <p:grpSp>
                <p:nvGrpSpPr>
                  <p:cNvPr id="75" name="Group 74"/>
                  <p:cNvGrpSpPr/>
                  <p:nvPr/>
                </p:nvGrpSpPr>
                <p:grpSpPr>
                  <a:xfrm>
                    <a:off x="943687" y="3907355"/>
                    <a:ext cx="190625" cy="272353"/>
                    <a:chOff x="1085614" y="4018997"/>
                    <a:chExt cx="656002" cy="1249854"/>
                  </a:xfrm>
                  <a:grpFill/>
                </p:grpSpPr>
                <p:sp>
                  <p:nvSpPr>
                    <p:cNvPr id="97" name="Freeform 96"/>
                    <p:cNvSpPr/>
                    <p:nvPr/>
                  </p:nvSpPr>
                  <p:spPr>
                    <a:xfrm>
                      <a:off x="1085614" y="4030380"/>
                      <a:ext cx="656002" cy="1238471"/>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sp>
                  <p:nvSpPr>
                    <p:cNvPr id="98" name="Oval 97"/>
                    <p:cNvSpPr/>
                    <p:nvPr/>
                  </p:nvSpPr>
                  <p:spPr>
                    <a:xfrm>
                      <a:off x="1131951" y="4018997"/>
                      <a:ext cx="532616" cy="237684"/>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grpSp>
              <p:grpSp>
                <p:nvGrpSpPr>
                  <p:cNvPr id="76" name="Group 75"/>
                  <p:cNvGrpSpPr/>
                  <p:nvPr/>
                </p:nvGrpSpPr>
                <p:grpSpPr>
                  <a:xfrm>
                    <a:off x="1166819" y="3907355"/>
                    <a:ext cx="190625" cy="272353"/>
                    <a:chOff x="1085614" y="4018997"/>
                    <a:chExt cx="656002" cy="1249854"/>
                  </a:xfrm>
                  <a:grpFill/>
                </p:grpSpPr>
                <p:sp>
                  <p:nvSpPr>
                    <p:cNvPr id="95" name="Freeform 94"/>
                    <p:cNvSpPr/>
                    <p:nvPr/>
                  </p:nvSpPr>
                  <p:spPr>
                    <a:xfrm>
                      <a:off x="1085614" y="4030380"/>
                      <a:ext cx="656002" cy="1238471"/>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sp>
                  <p:nvSpPr>
                    <p:cNvPr id="96" name="Oval 95"/>
                    <p:cNvSpPr/>
                    <p:nvPr/>
                  </p:nvSpPr>
                  <p:spPr>
                    <a:xfrm>
                      <a:off x="1131951" y="4018997"/>
                      <a:ext cx="532616" cy="237684"/>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grpSp>
              <p:grpSp>
                <p:nvGrpSpPr>
                  <p:cNvPr id="77" name="Group 76"/>
                  <p:cNvGrpSpPr/>
                  <p:nvPr/>
                </p:nvGrpSpPr>
                <p:grpSpPr>
                  <a:xfrm>
                    <a:off x="1390737" y="3907355"/>
                    <a:ext cx="190625" cy="272353"/>
                    <a:chOff x="1085614" y="4018997"/>
                    <a:chExt cx="656002" cy="1249854"/>
                  </a:xfrm>
                  <a:grpFill/>
                </p:grpSpPr>
                <p:sp>
                  <p:nvSpPr>
                    <p:cNvPr id="93" name="Freeform 92"/>
                    <p:cNvSpPr/>
                    <p:nvPr/>
                  </p:nvSpPr>
                  <p:spPr>
                    <a:xfrm>
                      <a:off x="1085614" y="4030380"/>
                      <a:ext cx="656002" cy="1238471"/>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sp>
                  <p:nvSpPr>
                    <p:cNvPr id="94" name="Oval 93"/>
                    <p:cNvSpPr/>
                    <p:nvPr/>
                  </p:nvSpPr>
                  <p:spPr>
                    <a:xfrm>
                      <a:off x="1131951" y="4018997"/>
                      <a:ext cx="532616" cy="237684"/>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grpSp>
              <p:grpSp>
                <p:nvGrpSpPr>
                  <p:cNvPr id="78" name="Group 77"/>
                  <p:cNvGrpSpPr/>
                  <p:nvPr/>
                </p:nvGrpSpPr>
                <p:grpSpPr>
                  <a:xfrm>
                    <a:off x="1613869" y="3907355"/>
                    <a:ext cx="190625" cy="272353"/>
                    <a:chOff x="1085614" y="4018997"/>
                    <a:chExt cx="656002" cy="1249854"/>
                  </a:xfrm>
                  <a:grpFill/>
                </p:grpSpPr>
                <p:sp>
                  <p:nvSpPr>
                    <p:cNvPr id="85" name="Freeform 84"/>
                    <p:cNvSpPr/>
                    <p:nvPr/>
                  </p:nvSpPr>
                  <p:spPr>
                    <a:xfrm>
                      <a:off x="1085614" y="4030380"/>
                      <a:ext cx="656002" cy="1238471"/>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sp>
                  <p:nvSpPr>
                    <p:cNvPr id="92" name="Oval 91"/>
                    <p:cNvSpPr/>
                    <p:nvPr/>
                  </p:nvSpPr>
                  <p:spPr>
                    <a:xfrm>
                      <a:off x="1131951" y="4018997"/>
                      <a:ext cx="532616" cy="237684"/>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grpSp>
              <p:grpSp>
                <p:nvGrpSpPr>
                  <p:cNvPr id="79" name="Group 78"/>
                  <p:cNvGrpSpPr/>
                  <p:nvPr/>
                </p:nvGrpSpPr>
                <p:grpSpPr>
                  <a:xfrm>
                    <a:off x="1831813" y="3907355"/>
                    <a:ext cx="190625" cy="272353"/>
                    <a:chOff x="1085614" y="4018997"/>
                    <a:chExt cx="656002" cy="1249854"/>
                  </a:xfrm>
                  <a:grpFill/>
                </p:grpSpPr>
                <p:sp>
                  <p:nvSpPr>
                    <p:cNvPr id="83" name="Freeform 82"/>
                    <p:cNvSpPr/>
                    <p:nvPr/>
                  </p:nvSpPr>
                  <p:spPr>
                    <a:xfrm>
                      <a:off x="1085614" y="4030380"/>
                      <a:ext cx="656002" cy="1238471"/>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sp>
                  <p:nvSpPr>
                    <p:cNvPr id="84" name="Oval 83"/>
                    <p:cNvSpPr/>
                    <p:nvPr/>
                  </p:nvSpPr>
                  <p:spPr>
                    <a:xfrm>
                      <a:off x="1131951" y="4018997"/>
                      <a:ext cx="532616" cy="237684"/>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grpSp>
              <p:grpSp>
                <p:nvGrpSpPr>
                  <p:cNvPr id="80" name="Group 79"/>
                  <p:cNvGrpSpPr/>
                  <p:nvPr/>
                </p:nvGrpSpPr>
                <p:grpSpPr>
                  <a:xfrm>
                    <a:off x="2054945" y="3907356"/>
                    <a:ext cx="190625" cy="262997"/>
                    <a:chOff x="1085614" y="4019002"/>
                    <a:chExt cx="656002" cy="1206917"/>
                  </a:xfrm>
                  <a:grpFill/>
                </p:grpSpPr>
                <p:sp>
                  <p:nvSpPr>
                    <p:cNvPr id="81" name="Freeform 80"/>
                    <p:cNvSpPr/>
                    <p:nvPr/>
                  </p:nvSpPr>
                  <p:spPr>
                    <a:xfrm>
                      <a:off x="1085614" y="4030379"/>
                      <a:ext cx="656002" cy="119554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sp>
                  <p:nvSpPr>
                    <p:cNvPr id="82" name="Oval 81"/>
                    <p:cNvSpPr/>
                    <p:nvPr/>
                  </p:nvSpPr>
                  <p:spPr>
                    <a:xfrm>
                      <a:off x="1131951" y="4019002"/>
                      <a:ext cx="532616" cy="237684"/>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grpSp>
            </p:grpSp>
            <p:sp>
              <p:nvSpPr>
                <p:cNvPr id="105" name="Freeform 104"/>
                <p:cNvSpPr/>
                <p:nvPr/>
              </p:nvSpPr>
              <p:spPr>
                <a:xfrm>
                  <a:off x="1427331" y="5278833"/>
                  <a:ext cx="205799" cy="271664"/>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rgbClr val="FF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sp>
              <p:nvSpPr>
                <p:cNvPr id="107" name="Freeform 106"/>
                <p:cNvSpPr/>
                <p:nvPr/>
              </p:nvSpPr>
              <p:spPr>
                <a:xfrm>
                  <a:off x="1827622" y="5280136"/>
                  <a:ext cx="205799" cy="271664"/>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rgbClr val="FF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sp>
              <p:nvSpPr>
                <p:cNvPr id="109" name="Freeform 108"/>
                <p:cNvSpPr/>
                <p:nvPr/>
              </p:nvSpPr>
              <p:spPr>
                <a:xfrm>
                  <a:off x="2208795" y="5278833"/>
                  <a:ext cx="205799" cy="271664"/>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rgbClr val="FF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sp>
              <p:nvSpPr>
                <p:cNvPr id="132" name="Freeform 131"/>
                <p:cNvSpPr/>
                <p:nvPr/>
              </p:nvSpPr>
              <p:spPr>
                <a:xfrm>
                  <a:off x="2585950" y="5276426"/>
                  <a:ext cx="205799" cy="262247"/>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rgbClr val="FF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grpSp>
          <p:sp>
            <p:nvSpPr>
              <p:cNvPr id="206" name="Freeform 13"/>
              <p:cNvSpPr>
                <a:spLocks noChangeAspect="1" noEditPoints="1"/>
              </p:cNvSpPr>
              <p:nvPr/>
            </p:nvSpPr>
            <p:spPr bwMode="black">
              <a:xfrm>
                <a:off x="3303250" y="3078415"/>
                <a:ext cx="279287" cy="221723"/>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0" tIns="41145" rIns="82290" bIns="41145" numCol="1" rtlCol="0" anchor="ctr" anchorCtr="0" compatLnSpc="1">
                <a:prstTxWarp prst="textNoShape">
                  <a:avLst/>
                </a:prstTxWarp>
              </a:bodyPr>
              <a:lstStyle/>
              <a:p>
                <a:pPr defTabSz="740598">
                  <a:lnSpc>
                    <a:spcPct val="90000"/>
                  </a:lnSpc>
                </a:pPr>
                <a:endParaRPr lang="en-US" sz="1050" spc="-122">
                  <a:solidFill>
                    <a:schemeClr val="tx1">
                      <a:lumMod val="50000"/>
                    </a:schemeClr>
                  </a:solidFill>
                  <a:latin typeface="+mj-lt"/>
                </a:endParaRPr>
              </a:p>
            </p:txBody>
          </p:sp>
          <p:sp>
            <p:nvSpPr>
              <p:cNvPr id="209" name="Frame 5"/>
              <p:cNvSpPr>
                <a:spLocks noChangeAspect="1"/>
              </p:cNvSpPr>
              <p:nvPr/>
            </p:nvSpPr>
            <p:spPr bwMode="auto">
              <a:xfrm>
                <a:off x="2286656" y="3070997"/>
                <a:ext cx="253706" cy="236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12" tIns="54856" rIns="54856" bIns="109712" numCol="1" spcCol="0" rtlCol="0" fromWordArt="0" anchor="b" anchorCtr="0" forceAA="0" compatLnSpc="1">
                <a:prstTxWarp prst="textNoShape">
                  <a:avLst/>
                </a:prstTxWarp>
                <a:noAutofit/>
              </a:bodyPr>
              <a:lstStyle/>
              <a:p>
                <a:pPr algn="ctr" defTabSz="1096709" fontAlgn="base">
                  <a:lnSpc>
                    <a:spcPct val="90000"/>
                  </a:lnSpc>
                  <a:spcBef>
                    <a:spcPct val="0"/>
                  </a:spcBef>
                  <a:spcAft>
                    <a:spcPct val="0"/>
                  </a:spcAft>
                </a:pPr>
                <a:endParaRPr lang="en-US" sz="1200" spc="-6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12" name="Freeform 92"/>
              <p:cNvSpPr>
                <a:spLocks noChangeAspect="1" noEditPoints="1"/>
              </p:cNvSpPr>
              <p:nvPr/>
            </p:nvSpPr>
            <p:spPr bwMode="auto">
              <a:xfrm>
                <a:off x="3869789" y="3096206"/>
                <a:ext cx="353799" cy="186141"/>
              </a:xfrm>
              <a:custGeom>
                <a:avLst/>
                <a:gdLst>
                  <a:gd name="T0" fmla="*/ 1254 w 1254"/>
                  <a:gd name="T1" fmla="*/ 0 h 708"/>
                  <a:gd name="T2" fmla="*/ 1254 w 1254"/>
                  <a:gd name="T3" fmla="*/ 708 h 708"/>
                  <a:gd name="T4" fmla="*/ 744 w 1254"/>
                  <a:gd name="T5" fmla="*/ 708 h 708"/>
                  <a:gd name="T6" fmla="*/ 744 w 1254"/>
                  <a:gd name="T7" fmla="*/ 474 h 708"/>
                  <a:gd name="T8" fmla="*/ 380 w 1254"/>
                  <a:gd name="T9" fmla="*/ 542 h 708"/>
                  <a:gd name="T10" fmla="*/ 370 w 1254"/>
                  <a:gd name="T11" fmla="*/ 592 h 708"/>
                  <a:gd name="T12" fmla="*/ 220 w 1254"/>
                  <a:gd name="T13" fmla="*/ 461 h 708"/>
                  <a:gd name="T14" fmla="*/ 408 w 1254"/>
                  <a:gd name="T15" fmla="*/ 397 h 708"/>
                  <a:gd name="T16" fmla="*/ 399 w 1254"/>
                  <a:gd name="T17" fmla="*/ 443 h 708"/>
                  <a:gd name="T18" fmla="*/ 744 w 1254"/>
                  <a:gd name="T19" fmla="*/ 417 h 708"/>
                  <a:gd name="T20" fmla="*/ 744 w 1254"/>
                  <a:gd name="T21" fmla="*/ 286 h 708"/>
                  <a:gd name="T22" fmla="*/ 748 w 1254"/>
                  <a:gd name="T23" fmla="*/ 286 h 708"/>
                  <a:gd name="T24" fmla="*/ 804 w 1254"/>
                  <a:gd name="T25" fmla="*/ 288 h 708"/>
                  <a:gd name="T26" fmla="*/ 804 w 1254"/>
                  <a:gd name="T27" fmla="*/ 398 h 708"/>
                  <a:gd name="T28" fmla="*/ 909 w 1254"/>
                  <a:gd name="T29" fmla="*/ 354 h 708"/>
                  <a:gd name="T30" fmla="*/ 925 w 1254"/>
                  <a:gd name="T31" fmla="*/ 377 h 708"/>
                  <a:gd name="T32" fmla="*/ 804 w 1254"/>
                  <a:gd name="T33" fmla="*/ 447 h 708"/>
                  <a:gd name="T34" fmla="*/ 804 w 1254"/>
                  <a:gd name="T35" fmla="*/ 648 h 708"/>
                  <a:gd name="T36" fmla="*/ 1194 w 1254"/>
                  <a:gd name="T37" fmla="*/ 648 h 708"/>
                  <a:gd name="T38" fmla="*/ 1194 w 1254"/>
                  <a:gd name="T39" fmla="*/ 60 h 708"/>
                  <a:gd name="T40" fmla="*/ 804 w 1254"/>
                  <a:gd name="T41" fmla="*/ 60 h 708"/>
                  <a:gd name="T42" fmla="*/ 804 w 1254"/>
                  <a:gd name="T43" fmla="*/ 137 h 708"/>
                  <a:gd name="T44" fmla="*/ 744 w 1254"/>
                  <a:gd name="T45" fmla="*/ 142 h 708"/>
                  <a:gd name="T46" fmla="*/ 744 w 1254"/>
                  <a:gd name="T47" fmla="*/ 0 h 708"/>
                  <a:gd name="T48" fmla="*/ 1254 w 1254"/>
                  <a:gd name="T49" fmla="*/ 0 h 708"/>
                  <a:gd name="T50" fmla="*/ 450 w 1254"/>
                  <a:gd name="T51" fmla="*/ 648 h 708"/>
                  <a:gd name="T52" fmla="*/ 60 w 1254"/>
                  <a:gd name="T53" fmla="*/ 648 h 708"/>
                  <a:gd name="T54" fmla="*/ 60 w 1254"/>
                  <a:gd name="T55" fmla="*/ 60 h 708"/>
                  <a:gd name="T56" fmla="*/ 450 w 1254"/>
                  <a:gd name="T57" fmla="*/ 60 h 708"/>
                  <a:gd name="T58" fmla="*/ 450 w 1254"/>
                  <a:gd name="T59" fmla="*/ 261 h 708"/>
                  <a:gd name="T60" fmla="*/ 329 w 1254"/>
                  <a:gd name="T61" fmla="*/ 331 h 708"/>
                  <a:gd name="T62" fmla="*/ 345 w 1254"/>
                  <a:gd name="T63" fmla="*/ 354 h 708"/>
                  <a:gd name="T64" fmla="*/ 450 w 1254"/>
                  <a:gd name="T65" fmla="*/ 310 h 708"/>
                  <a:gd name="T66" fmla="*/ 450 w 1254"/>
                  <a:gd name="T67" fmla="*/ 420 h 708"/>
                  <a:gd name="T68" fmla="*/ 506 w 1254"/>
                  <a:gd name="T69" fmla="*/ 422 h 708"/>
                  <a:gd name="T70" fmla="*/ 510 w 1254"/>
                  <a:gd name="T71" fmla="*/ 422 h 708"/>
                  <a:gd name="T72" fmla="*/ 510 w 1254"/>
                  <a:gd name="T73" fmla="*/ 291 h 708"/>
                  <a:gd name="T74" fmla="*/ 855 w 1254"/>
                  <a:gd name="T75" fmla="*/ 265 h 708"/>
                  <a:gd name="T76" fmla="*/ 846 w 1254"/>
                  <a:gd name="T77" fmla="*/ 311 h 708"/>
                  <a:gd name="T78" fmla="*/ 1034 w 1254"/>
                  <a:gd name="T79" fmla="*/ 247 h 708"/>
                  <a:gd name="T80" fmla="*/ 884 w 1254"/>
                  <a:gd name="T81" fmla="*/ 116 h 708"/>
                  <a:gd name="T82" fmla="*/ 875 w 1254"/>
                  <a:gd name="T83" fmla="*/ 166 h 708"/>
                  <a:gd name="T84" fmla="*/ 510 w 1254"/>
                  <a:gd name="T85" fmla="*/ 234 h 708"/>
                  <a:gd name="T86" fmla="*/ 510 w 1254"/>
                  <a:gd name="T87" fmla="*/ 0 h 708"/>
                  <a:gd name="T88" fmla="*/ 0 w 1254"/>
                  <a:gd name="T89" fmla="*/ 0 h 708"/>
                  <a:gd name="T90" fmla="*/ 0 w 1254"/>
                  <a:gd name="T91" fmla="*/ 708 h 708"/>
                  <a:gd name="T92" fmla="*/ 510 w 1254"/>
                  <a:gd name="T93" fmla="*/ 708 h 708"/>
                  <a:gd name="T94" fmla="*/ 510 w 1254"/>
                  <a:gd name="T95" fmla="*/ 566 h 708"/>
                  <a:gd name="T96" fmla="*/ 450 w 1254"/>
                  <a:gd name="T97" fmla="*/ 571 h 708"/>
                  <a:gd name="T98" fmla="*/ 450 w 1254"/>
                  <a:gd name="T99" fmla="*/ 648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4" h="708">
                    <a:moveTo>
                      <a:pt x="1254" y="0"/>
                    </a:moveTo>
                    <a:cubicBezTo>
                      <a:pt x="1254" y="708"/>
                      <a:pt x="1254" y="708"/>
                      <a:pt x="1254" y="708"/>
                    </a:cubicBezTo>
                    <a:cubicBezTo>
                      <a:pt x="744" y="708"/>
                      <a:pt x="744" y="708"/>
                      <a:pt x="744" y="708"/>
                    </a:cubicBezTo>
                    <a:cubicBezTo>
                      <a:pt x="744" y="474"/>
                      <a:pt x="744" y="474"/>
                      <a:pt x="744" y="474"/>
                    </a:cubicBezTo>
                    <a:cubicBezTo>
                      <a:pt x="647" y="514"/>
                      <a:pt x="519" y="550"/>
                      <a:pt x="380" y="542"/>
                    </a:cubicBezTo>
                    <a:cubicBezTo>
                      <a:pt x="370" y="592"/>
                      <a:pt x="370" y="592"/>
                      <a:pt x="370" y="592"/>
                    </a:cubicBezTo>
                    <a:cubicBezTo>
                      <a:pt x="220" y="461"/>
                      <a:pt x="220" y="461"/>
                      <a:pt x="220" y="461"/>
                    </a:cubicBezTo>
                    <a:cubicBezTo>
                      <a:pt x="408" y="397"/>
                      <a:pt x="408" y="397"/>
                      <a:pt x="408" y="397"/>
                    </a:cubicBezTo>
                    <a:cubicBezTo>
                      <a:pt x="399" y="443"/>
                      <a:pt x="399" y="443"/>
                      <a:pt x="399" y="443"/>
                    </a:cubicBezTo>
                    <a:cubicBezTo>
                      <a:pt x="531" y="462"/>
                      <a:pt x="653" y="442"/>
                      <a:pt x="744" y="417"/>
                    </a:cubicBezTo>
                    <a:cubicBezTo>
                      <a:pt x="744" y="286"/>
                      <a:pt x="744" y="286"/>
                      <a:pt x="744" y="286"/>
                    </a:cubicBezTo>
                    <a:cubicBezTo>
                      <a:pt x="746" y="286"/>
                      <a:pt x="747" y="286"/>
                      <a:pt x="748" y="286"/>
                    </a:cubicBezTo>
                    <a:cubicBezTo>
                      <a:pt x="767" y="286"/>
                      <a:pt x="786" y="286"/>
                      <a:pt x="804" y="288"/>
                    </a:cubicBezTo>
                    <a:cubicBezTo>
                      <a:pt x="804" y="398"/>
                      <a:pt x="804" y="398"/>
                      <a:pt x="804" y="398"/>
                    </a:cubicBezTo>
                    <a:cubicBezTo>
                      <a:pt x="869" y="376"/>
                      <a:pt x="908" y="355"/>
                      <a:pt x="909" y="354"/>
                    </a:cubicBezTo>
                    <a:cubicBezTo>
                      <a:pt x="925" y="377"/>
                      <a:pt x="925" y="377"/>
                      <a:pt x="925" y="377"/>
                    </a:cubicBezTo>
                    <a:cubicBezTo>
                      <a:pt x="921" y="380"/>
                      <a:pt x="876" y="412"/>
                      <a:pt x="804" y="447"/>
                    </a:cubicBezTo>
                    <a:cubicBezTo>
                      <a:pt x="804" y="648"/>
                      <a:pt x="804" y="648"/>
                      <a:pt x="804" y="648"/>
                    </a:cubicBezTo>
                    <a:cubicBezTo>
                      <a:pt x="1194" y="648"/>
                      <a:pt x="1194" y="648"/>
                      <a:pt x="1194" y="648"/>
                    </a:cubicBezTo>
                    <a:cubicBezTo>
                      <a:pt x="1194" y="60"/>
                      <a:pt x="1194" y="60"/>
                      <a:pt x="1194" y="60"/>
                    </a:cubicBezTo>
                    <a:cubicBezTo>
                      <a:pt x="804" y="60"/>
                      <a:pt x="804" y="60"/>
                      <a:pt x="804" y="60"/>
                    </a:cubicBezTo>
                    <a:cubicBezTo>
                      <a:pt x="804" y="137"/>
                      <a:pt x="804" y="137"/>
                      <a:pt x="804" y="137"/>
                    </a:cubicBezTo>
                    <a:cubicBezTo>
                      <a:pt x="784" y="138"/>
                      <a:pt x="764" y="140"/>
                      <a:pt x="744" y="142"/>
                    </a:cubicBezTo>
                    <a:cubicBezTo>
                      <a:pt x="744" y="0"/>
                      <a:pt x="744" y="0"/>
                      <a:pt x="744" y="0"/>
                    </a:cubicBezTo>
                    <a:lnTo>
                      <a:pt x="1254" y="0"/>
                    </a:lnTo>
                    <a:close/>
                    <a:moveTo>
                      <a:pt x="450" y="648"/>
                    </a:moveTo>
                    <a:cubicBezTo>
                      <a:pt x="60" y="648"/>
                      <a:pt x="60" y="648"/>
                      <a:pt x="60" y="648"/>
                    </a:cubicBezTo>
                    <a:cubicBezTo>
                      <a:pt x="60" y="60"/>
                      <a:pt x="60" y="60"/>
                      <a:pt x="60" y="60"/>
                    </a:cubicBezTo>
                    <a:cubicBezTo>
                      <a:pt x="450" y="60"/>
                      <a:pt x="450" y="60"/>
                      <a:pt x="450" y="60"/>
                    </a:cubicBezTo>
                    <a:cubicBezTo>
                      <a:pt x="450" y="261"/>
                      <a:pt x="450" y="261"/>
                      <a:pt x="450" y="261"/>
                    </a:cubicBezTo>
                    <a:cubicBezTo>
                      <a:pt x="378" y="296"/>
                      <a:pt x="333" y="328"/>
                      <a:pt x="329" y="331"/>
                    </a:cubicBezTo>
                    <a:cubicBezTo>
                      <a:pt x="345" y="354"/>
                      <a:pt x="345" y="354"/>
                      <a:pt x="345" y="354"/>
                    </a:cubicBezTo>
                    <a:cubicBezTo>
                      <a:pt x="346" y="353"/>
                      <a:pt x="385" y="332"/>
                      <a:pt x="450" y="310"/>
                    </a:cubicBezTo>
                    <a:cubicBezTo>
                      <a:pt x="450" y="420"/>
                      <a:pt x="450" y="420"/>
                      <a:pt x="450" y="420"/>
                    </a:cubicBezTo>
                    <a:cubicBezTo>
                      <a:pt x="468" y="422"/>
                      <a:pt x="487" y="422"/>
                      <a:pt x="506" y="422"/>
                    </a:cubicBezTo>
                    <a:cubicBezTo>
                      <a:pt x="507" y="422"/>
                      <a:pt x="508" y="422"/>
                      <a:pt x="510" y="422"/>
                    </a:cubicBezTo>
                    <a:cubicBezTo>
                      <a:pt x="510" y="291"/>
                      <a:pt x="510" y="291"/>
                      <a:pt x="510" y="291"/>
                    </a:cubicBezTo>
                    <a:cubicBezTo>
                      <a:pt x="601" y="266"/>
                      <a:pt x="723" y="246"/>
                      <a:pt x="855" y="265"/>
                    </a:cubicBezTo>
                    <a:cubicBezTo>
                      <a:pt x="846" y="311"/>
                      <a:pt x="846" y="311"/>
                      <a:pt x="846" y="311"/>
                    </a:cubicBezTo>
                    <a:cubicBezTo>
                      <a:pt x="1034" y="247"/>
                      <a:pt x="1034" y="247"/>
                      <a:pt x="1034" y="247"/>
                    </a:cubicBezTo>
                    <a:cubicBezTo>
                      <a:pt x="884" y="116"/>
                      <a:pt x="884" y="116"/>
                      <a:pt x="884" y="116"/>
                    </a:cubicBezTo>
                    <a:cubicBezTo>
                      <a:pt x="875" y="166"/>
                      <a:pt x="875" y="166"/>
                      <a:pt x="875" y="166"/>
                    </a:cubicBezTo>
                    <a:cubicBezTo>
                      <a:pt x="735" y="158"/>
                      <a:pt x="607" y="194"/>
                      <a:pt x="510" y="234"/>
                    </a:cubicBezTo>
                    <a:cubicBezTo>
                      <a:pt x="510" y="0"/>
                      <a:pt x="510" y="0"/>
                      <a:pt x="510" y="0"/>
                    </a:cubicBezTo>
                    <a:cubicBezTo>
                      <a:pt x="0" y="0"/>
                      <a:pt x="0" y="0"/>
                      <a:pt x="0" y="0"/>
                    </a:cubicBezTo>
                    <a:cubicBezTo>
                      <a:pt x="0" y="708"/>
                      <a:pt x="0" y="708"/>
                      <a:pt x="0" y="708"/>
                    </a:cubicBezTo>
                    <a:cubicBezTo>
                      <a:pt x="510" y="708"/>
                      <a:pt x="510" y="708"/>
                      <a:pt x="510" y="708"/>
                    </a:cubicBezTo>
                    <a:cubicBezTo>
                      <a:pt x="510" y="566"/>
                      <a:pt x="510" y="566"/>
                      <a:pt x="510" y="566"/>
                    </a:cubicBezTo>
                    <a:cubicBezTo>
                      <a:pt x="490" y="568"/>
                      <a:pt x="470" y="570"/>
                      <a:pt x="450" y="571"/>
                    </a:cubicBezTo>
                    <a:lnTo>
                      <a:pt x="450" y="648"/>
                    </a:lnTo>
                    <a:close/>
                  </a:path>
                </a:pathLst>
              </a:custGeom>
              <a:solidFill>
                <a:schemeClr val="tx1"/>
              </a:solidFill>
              <a:ln>
                <a:noFill/>
              </a:ln>
            </p:spPr>
            <p:txBody>
              <a:bodyPr vert="horz" wrap="square" lIns="91418" tIns="45709" rIns="91418" bIns="45709" numCol="1" anchor="t" anchorCtr="0" compatLnSpc="1">
                <a:prstTxWarp prst="textNoShape">
                  <a:avLst/>
                </a:prstTxWarp>
              </a:bodyPr>
              <a:lstStyle/>
              <a:p>
                <a:pPr>
                  <a:lnSpc>
                    <a:spcPct val="90000"/>
                  </a:lnSpc>
                </a:pPr>
                <a:endParaRPr lang="en-US" sz="1050" dirty="0">
                  <a:gradFill>
                    <a:gsLst>
                      <a:gs pos="0">
                        <a:schemeClr val="bg1"/>
                      </a:gs>
                      <a:gs pos="100000">
                        <a:schemeClr val="bg1"/>
                      </a:gs>
                    </a:gsLst>
                    <a:lin ang="5400000" scaled="0"/>
                  </a:gradFill>
                  <a:latin typeface="+mj-lt"/>
                </a:endParaRPr>
              </a:p>
            </p:txBody>
          </p:sp>
          <p:sp>
            <p:nvSpPr>
              <p:cNvPr id="116" name="Freeform 738"/>
              <p:cNvSpPr>
                <a:spLocks noChangeAspect="1" noEditPoints="1"/>
              </p:cNvSpPr>
              <p:nvPr/>
            </p:nvSpPr>
            <p:spPr bwMode="auto">
              <a:xfrm>
                <a:off x="1389705" y="4211622"/>
                <a:ext cx="289926" cy="291469"/>
              </a:xfrm>
              <a:custGeom>
                <a:avLst/>
                <a:gdLst>
                  <a:gd name="T0" fmla="*/ 81 w 188"/>
                  <a:gd name="T1" fmla="*/ 89 h 189"/>
                  <a:gd name="T2" fmla="*/ 79 w 188"/>
                  <a:gd name="T3" fmla="*/ 102 h 189"/>
                  <a:gd name="T4" fmla="*/ 91 w 188"/>
                  <a:gd name="T5" fmla="*/ 112 h 189"/>
                  <a:gd name="T6" fmla="*/ 102 w 188"/>
                  <a:gd name="T7" fmla="*/ 102 h 189"/>
                  <a:gd name="T8" fmla="*/ 94 w 188"/>
                  <a:gd name="T9" fmla="*/ 102 h 189"/>
                  <a:gd name="T10" fmla="*/ 89 w 188"/>
                  <a:gd name="T11" fmla="*/ 104 h 189"/>
                  <a:gd name="T12" fmla="*/ 85 w 188"/>
                  <a:gd name="T13" fmla="*/ 96 h 189"/>
                  <a:gd name="T14" fmla="*/ 91 w 188"/>
                  <a:gd name="T15" fmla="*/ 85 h 189"/>
                  <a:gd name="T16" fmla="*/ 58 w 188"/>
                  <a:gd name="T17" fmla="*/ 66 h 189"/>
                  <a:gd name="T18" fmla="*/ 48 w 188"/>
                  <a:gd name="T19" fmla="*/ 116 h 189"/>
                  <a:gd name="T20" fmla="*/ 91 w 188"/>
                  <a:gd name="T21" fmla="*/ 143 h 189"/>
                  <a:gd name="T22" fmla="*/ 133 w 188"/>
                  <a:gd name="T23" fmla="*/ 116 h 189"/>
                  <a:gd name="T24" fmla="*/ 133 w 188"/>
                  <a:gd name="T25" fmla="*/ 81 h 189"/>
                  <a:gd name="T26" fmla="*/ 114 w 188"/>
                  <a:gd name="T27" fmla="*/ 85 h 189"/>
                  <a:gd name="T28" fmla="*/ 115 w 188"/>
                  <a:gd name="T29" fmla="*/ 106 h 189"/>
                  <a:gd name="T30" fmla="*/ 98 w 188"/>
                  <a:gd name="T31" fmla="*/ 123 h 189"/>
                  <a:gd name="T32" fmla="*/ 75 w 188"/>
                  <a:gd name="T33" fmla="*/ 120 h 189"/>
                  <a:gd name="T34" fmla="*/ 66 w 188"/>
                  <a:gd name="T35" fmla="*/ 98 h 189"/>
                  <a:gd name="T36" fmla="*/ 75 w 188"/>
                  <a:gd name="T37" fmla="*/ 77 h 189"/>
                  <a:gd name="T38" fmla="*/ 98 w 188"/>
                  <a:gd name="T39" fmla="*/ 73 h 189"/>
                  <a:gd name="T40" fmla="*/ 117 w 188"/>
                  <a:gd name="T41" fmla="*/ 62 h 189"/>
                  <a:gd name="T42" fmla="*/ 91 w 188"/>
                  <a:gd name="T43" fmla="*/ 52 h 189"/>
                  <a:gd name="T44" fmla="*/ 129 w 188"/>
                  <a:gd name="T45" fmla="*/ 60 h 189"/>
                  <a:gd name="T46" fmla="*/ 142 w 188"/>
                  <a:gd name="T47" fmla="*/ 47 h 189"/>
                  <a:gd name="T48" fmla="*/ 66 w 188"/>
                  <a:gd name="T49" fmla="*/ 23 h 189"/>
                  <a:gd name="T50" fmla="*/ 18 w 188"/>
                  <a:gd name="T51" fmla="*/ 73 h 189"/>
                  <a:gd name="T52" fmla="*/ 29 w 188"/>
                  <a:gd name="T53" fmla="*/ 144 h 189"/>
                  <a:gd name="T54" fmla="*/ 91 w 188"/>
                  <a:gd name="T55" fmla="*/ 175 h 189"/>
                  <a:gd name="T56" fmla="*/ 154 w 188"/>
                  <a:gd name="T57" fmla="*/ 144 h 189"/>
                  <a:gd name="T58" fmla="*/ 165 w 188"/>
                  <a:gd name="T59" fmla="*/ 79 h 189"/>
                  <a:gd name="T60" fmla="*/ 142 w 188"/>
                  <a:gd name="T61" fmla="*/ 72 h 189"/>
                  <a:gd name="T62" fmla="*/ 148 w 188"/>
                  <a:gd name="T63" fmla="*/ 98 h 189"/>
                  <a:gd name="T64" fmla="*/ 114 w 188"/>
                  <a:gd name="T65" fmla="*/ 152 h 189"/>
                  <a:gd name="T66" fmla="*/ 50 w 188"/>
                  <a:gd name="T67" fmla="*/ 139 h 189"/>
                  <a:gd name="T68" fmla="*/ 37 w 188"/>
                  <a:gd name="T69" fmla="*/ 75 h 189"/>
                  <a:gd name="T70" fmla="*/ 91 w 188"/>
                  <a:gd name="T71" fmla="*/ 41 h 189"/>
                  <a:gd name="T72" fmla="*/ 117 w 188"/>
                  <a:gd name="T73" fmla="*/ 47 h 189"/>
                  <a:gd name="T74" fmla="*/ 110 w 188"/>
                  <a:gd name="T75" fmla="*/ 23 h 189"/>
                  <a:gd name="T76" fmla="*/ 156 w 188"/>
                  <a:gd name="T77" fmla="*/ 33 h 189"/>
                  <a:gd name="T78" fmla="*/ 179 w 188"/>
                  <a:gd name="T79" fmla="*/ 73 h 189"/>
                  <a:gd name="T80" fmla="*/ 163 w 188"/>
                  <a:gd name="T81" fmla="*/ 152 h 189"/>
                  <a:gd name="T82" fmla="*/ 91 w 188"/>
                  <a:gd name="T83" fmla="*/ 189 h 189"/>
                  <a:gd name="T84" fmla="*/ 18 w 188"/>
                  <a:gd name="T85" fmla="*/ 152 h 189"/>
                  <a:gd name="T86" fmla="*/ 4 w 188"/>
                  <a:gd name="T87" fmla="*/ 70 h 189"/>
                  <a:gd name="T88" fmla="*/ 62 w 188"/>
                  <a:gd name="T89" fmla="*/ 12 h 189"/>
                  <a:gd name="T90" fmla="*/ 137 w 188"/>
                  <a:gd name="T91" fmla="*/ 2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8" h="189">
                    <a:moveTo>
                      <a:pt x="91" y="85"/>
                    </a:moveTo>
                    <a:lnTo>
                      <a:pt x="85" y="87"/>
                    </a:lnTo>
                    <a:lnTo>
                      <a:pt x="81" y="89"/>
                    </a:lnTo>
                    <a:lnTo>
                      <a:pt x="79" y="93"/>
                    </a:lnTo>
                    <a:lnTo>
                      <a:pt x="77" y="98"/>
                    </a:lnTo>
                    <a:lnTo>
                      <a:pt x="79" y="102"/>
                    </a:lnTo>
                    <a:lnTo>
                      <a:pt x="81" y="108"/>
                    </a:lnTo>
                    <a:lnTo>
                      <a:pt x="85" y="110"/>
                    </a:lnTo>
                    <a:lnTo>
                      <a:pt x="91" y="112"/>
                    </a:lnTo>
                    <a:lnTo>
                      <a:pt x="96" y="110"/>
                    </a:lnTo>
                    <a:lnTo>
                      <a:pt x="100" y="108"/>
                    </a:lnTo>
                    <a:lnTo>
                      <a:pt x="102" y="102"/>
                    </a:lnTo>
                    <a:lnTo>
                      <a:pt x="104" y="98"/>
                    </a:lnTo>
                    <a:lnTo>
                      <a:pt x="104" y="95"/>
                    </a:lnTo>
                    <a:lnTo>
                      <a:pt x="94" y="102"/>
                    </a:lnTo>
                    <a:lnTo>
                      <a:pt x="92" y="104"/>
                    </a:lnTo>
                    <a:lnTo>
                      <a:pt x="91" y="104"/>
                    </a:lnTo>
                    <a:lnTo>
                      <a:pt x="89" y="104"/>
                    </a:lnTo>
                    <a:lnTo>
                      <a:pt x="87" y="102"/>
                    </a:lnTo>
                    <a:lnTo>
                      <a:pt x="85" y="100"/>
                    </a:lnTo>
                    <a:lnTo>
                      <a:pt x="85" y="96"/>
                    </a:lnTo>
                    <a:lnTo>
                      <a:pt x="87" y="93"/>
                    </a:lnTo>
                    <a:lnTo>
                      <a:pt x="94" y="85"/>
                    </a:lnTo>
                    <a:lnTo>
                      <a:pt x="91" y="85"/>
                    </a:lnTo>
                    <a:close/>
                    <a:moveTo>
                      <a:pt x="91" y="52"/>
                    </a:moveTo>
                    <a:lnTo>
                      <a:pt x="73" y="56"/>
                    </a:lnTo>
                    <a:lnTo>
                      <a:pt x="58" y="66"/>
                    </a:lnTo>
                    <a:lnTo>
                      <a:pt x="48" y="81"/>
                    </a:lnTo>
                    <a:lnTo>
                      <a:pt x="46" y="98"/>
                    </a:lnTo>
                    <a:lnTo>
                      <a:pt x="48" y="116"/>
                    </a:lnTo>
                    <a:lnTo>
                      <a:pt x="58" y="129"/>
                    </a:lnTo>
                    <a:lnTo>
                      <a:pt x="73" y="141"/>
                    </a:lnTo>
                    <a:lnTo>
                      <a:pt x="91" y="143"/>
                    </a:lnTo>
                    <a:lnTo>
                      <a:pt x="108" y="141"/>
                    </a:lnTo>
                    <a:lnTo>
                      <a:pt x="123" y="129"/>
                    </a:lnTo>
                    <a:lnTo>
                      <a:pt x="133" y="116"/>
                    </a:lnTo>
                    <a:lnTo>
                      <a:pt x="137" y="98"/>
                    </a:lnTo>
                    <a:lnTo>
                      <a:pt x="135" y="89"/>
                    </a:lnTo>
                    <a:lnTo>
                      <a:pt x="133" y="81"/>
                    </a:lnTo>
                    <a:lnTo>
                      <a:pt x="127" y="72"/>
                    </a:lnTo>
                    <a:lnTo>
                      <a:pt x="125" y="72"/>
                    </a:lnTo>
                    <a:lnTo>
                      <a:pt x="114" y="85"/>
                    </a:lnTo>
                    <a:lnTo>
                      <a:pt x="115" y="91"/>
                    </a:lnTo>
                    <a:lnTo>
                      <a:pt x="117" y="98"/>
                    </a:lnTo>
                    <a:lnTo>
                      <a:pt x="115" y="106"/>
                    </a:lnTo>
                    <a:lnTo>
                      <a:pt x="112" y="114"/>
                    </a:lnTo>
                    <a:lnTo>
                      <a:pt x="106" y="120"/>
                    </a:lnTo>
                    <a:lnTo>
                      <a:pt x="98" y="123"/>
                    </a:lnTo>
                    <a:lnTo>
                      <a:pt x="91" y="123"/>
                    </a:lnTo>
                    <a:lnTo>
                      <a:pt x="83" y="123"/>
                    </a:lnTo>
                    <a:lnTo>
                      <a:pt x="75" y="120"/>
                    </a:lnTo>
                    <a:lnTo>
                      <a:pt x="69" y="114"/>
                    </a:lnTo>
                    <a:lnTo>
                      <a:pt x="66" y="106"/>
                    </a:lnTo>
                    <a:lnTo>
                      <a:pt x="66" y="98"/>
                    </a:lnTo>
                    <a:lnTo>
                      <a:pt x="66" y="91"/>
                    </a:lnTo>
                    <a:lnTo>
                      <a:pt x="69" y="83"/>
                    </a:lnTo>
                    <a:lnTo>
                      <a:pt x="75" y="77"/>
                    </a:lnTo>
                    <a:lnTo>
                      <a:pt x="83" y="73"/>
                    </a:lnTo>
                    <a:lnTo>
                      <a:pt x="91" y="72"/>
                    </a:lnTo>
                    <a:lnTo>
                      <a:pt x="98" y="73"/>
                    </a:lnTo>
                    <a:lnTo>
                      <a:pt x="104" y="75"/>
                    </a:lnTo>
                    <a:lnTo>
                      <a:pt x="117" y="64"/>
                    </a:lnTo>
                    <a:lnTo>
                      <a:pt x="117" y="62"/>
                    </a:lnTo>
                    <a:lnTo>
                      <a:pt x="108" y="56"/>
                    </a:lnTo>
                    <a:lnTo>
                      <a:pt x="100" y="54"/>
                    </a:lnTo>
                    <a:lnTo>
                      <a:pt x="91" y="52"/>
                    </a:lnTo>
                    <a:close/>
                    <a:moveTo>
                      <a:pt x="142" y="33"/>
                    </a:moveTo>
                    <a:lnTo>
                      <a:pt x="129" y="45"/>
                    </a:lnTo>
                    <a:lnTo>
                      <a:pt x="129" y="60"/>
                    </a:lnTo>
                    <a:lnTo>
                      <a:pt x="144" y="60"/>
                    </a:lnTo>
                    <a:lnTo>
                      <a:pt x="156" y="47"/>
                    </a:lnTo>
                    <a:lnTo>
                      <a:pt x="142" y="47"/>
                    </a:lnTo>
                    <a:lnTo>
                      <a:pt x="142" y="33"/>
                    </a:lnTo>
                    <a:close/>
                    <a:moveTo>
                      <a:pt x="91" y="20"/>
                    </a:moveTo>
                    <a:lnTo>
                      <a:pt x="66" y="23"/>
                    </a:lnTo>
                    <a:lnTo>
                      <a:pt x="44" y="35"/>
                    </a:lnTo>
                    <a:lnTo>
                      <a:pt x="29" y="52"/>
                    </a:lnTo>
                    <a:lnTo>
                      <a:pt x="18" y="73"/>
                    </a:lnTo>
                    <a:lnTo>
                      <a:pt x="14" y="98"/>
                    </a:lnTo>
                    <a:lnTo>
                      <a:pt x="18" y="123"/>
                    </a:lnTo>
                    <a:lnTo>
                      <a:pt x="29" y="144"/>
                    </a:lnTo>
                    <a:lnTo>
                      <a:pt x="44" y="160"/>
                    </a:lnTo>
                    <a:lnTo>
                      <a:pt x="66" y="171"/>
                    </a:lnTo>
                    <a:lnTo>
                      <a:pt x="91" y="175"/>
                    </a:lnTo>
                    <a:lnTo>
                      <a:pt x="115" y="171"/>
                    </a:lnTo>
                    <a:lnTo>
                      <a:pt x="137" y="160"/>
                    </a:lnTo>
                    <a:lnTo>
                      <a:pt x="154" y="144"/>
                    </a:lnTo>
                    <a:lnTo>
                      <a:pt x="163" y="123"/>
                    </a:lnTo>
                    <a:lnTo>
                      <a:pt x="169" y="98"/>
                    </a:lnTo>
                    <a:lnTo>
                      <a:pt x="165" y="79"/>
                    </a:lnTo>
                    <a:lnTo>
                      <a:pt x="160" y="62"/>
                    </a:lnTo>
                    <a:lnTo>
                      <a:pt x="148" y="72"/>
                    </a:lnTo>
                    <a:lnTo>
                      <a:pt x="142" y="72"/>
                    </a:lnTo>
                    <a:lnTo>
                      <a:pt x="146" y="81"/>
                    </a:lnTo>
                    <a:lnTo>
                      <a:pt x="148" y="89"/>
                    </a:lnTo>
                    <a:lnTo>
                      <a:pt x="148" y="98"/>
                    </a:lnTo>
                    <a:lnTo>
                      <a:pt x="144" y="121"/>
                    </a:lnTo>
                    <a:lnTo>
                      <a:pt x="133" y="139"/>
                    </a:lnTo>
                    <a:lnTo>
                      <a:pt x="114" y="152"/>
                    </a:lnTo>
                    <a:lnTo>
                      <a:pt x="91" y="156"/>
                    </a:lnTo>
                    <a:lnTo>
                      <a:pt x="67" y="152"/>
                    </a:lnTo>
                    <a:lnTo>
                      <a:pt x="50" y="139"/>
                    </a:lnTo>
                    <a:lnTo>
                      <a:pt x="37" y="121"/>
                    </a:lnTo>
                    <a:lnTo>
                      <a:pt x="33" y="98"/>
                    </a:lnTo>
                    <a:lnTo>
                      <a:pt x="37" y="75"/>
                    </a:lnTo>
                    <a:lnTo>
                      <a:pt x="50" y="56"/>
                    </a:lnTo>
                    <a:lnTo>
                      <a:pt x="67" y="45"/>
                    </a:lnTo>
                    <a:lnTo>
                      <a:pt x="91" y="41"/>
                    </a:lnTo>
                    <a:lnTo>
                      <a:pt x="100" y="41"/>
                    </a:lnTo>
                    <a:lnTo>
                      <a:pt x="108" y="43"/>
                    </a:lnTo>
                    <a:lnTo>
                      <a:pt x="117" y="47"/>
                    </a:lnTo>
                    <a:lnTo>
                      <a:pt x="117" y="41"/>
                    </a:lnTo>
                    <a:lnTo>
                      <a:pt x="127" y="29"/>
                    </a:lnTo>
                    <a:lnTo>
                      <a:pt x="110" y="23"/>
                    </a:lnTo>
                    <a:lnTo>
                      <a:pt x="91" y="20"/>
                    </a:lnTo>
                    <a:close/>
                    <a:moveTo>
                      <a:pt x="156" y="0"/>
                    </a:moveTo>
                    <a:lnTo>
                      <a:pt x="156" y="33"/>
                    </a:lnTo>
                    <a:lnTo>
                      <a:pt x="188" y="33"/>
                    </a:lnTo>
                    <a:lnTo>
                      <a:pt x="169" y="52"/>
                    </a:lnTo>
                    <a:lnTo>
                      <a:pt x="179" y="73"/>
                    </a:lnTo>
                    <a:lnTo>
                      <a:pt x="181" y="98"/>
                    </a:lnTo>
                    <a:lnTo>
                      <a:pt x="177" y="127"/>
                    </a:lnTo>
                    <a:lnTo>
                      <a:pt x="163" y="152"/>
                    </a:lnTo>
                    <a:lnTo>
                      <a:pt x="144" y="171"/>
                    </a:lnTo>
                    <a:lnTo>
                      <a:pt x="119" y="185"/>
                    </a:lnTo>
                    <a:lnTo>
                      <a:pt x="91" y="189"/>
                    </a:lnTo>
                    <a:lnTo>
                      <a:pt x="62" y="185"/>
                    </a:lnTo>
                    <a:lnTo>
                      <a:pt x="37" y="171"/>
                    </a:lnTo>
                    <a:lnTo>
                      <a:pt x="18" y="152"/>
                    </a:lnTo>
                    <a:lnTo>
                      <a:pt x="4" y="127"/>
                    </a:lnTo>
                    <a:lnTo>
                      <a:pt x="0" y="98"/>
                    </a:lnTo>
                    <a:lnTo>
                      <a:pt x="4" y="70"/>
                    </a:lnTo>
                    <a:lnTo>
                      <a:pt x="18" y="45"/>
                    </a:lnTo>
                    <a:lnTo>
                      <a:pt x="37" y="25"/>
                    </a:lnTo>
                    <a:lnTo>
                      <a:pt x="62" y="12"/>
                    </a:lnTo>
                    <a:lnTo>
                      <a:pt x="91" y="8"/>
                    </a:lnTo>
                    <a:lnTo>
                      <a:pt x="114" y="10"/>
                    </a:lnTo>
                    <a:lnTo>
                      <a:pt x="137" y="20"/>
                    </a:lnTo>
                    <a:lnTo>
                      <a:pt x="156" y="0"/>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568"/>
              </a:p>
            </p:txBody>
          </p:sp>
          <p:sp>
            <p:nvSpPr>
              <p:cNvPr id="117" name="Freeform 5"/>
              <p:cNvSpPr>
                <a:spLocks noChangeAspect="1" noEditPoints="1"/>
              </p:cNvSpPr>
              <p:nvPr/>
            </p:nvSpPr>
            <p:spPr bwMode="auto">
              <a:xfrm>
                <a:off x="1954003" y="4212725"/>
                <a:ext cx="227305" cy="289262"/>
              </a:xfrm>
              <a:custGeom>
                <a:avLst/>
                <a:gdLst>
                  <a:gd name="T0" fmla="*/ 3 w 78"/>
                  <a:gd name="T1" fmla="*/ 75 h 100"/>
                  <a:gd name="T2" fmla="*/ 25 w 78"/>
                  <a:gd name="T3" fmla="*/ 97 h 100"/>
                  <a:gd name="T4" fmla="*/ 44 w 78"/>
                  <a:gd name="T5" fmla="*/ 100 h 100"/>
                  <a:gd name="T6" fmla="*/ 67 w 78"/>
                  <a:gd name="T7" fmla="*/ 100 h 100"/>
                  <a:gd name="T8" fmla="*/ 78 w 78"/>
                  <a:gd name="T9" fmla="*/ 89 h 100"/>
                  <a:gd name="T10" fmla="*/ 78 w 78"/>
                  <a:gd name="T11" fmla="*/ 58 h 100"/>
                  <a:gd name="T12" fmla="*/ 69 w 78"/>
                  <a:gd name="T13" fmla="*/ 48 h 100"/>
                  <a:gd name="T14" fmla="*/ 47 w 78"/>
                  <a:gd name="T15" fmla="*/ 45 h 100"/>
                  <a:gd name="T16" fmla="*/ 48 w 78"/>
                  <a:gd name="T17" fmla="*/ 44 h 100"/>
                  <a:gd name="T18" fmla="*/ 57 w 78"/>
                  <a:gd name="T19" fmla="*/ 25 h 100"/>
                  <a:gd name="T20" fmla="*/ 31 w 78"/>
                  <a:gd name="T21" fmla="*/ 0 h 100"/>
                  <a:gd name="T22" fmla="*/ 7 w 78"/>
                  <a:gd name="T23" fmla="*/ 25 h 100"/>
                  <a:gd name="T24" fmla="*/ 11 w 78"/>
                  <a:gd name="T25" fmla="*/ 39 h 100"/>
                  <a:gd name="T26" fmla="*/ 21 w 78"/>
                  <a:gd name="T27" fmla="*/ 48 h 100"/>
                  <a:gd name="T28" fmla="*/ 22 w 78"/>
                  <a:gd name="T29" fmla="*/ 49 h 100"/>
                  <a:gd name="T30" fmla="*/ 22 w 78"/>
                  <a:gd name="T31" fmla="*/ 66 h 100"/>
                  <a:gd name="T32" fmla="*/ 17 w 78"/>
                  <a:gd name="T33" fmla="*/ 61 h 100"/>
                  <a:gd name="T34" fmla="*/ 9 w 78"/>
                  <a:gd name="T35" fmla="*/ 59 h 100"/>
                  <a:gd name="T36" fmla="*/ 3 w 78"/>
                  <a:gd name="T37" fmla="*/ 61 h 100"/>
                  <a:gd name="T38" fmla="*/ 3 w 78"/>
                  <a:gd name="T39" fmla="*/ 75 h 100"/>
                  <a:gd name="T40" fmla="*/ 21 w 78"/>
                  <a:gd name="T41" fmla="*/ 39 h 100"/>
                  <a:gd name="T42" fmla="*/ 13 w 78"/>
                  <a:gd name="T43" fmla="*/ 25 h 100"/>
                  <a:gd name="T44" fmla="*/ 31 w 78"/>
                  <a:gd name="T45" fmla="*/ 7 h 100"/>
                  <a:gd name="T46" fmla="*/ 50 w 78"/>
                  <a:gd name="T47" fmla="*/ 25 h 100"/>
                  <a:gd name="T48" fmla="*/ 44 w 78"/>
                  <a:gd name="T49" fmla="*/ 39 h 100"/>
                  <a:gd name="T50" fmla="*/ 42 w 78"/>
                  <a:gd name="T51" fmla="*/ 41 h 100"/>
                  <a:gd name="T52" fmla="*/ 42 w 78"/>
                  <a:gd name="T53" fmla="*/ 26 h 100"/>
                  <a:gd name="T54" fmla="*/ 31 w 78"/>
                  <a:gd name="T55" fmla="*/ 15 h 100"/>
                  <a:gd name="T56" fmla="*/ 22 w 78"/>
                  <a:gd name="T57" fmla="*/ 26 h 100"/>
                  <a:gd name="T58" fmla="*/ 22 w 78"/>
                  <a:gd name="T59" fmla="*/ 40 h 100"/>
                  <a:gd name="T60" fmla="*/ 21 w 78"/>
                  <a:gd name="T61" fmla="*/ 39 h 100"/>
                  <a:gd name="T62" fmla="*/ 7 w 78"/>
                  <a:gd name="T63" fmla="*/ 66 h 100"/>
                  <a:gd name="T64" fmla="*/ 12 w 78"/>
                  <a:gd name="T65" fmla="*/ 66 h 100"/>
                  <a:gd name="T66" fmla="*/ 28 w 78"/>
                  <a:gd name="T67" fmla="*/ 83 h 100"/>
                  <a:gd name="T68" fmla="*/ 28 w 78"/>
                  <a:gd name="T69" fmla="*/ 26 h 100"/>
                  <a:gd name="T70" fmla="*/ 31 w 78"/>
                  <a:gd name="T71" fmla="*/ 23 h 100"/>
                  <a:gd name="T72" fmla="*/ 35 w 78"/>
                  <a:gd name="T73" fmla="*/ 26 h 100"/>
                  <a:gd name="T74" fmla="*/ 35 w 78"/>
                  <a:gd name="T75" fmla="*/ 51 h 100"/>
                  <a:gd name="T76" fmla="*/ 67 w 78"/>
                  <a:gd name="T77" fmla="*/ 54 h 100"/>
                  <a:gd name="T78" fmla="*/ 67 w 78"/>
                  <a:gd name="T79" fmla="*/ 54 h 100"/>
                  <a:gd name="T80" fmla="*/ 72 w 78"/>
                  <a:gd name="T81" fmla="*/ 58 h 100"/>
                  <a:gd name="T82" fmla="*/ 72 w 78"/>
                  <a:gd name="T83" fmla="*/ 89 h 100"/>
                  <a:gd name="T84" fmla="*/ 67 w 78"/>
                  <a:gd name="T85" fmla="*/ 94 h 100"/>
                  <a:gd name="T86" fmla="*/ 44 w 78"/>
                  <a:gd name="T87" fmla="*/ 94 h 100"/>
                  <a:gd name="T88" fmla="*/ 31 w 78"/>
                  <a:gd name="T89" fmla="*/ 92 h 100"/>
                  <a:gd name="T90" fmla="*/ 31 w 78"/>
                  <a:gd name="T91" fmla="*/ 92 h 100"/>
                  <a:gd name="T92" fmla="*/ 7 w 78"/>
                  <a:gd name="T93" fmla="*/ 70 h 100"/>
                  <a:gd name="T94" fmla="*/ 7 w 78"/>
                  <a:gd name="T95" fmla="*/ 6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8" h="100">
                    <a:moveTo>
                      <a:pt x="3" y="75"/>
                    </a:moveTo>
                    <a:cubicBezTo>
                      <a:pt x="25" y="97"/>
                      <a:pt x="25" y="97"/>
                      <a:pt x="25" y="97"/>
                    </a:cubicBezTo>
                    <a:cubicBezTo>
                      <a:pt x="28" y="100"/>
                      <a:pt x="32" y="100"/>
                      <a:pt x="44" y="100"/>
                    </a:cubicBezTo>
                    <a:cubicBezTo>
                      <a:pt x="67" y="100"/>
                      <a:pt x="67" y="100"/>
                      <a:pt x="67" y="100"/>
                    </a:cubicBezTo>
                    <a:cubicBezTo>
                      <a:pt x="74" y="100"/>
                      <a:pt x="78" y="94"/>
                      <a:pt x="78" y="89"/>
                    </a:cubicBezTo>
                    <a:cubicBezTo>
                      <a:pt x="78" y="58"/>
                      <a:pt x="78" y="58"/>
                      <a:pt x="78" y="58"/>
                    </a:cubicBezTo>
                    <a:cubicBezTo>
                      <a:pt x="78" y="52"/>
                      <a:pt x="74" y="48"/>
                      <a:pt x="69" y="48"/>
                    </a:cubicBezTo>
                    <a:cubicBezTo>
                      <a:pt x="47" y="45"/>
                      <a:pt x="47" y="45"/>
                      <a:pt x="47" y="45"/>
                    </a:cubicBezTo>
                    <a:cubicBezTo>
                      <a:pt x="48" y="44"/>
                      <a:pt x="48" y="44"/>
                      <a:pt x="48" y="44"/>
                    </a:cubicBezTo>
                    <a:cubicBezTo>
                      <a:pt x="55" y="38"/>
                      <a:pt x="57" y="32"/>
                      <a:pt x="57" y="25"/>
                    </a:cubicBezTo>
                    <a:cubicBezTo>
                      <a:pt x="57" y="11"/>
                      <a:pt x="46" y="0"/>
                      <a:pt x="31" y="0"/>
                    </a:cubicBezTo>
                    <a:cubicBezTo>
                      <a:pt x="18" y="0"/>
                      <a:pt x="7" y="12"/>
                      <a:pt x="7" y="25"/>
                    </a:cubicBezTo>
                    <a:cubicBezTo>
                      <a:pt x="7" y="31"/>
                      <a:pt x="8" y="35"/>
                      <a:pt x="11" y="39"/>
                    </a:cubicBezTo>
                    <a:cubicBezTo>
                      <a:pt x="13" y="42"/>
                      <a:pt x="16" y="46"/>
                      <a:pt x="21" y="48"/>
                    </a:cubicBezTo>
                    <a:cubicBezTo>
                      <a:pt x="22" y="49"/>
                      <a:pt x="22" y="49"/>
                      <a:pt x="22" y="49"/>
                    </a:cubicBezTo>
                    <a:cubicBezTo>
                      <a:pt x="22" y="66"/>
                      <a:pt x="22" y="66"/>
                      <a:pt x="22" y="66"/>
                    </a:cubicBezTo>
                    <a:cubicBezTo>
                      <a:pt x="17" y="61"/>
                      <a:pt x="17" y="61"/>
                      <a:pt x="17" y="61"/>
                    </a:cubicBezTo>
                    <a:cubicBezTo>
                      <a:pt x="15" y="60"/>
                      <a:pt x="13" y="59"/>
                      <a:pt x="9" y="59"/>
                    </a:cubicBezTo>
                    <a:cubicBezTo>
                      <a:pt x="7" y="59"/>
                      <a:pt x="5" y="59"/>
                      <a:pt x="3" y="61"/>
                    </a:cubicBezTo>
                    <a:cubicBezTo>
                      <a:pt x="0" y="65"/>
                      <a:pt x="0" y="71"/>
                      <a:pt x="3" y="75"/>
                    </a:cubicBezTo>
                    <a:close/>
                    <a:moveTo>
                      <a:pt x="21" y="39"/>
                    </a:moveTo>
                    <a:cubicBezTo>
                      <a:pt x="16" y="36"/>
                      <a:pt x="13" y="31"/>
                      <a:pt x="13" y="25"/>
                    </a:cubicBezTo>
                    <a:cubicBezTo>
                      <a:pt x="13" y="15"/>
                      <a:pt x="22" y="7"/>
                      <a:pt x="31" y="7"/>
                    </a:cubicBezTo>
                    <a:cubicBezTo>
                      <a:pt x="41" y="7"/>
                      <a:pt x="50" y="15"/>
                      <a:pt x="50" y="25"/>
                    </a:cubicBezTo>
                    <a:cubicBezTo>
                      <a:pt x="50" y="30"/>
                      <a:pt x="48" y="35"/>
                      <a:pt x="44" y="39"/>
                    </a:cubicBezTo>
                    <a:cubicBezTo>
                      <a:pt x="42" y="41"/>
                      <a:pt x="42" y="41"/>
                      <a:pt x="42" y="41"/>
                    </a:cubicBezTo>
                    <a:cubicBezTo>
                      <a:pt x="42" y="26"/>
                      <a:pt x="42" y="26"/>
                      <a:pt x="42" y="26"/>
                    </a:cubicBezTo>
                    <a:cubicBezTo>
                      <a:pt x="42" y="21"/>
                      <a:pt x="38" y="15"/>
                      <a:pt x="31" y="15"/>
                    </a:cubicBezTo>
                    <a:cubicBezTo>
                      <a:pt x="26" y="15"/>
                      <a:pt x="22" y="21"/>
                      <a:pt x="22" y="26"/>
                    </a:cubicBezTo>
                    <a:cubicBezTo>
                      <a:pt x="22" y="40"/>
                      <a:pt x="22" y="40"/>
                      <a:pt x="22" y="40"/>
                    </a:cubicBezTo>
                    <a:lnTo>
                      <a:pt x="21" y="39"/>
                    </a:lnTo>
                    <a:close/>
                    <a:moveTo>
                      <a:pt x="7" y="66"/>
                    </a:moveTo>
                    <a:cubicBezTo>
                      <a:pt x="12" y="66"/>
                      <a:pt x="12" y="66"/>
                      <a:pt x="12" y="66"/>
                    </a:cubicBezTo>
                    <a:cubicBezTo>
                      <a:pt x="28" y="83"/>
                      <a:pt x="28" y="83"/>
                      <a:pt x="28" y="83"/>
                    </a:cubicBezTo>
                    <a:cubicBezTo>
                      <a:pt x="28" y="26"/>
                      <a:pt x="28" y="26"/>
                      <a:pt x="28" y="26"/>
                    </a:cubicBezTo>
                    <a:cubicBezTo>
                      <a:pt x="28" y="25"/>
                      <a:pt x="30" y="23"/>
                      <a:pt x="31" y="23"/>
                    </a:cubicBezTo>
                    <a:cubicBezTo>
                      <a:pt x="35" y="23"/>
                      <a:pt x="35" y="25"/>
                      <a:pt x="35" y="26"/>
                    </a:cubicBezTo>
                    <a:cubicBezTo>
                      <a:pt x="35" y="51"/>
                      <a:pt x="35" y="51"/>
                      <a:pt x="35" y="51"/>
                    </a:cubicBezTo>
                    <a:cubicBezTo>
                      <a:pt x="67" y="54"/>
                      <a:pt x="67" y="54"/>
                      <a:pt x="67" y="54"/>
                    </a:cubicBezTo>
                    <a:cubicBezTo>
                      <a:pt x="67" y="54"/>
                      <a:pt x="67" y="54"/>
                      <a:pt x="67" y="54"/>
                    </a:cubicBezTo>
                    <a:cubicBezTo>
                      <a:pt x="70" y="54"/>
                      <a:pt x="72" y="56"/>
                      <a:pt x="72" y="58"/>
                    </a:cubicBezTo>
                    <a:cubicBezTo>
                      <a:pt x="72" y="89"/>
                      <a:pt x="72" y="89"/>
                      <a:pt x="72" y="89"/>
                    </a:cubicBezTo>
                    <a:cubicBezTo>
                      <a:pt x="72" y="91"/>
                      <a:pt x="70" y="94"/>
                      <a:pt x="67" y="94"/>
                    </a:cubicBezTo>
                    <a:cubicBezTo>
                      <a:pt x="44" y="94"/>
                      <a:pt x="44" y="94"/>
                      <a:pt x="44" y="94"/>
                    </a:cubicBezTo>
                    <a:cubicBezTo>
                      <a:pt x="34" y="94"/>
                      <a:pt x="31" y="92"/>
                      <a:pt x="31" y="92"/>
                    </a:cubicBezTo>
                    <a:cubicBezTo>
                      <a:pt x="31" y="92"/>
                      <a:pt x="31" y="92"/>
                      <a:pt x="31" y="92"/>
                    </a:cubicBezTo>
                    <a:cubicBezTo>
                      <a:pt x="7" y="70"/>
                      <a:pt x="7" y="70"/>
                      <a:pt x="7" y="70"/>
                    </a:cubicBezTo>
                    <a:lnTo>
                      <a:pt x="7" y="66"/>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endParaRPr lang="en-US" sz="1568"/>
              </a:p>
            </p:txBody>
          </p:sp>
          <p:sp>
            <p:nvSpPr>
              <p:cNvPr id="118" name="Freeform 30"/>
              <p:cNvSpPr>
                <a:spLocks noChangeAspect="1" noEditPoints="1"/>
              </p:cNvSpPr>
              <p:nvPr/>
            </p:nvSpPr>
            <p:spPr bwMode="auto">
              <a:xfrm>
                <a:off x="2455680" y="4222775"/>
                <a:ext cx="266531" cy="269162"/>
              </a:xfrm>
              <a:custGeom>
                <a:avLst/>
                <a:gdLst>
                  <a:gd name="T0" fmla="*/ 86 w 126"/>
                  <a:gd name="T1" fmla="*/ 0 h 127"/>
                  <a:gd name="T2" fmla="*/ 46 w 126"/>
                  <a:gd name="T3" fmla="*/ 40 h 127"/>
                  <a:gd name="T4" fmla="*/ 55 w 126"/>
                  <a:gd name="T5" fmla="*/ 65 h 127"/>
                  <a:gd name="T6" fmla="*/ 0 w 126"/>
                  <a:gd name="T7" fmla="*/ 121 h 127"/>
                  <a:gd name="T8" fmla="*/ 5 w 126"/>
                  <a:gd name="T9" fmla="*/ 127 h 127"/>
                  <a:gd name="T10" fmla="*/ 61 w 126"/>
                  <a:gd name="T11" fmla="*/ 71 h 127"/>
                  <a:gd name="T12" fmla="*/ 86 w 126"/>
                  <a:gd name="T13" fmla="*/ 80 h 127"/>
                  <a:gd name="T14" fmla="*/ 126 w 126"/>
                  <a:gd name="T15" fmla="*/ 40 h 127"/>
                  <a:gd name="T16" fmla="*/ 86 w 126"/>
                  <a:gd name="T17" fmla="*/ 0 h 127"/>
                  <a:gd name="T18" fmla="*/ 86 w 126"/>
                  <a:gd name="T19" fmla="*/ 72 h 127"/>
                  <a:gd name="T20" fmla="*/ 54 w 126"/>
                  <a:gd name="T21" fmla="*/ 40 h 127"/>
                  <a:gd name="T22" fmla="*/ 86 w 126"/>
                  <a:gd name="T23" fmla="*/ 8 h 127"/>
                  <a:gd name="T24" fmla="*/ 118 w 126"/>
                  <a:gd name="T25" fmla="*/ 40 h 127"/>
                  <a:gd name="T26" fmla="*/ 86 w 126"/>
                  <a:gd name="T27" fmla="*/ 7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127">
                    <a:moveTo>
                      <a:pt x="86" y="0"/>
                    </a:moveTo>
                    <a:cubicBezTo>
                      <a:pt x="64" y="0"/>
                      <a:pt x="46" y="18"/>
                      <a:pt x="46" y="40"/>
                    </a:cubicBezTo>
                    <a:cubicBezTo>
                      <a:pt x="46" y="50"/>
                      <a:pt x="50" y="59"/>
                      <a:pt x="55" y="65"/>
                    </a:cubicBezTo>
                    <a:cubicBezTo>
                      <a:pt x="0" y="121"/>
                      <a:pt x="0" y="121"/>
                      <a:pt x="0" y="121"/>
                    </a:cubicBezTo>
                    <a:cubicBezTo>
                      <a:pt x="5" y="127"/>
                      <a:pt x="5" y="127"/>
                      <a:pt x="5" y="127"/>
                    </a:cubicBezTo>
                    <a:cubicBezTo>
                      <a:pt x="61" y="71"/>
                      <a:pt x="61" y="71"/>
                      <a:pt x="61" y="71"/>
                    </a:cubicBezTo>
                    <a:cubicBezTo>
                      <a:pt x="68" y="77"/>
                      <a:pt x="77" y="80"/>
                      <a:pt x="86" y="80"/>
                    </a:cubicBezTo>
                    <a:cubicBezTo>
                      <a:pt x="108" y="80"/>
                      <a:pt x="126" y="62"/>
                      <a:pt x="126" y="40"/>
                    </a:cubicBezTo>
                    <a:cubicBezTo>
                      <a:pt x="126" y="18"/>
                      <a:pt x="108" y="0"/>
                      <a:pt x="86" y="0"/>
                    </a:cubicBezTo>
                    <a:moveTo>
                      <a:pt x="86" y="72"/>
                    </a:moveTo>
                    <a:cubicBezTo>
                      <a:pt x="69" y="72"/>
                      <a:pt x="54" y="58"/>
                      <a:pt x="54" y="40"/>
                    </a:cubicBezTo>
                    <a:cubicBezTo>
                      <a:pt x="54" y="23"/>
                      <a:pt x="69" y="8"/>
                      <a:pt x="86" y="8"/>
                    </a:cubicBezTo>
                    <a:cubicBezTo>
                      <a:pt x="104" y="8"/>
                      <a:pt x="118" y="23"/>
                      <a:pt x="118" y="40"/>
                    </a:cubicBezTo>
                    <a:cubicBezTo>
                      <a:pt x="118" y="58"/>
                      <a:pt x="104" y="72"/>
                      <a:pt x="86" y="72"/>
                    </a:cubicBezTo>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endParaRPr lang="en-US" sz="1568" dirty="0"/>
              </a:p>
            </p:txBody>
          </p:sp>
          <p:sp>
            <p:nvSpPr>
              <p:cNvPr id="119" name="Freeform 164"/>
              <p:cNvSpPr>
                <a:spLocks noChangeAspect="1" noEditPoints="1"/>
              </p:cNvSpPr>
              <p:nvPr/>
            </p:nvSpPr>
            <p:spPr bwMode="auto">
              <a:xfrm>
                <a:off x="2996583" y="4247705"/>
                <a:ext cx="251182" cy="219303"/>
              </a:xfrm>
              <a:custGeom>
                <a:avLst/>
                <a:gdLst>
                  <a:gd name="T0" fmla="*/ 110 w 260"/>
                  <a:gd name="T1" fmla="*/ 0 h 227"/>
                  <a:gd name="T2" fmla="*/ 0 w 260"/>
                  <a:gd name="T3" fmla="*/ 0 h 227"/>
                  <a:gd name="T4" fmla="*/ 0 w 260"/>
                  <a:gd name="T5" fmla="*/ 57 h 227"/>
                  <a:gd name="T6" fmla="*/ 0 w 260"/>
                  <a:gd name="T7" fmla="*/ 227 h 227"/>
                  <a:gd name="T8" fmla="*/ 260 w 260"/>
                  <a:gd name="T9" fmla="*/ 227 h 227"/>
                  <a:gd name="T10" fmla="*/ 260 w 260"/>
                  <a:gd name="T11" fmla="*/ 61 h 227"/>
                  <a:gd name="T12" fmla="*/ 260 w 260"/>
                  <a:gd name="T13" fmla="*/ 57 h 227"/>
                  <a:gd name="T14" fmla="*/ 260 w 260"/>
                  <a:gd name="T15" fmla="*/ 16 h 227"/>
                  <a:gd name="T16" fmla="*/ 126 w 260"/>
                  <a:gd name="T17" fmla="*/ 16 h 227"/>
                  <a:gd name="T18" fmla="*/ 110 w 260"/>
                  <a:gd name="T19" fmla="*/ 0 h 227"/>
                  <a:gd name="T20" fmla="*/ 243 w 260"/>
                  <a:gd name="T21" fmla="*/ 57 h 227"/>
                  <a:gd name="T22" fmla="*/ 243 w 260"/>
                  <a:gd name="T23" fmla="*/ 61 h 227"/>
                  <a:gd name="T24" fmla="*/ 243 w 260"/>
                  <a:gd name="T25" fmla="*/ 211 h 227"/>
                  <a:gd name="T26" fmla="*/ 16 w 260"/>
                  <a:gd name="T27" fmla="*/ 211 h 227"/>
                  <a:gd name="T28" fmla="*/ 16 w 260"/>
                  <a:gd name="T29" fmla="*/ 57 h 227"/>
                  <a:gd name="T30" fmla="*/ 16 w 260"/>
                  <a:gd name="T31" fmla="*/ 16 h 227"/>
                  <a:gd name="T32" fmla="*/ 102 w 260"/>
                  <a:gd name="T33" fmla="*/ 16 h 227"/>
                  <a:gd name="T34" fmla="*/ 118 w 260"/>
                  <a:gd name="T35" fmla="*/ 32 h 227"/>
                  <a:gd name="T36" fmla="*/ 243 w 260"/>
                  <a:gd name="T37" fmla="*/ 32 h 227"/>
                  <a:gd name="T38" fmla="*/ 243 w 260"/>
                  <a:gd name="T39" fmla="*/ 5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0" h="227">
                    <a:moveTo>
                      <a:pt x="110" y="0"/>
                    </a:moveTo>
                    <a:lnTo>
                      <a:pt x="0" y="0"/>
                    </a:lnTo>
                    <a:lnTo>
                      <a:pt x="0" y="57"/>
                    </a:lnTo>
                    <a:lnTo>
                      <a:pt x="0" y="227"/>
                    </a:lnTo>
                    <a:lnTo>
                      <a:pt x="260" y="227"/>
                    </a:lnTo>
                    <a:lnTo>
                      <a:pt x="260" y="61"/>
                    </a:lnTo>
                    <a:lnTo>
                      <a:pt x="260" y="57"/>
                    </a:lnTo>
                    <a:lnTo>
                      <a:pt x="260" y="16"/>
                    </a:lnTo>
                    <a:lnTo>
                      <a:pt x="126" y="16"/>
                    </a:lnTo>
                    <a:lnTo>
                      <a:pt x="110" y="0"/>
                    </a:lnTo>
                    <a:close/>
                    <a:moveTo>
                      <a:pt x="243" y="57"/>
                    </a:moveTo>
                    <a:lnTo>
                      <a:pt x="243" y="61"/>
                    </a:lnTo>
                    <a:lnTo>
                      <a:pt x="243" y="211"/>
                    </a:lnTo>
                    <a:lnTo>
                      <a:pt x="16" y="211"/>
                    </a:lnTo>
                    <a:lnTo>
                      <a:pt x="16" y="57"/>
                    </a:lnTo>
                    <a:lnTo>
                      <a:pt x="16" y="16"/>
                    </a:lnTo>
                    <a:lnTo>
                      <a:pt x="102" y="16"/>
                    </a:lnTo>
                    <a:lnTo>
                      <a:pt x="118" y="32"/>
                    </a:lnTo>
                    <a:lnTo>
                      <a:pt x="243" y="32"/>
                    </a:lnTo>
                    <a:lnTo>
                      <a:pt x="243" y="57"/>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20" name="Freeform 706"/>
              <p:cNvSpPr>
                <a:spLocks noChangeAspect="1" noEditPoints="1"/>
              </p:cNvSpPr>
              <p:nvPr/>
            </p:nvSpPr>
            <p:spPr bwMode="auto">
              <a:xfrm>
                <a:off x="3522137" y="4237436"/>
                <a:ext cx="239841" cy="239841"/>
              </a:xfrm>
              <a:custGeom>
                <a:avLst/>
                <a:gdLst>
                  <a:gd name="T0" fmla="*/ 138 w 207"/>
                  <a:gd name="T1" fmla="*/ 169 h 207"/>
                  <a:gd name="T2" fmla="*/ 151 w 207"/>
                  <a:gd name="T3" fmla="*/ 181 h 207"/>
                  <a:gd name="T4" fmla="*/ 184 w 207"/>
                  <a:gd name="T5" fmla="*/ 142 h 207"/>
                  <a:gd name="T6" fmla="*/ 77 w 207"/>
                  <a:gd name="T7" fmla="*/ 142 h 207"/>
                  <a:gd name="T8" fmla="*/ 92 w 207"/>
                  <a:gd name="T9" fmla="*/ 188 h 207"/>
                  <a:gd name="T10" fmla="*/ 115 w 207"/>
                  <a:gd name="T11" fmla="*/ 188 h 207"/>
                  <a:gd name="T12" fmla="*/ 130 w 207"/>
                  <a:gd name="T13" fmla="*/ 142 h 207"/>
                  <a:gd name="T14" fmla="*/ 21 w 207"/>
                  <a:gd name="T15" fmla="*/ 142 h 207"/>
                  <a:gd name="T16" fmla="*/ 55 w 207"/>
                  <a:gd name="T17" fmla="*/ 181 h 207"/>
                  <a:gd name="T18" fmla="*/ 69 w 207"/>
                  <a:gd name="T19" fmla="*/ 169 h 207"/>
                  <a:gd name="T20" fmla="*/ 21 w 207"/>
                  <a:gd name="T21" fmla="*/ 142 h 207"/>
                  <a:gd name="T22" fmla="*/ 148 w 207"/>
                  <a:gd name="T23" fmla="*/ 104 h 207"/>
                  <a:gd name="T24" fmla="*/ 190 w 207"/>
                  <a:gd name="T25" fmla="*/ 131 h 207"/>
                  <a:gd name="T26" fmla="*/ 194 w 207"/>
                  <a:gd name="T27" fmla="*/ 104 h 207"/>
                  <a:gd name="T28" fmla="*/ 190 w 207"/>
                  <a:gd name="T29" fmla="*/ 79 h 207"/>
                  <a:gd name="T30" fmla="*/ 75 w 207"/>
                  <a:gd name="T31" fmla="*/ 79 h 207"/>
                  <a:gd name="T32" fmla="*/ 73 w 207"/>
                  <a:gd name="T33" fmla="*/ 104 h 207"/>
                  <a:gd name="T34" fmla="*/ 75 w 207"/>
                  <a:gd name="T35" fmla="*/ 131 h 207"/>
                  <a:gd name="T36" fmla="*/ 134 w 207"/>
                  <a:gd name="T37" fmla="*/ 117 h 207"/>
                  <a:gd name="T38" fmla="*/ 134 w 207"/>
                  <a:gd name="T39" fmla="*/ 90 h 207"/>
                  <a:gd name="T40" fmla="*/ 75 w 207"/>
                  <a:gd name="T41" fmla="*/ 79 h 207"/>
                  <a:gd name="T42" fmla="*/ 13 w 207"/>
                  <a:gd name="T43" fmla="*/ 90 h 207"/>
                  <a:gd name="T44" fmla="*/ 13 w 207"/>
                  <a:gd name="T45" fmla="*/ 117 h 207"/>
                  <a:gd name="T46" fmla="*/ 61 w 207"/>
                  <a:gd name="T47" fmla="*/ 131 h 207"/>
                  <a:gd name="T48" fmla="*/ 61 w 207"/>
                  <a:gd name="T49" fmla="*/ 79 h 207"/>
                  <a:gd name="T50" fmla="*/ 128 w 207"/>
                  <a:gd name="T51" fmla="*/ 17 h 207"/>
                  <a:gd name="T52" fmla="*/ 144 w 207"/>
                  <a:gd name="T53" fmla="*/ 65 h 207"/>
                  <a:gd name="T54" fmla="*/ 171 w 207"/>
                  <a:gd name="T55" fmla="*/ 44 h 207"/>
                  <a:gd name="T56" fmla="*/ 128 w 207"/>
                  <a:gd name="T57" fmla="*/ 17 h 207"/>
                  <a:gd name="T58" fmla="*/ 55 w 207"/>
                  <a:gd name="T59" fmla="*/ 27 h 207"/>
                  <a:gd name="T60" fmla="*/ 21 w 207"/>
                  <a:gd name="T61" fmla="*/ 65 h 207"/>
                  <a:gd name="T62" fmla="*/ 69 w 207"/>
                  <a:gd name="T63" fmla="*/ 38 h 207"/>
                  <a:gd name="T64" fmla="*/ 103 w 207"/>
                  <a:gd name="T65" fmla="*/ 13 h 207"/>
                  <a:gd name="T66" fmla="*/ 82 w 207"/>
                  <a:gd name="T67" fmla="*/ 38 h 207"/>
                  <a:gd name="T68" fmla="*/ 130 w 207"/>
                  <a:gd name="T69" fmla="*/ 65 h 207"/>
                  <a:gd name="T70" fmla="*/ 115 w 207"/>
                  <a:gd name="T71" fmla="*/ 19 h 207"/>
                  <a:gd name="T72" fmla="*/ 103 w 207"/>
                  <a:gd name="T73" fmla="*/ 0 h 207"/>
                  <a:gd name="T74" fmla="*/ 165 w 207"/>
                  <a:gd name="T75" fmla="*/ 21 h 207"/>
                  <a:gd name="T76" fmla="*/ 201 w 207"/>
                  <a:gd name="T77" fmla="*/ 71 h 207"/>
                  <a:gd name="T78" fmla="*/ 201 w 207"/>
                  <a:gd name="T79" fmla="*/ 136 h 207"/>
                  <a:gd name="T80" fmla="*/ 165 w 207"/>
                  <a:gd name="T81" fmla="*/ 188 h 207"/>
                  <a:gd name="T82" fmla="*/ 103 w 207"/>
                  <a:gd name="T83" fmla="*/ 207 h 207"/>
                  <a:gd name="T84" fmla="*/ 42 w 207"/>
                  <a:gd name="T85" fmla="*/ 188 h 207"/>
                  <a:gd name="T86" fmla="*/ 5 w 207"/>
                  <a:gd name="T87" fmla="*/ 136 h 207"/>
                  <a:gd name="T88" fmla="*/ 5 w 207"/>
                  <a:gd name="T89" fmla="*/ 71 h 207"/>
                  <a:gd name="T90" fmla="*/ 42 w 207"/>
                  <a:gd name="T91" fmla="*/ 21 h 207"/>
                  <a:gd name="T92" fmla="*/ 103 w 207"/>
                  <a:gd name="T93"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7" h="207">
                    <a:moveTo>
                      <a:pt x="144" y="142"/>
                    </a:moveTo>
                    <a:lnTo>
                      <a:pt x="138" y="169"/>
                    </a:lnTo>
                    <a:lnTo>
                      <a:pt x="128" y="192"/>
                    </a:lnTo>
                    <a:lnTo>
                      <a:pt x="151" y="181"/>
                    </a:lnTo>
                    <a:lnTo>
                      <a:pt x="171" y="165"/>
                    </a:lnTo>
                    <a:lnTo>
                      <a:pt x="184" y="142"/>
                    </a:lnTo>
                    <a:lnTo>
                      <a:pt x="144" y="142"/>
                    </a:lnTo>
                    <a:close/>
                    <a:moveTo>
                      <a:pt x="77" y="142"/>
                    </a:moveTo>
                    <a:lnTo>
                      <a:pt x="82" y="171"/>
                    </a:lnTo>
                    <a:lnTo>
                      <a:pt x="92" y="188"/>
                    </a:lnTo>
                    <a:lnTo>
                      <a:pt x="103" y="194"/>
                    </a:lnTo>
                    <a:lnTo>
                      <a:pt x="115" y="188"/>
                    </a:lnTo>
                    <a:lnTo>
                      <a:pt x="125" y="171"/>
                    </a:lnTo>
                    <a:lnTo>
                      <a:pt x="130" y="142"/>
                    </a:lnTo>
                    <a:lnTo>
                      <a:pt x="77" y="142"/>
                    </a:lnTo>
                    <a:close/>
                    <a:moveTo>
                      <a:pt x="21" y="142"/>
                    </a:moveTo>
                    <a:lnTo>
                      <a:pt x="36" y="165"/>
                    </a:lnTo>
                    <a:lnTo>
                      <a:pt x="55" y="181"/>
                    </a:lnTo>
                    <a:lnTo>
                      <a:pt x="78" y="192"/>
                    </a:lnTo>
                    <a:lnTo>
                      <a:pt x="69" y="169"/>
                    </a:lnTo>
                    <a:lnTo>
                      <a:pt x="63" y="142"/>
                    </a:lnTo>
                    <a:lnTo>
                      <a:pt x="21" y="142"/>
                    </a:lnTo>
                    <a:close/>
                    <a:moveTo>
                      <a:pt x="146" y="79"/>
                    </a:moveTo>
                    <a:lnTo>
                      <a:pt x="148" y="104"/>
                    </a:lnTo>
                    <a:lnTo>
                      <a:pt x="146" y="131"/>
                    </a:lnTo>
                    <a:lnTo>
                      <a:pt x="190" y="131"/>
                    </a:lnTo>
                    <a:lnTo>
                      <a:pt x="194" y="117"/>
                    </a:lnTo>
                    <a:lnTo>
                      <a:pt x="194" y="104"/>
                    </a:lnTo>
                    <a:lnTo>
                      <a:pt x="194" y="90"/>
                    </a:lnTo>
                    <a:lnTo>
                      <a:pt x="190" y="79"/>
                    </a:lnTo>
                    <a:lnTo>
                      <a:pt x="146" y="79"/>
                    </a:lnTo>
                    <a:close/>
                    <a:moveTo>
                      <a:pt x="75" y="79"/>
                    </a:moveTo>
                    <a:lnTo>
                      <a:pt x="73" y="90"/>
                    </a:lnTo>
                    <a:lnTo>
                      <a:pt x="73" y="104"/>
                    </a:lnTo>
                    <a:lnTo>
                      <a:pt x="73" y="117"/>
                    </a:lnTo>
                    <a:lnTo>
                      <a:pt x="75" y="131"/>
                    </a:lnTo>
                    <a:lnTo>
                      <a:pt x="132" y="131"/>
                    </a:lnTo>
                    <a:lnTo>
                      <a:pt x="134" y="117"/>
                    </a:lnTo>
                    <a:lnTo>
                      <a:pt x="134" y="104"/>
                    </a:lnTo>
                    <a:lnTo>
                      <a:pt x="134" y="90"/>
                    </a:lnTo>
                    <a:lnTo>
                      <a:pt x="132" y="79"/>
                    </a:lnTo>
                    <a:lnTo>
                      <a:pt x="75" y="79"/>
                    </a:lnTo>
                    <a:close/>
                    <a:moveTo>
                      <a:pt x="17" y="79"/>
                    </a:moveTo>
                    <a:lnTo>
                      <a:pt x="13" y="90"/>
                    </a:lnTo>
                    <a:lnTo>
                      <a:pt x="13" y="104"/>
                    </a:lnTo>
                    <a:lnTo>
                      <a:pt x="13" y="117"/>
                    </a:lnTo>
                    <a:lnTo>
                      <a:pt x="17" y="131"/>
                    </a:lnTo>
                    <a:lnTo>
                      <a:pt x="61" y="131"/>
                    </a:lnTo>
                    <a:lnTo>
                      <a:pt x="59" y="104"/>
                    </a:lnTo>
                    <a:lnTo>
                      <a:pt x="61" y="79"/>
                    </a:lnTo>
                    <a:lnTo>
                      <a:pt x="17" y="79"/>
                    </a:lnTo>
                    <a:close/>
                    <a:moveTo>
                      <a:pt x="128" y="17"/>
                    </a:moveTo>
                    <a:lnTo>
                      <a:pt x="138" y="38"/>
                    </a:lnTo>
                    <a:lnTo>
                      <a:pt x="144" y="65"/>
                    </a:lnTo>
                    <a:lnTo>
                      <a:pt x="184" y="65"/>
                    </a:lnTo>
                    <a:lnTo>
                      <a:pt x="171" y="44"/>
                    </a:lnTo>
                    <a:lnTo>
                      <a:pt x="151" y="27"/>
                    </a:lnTo>
                    <a:lnTo>
                      <a:pt x="128" y="17"/>
                    </a:lnTo>
                    <a:close/>
                    <a:moveTo>
                      <a:pt x="78" y="17"/>
                    </a:moveTo>
                    <a:lnTo>
                      <a:pt x="55" y="27"/>
                    </a:lnTo>
                    <a:lnTo>
                      <a:pt x="36" y="44"/>
                    </a:lnTo>
                    <a:lnTo>
                      <a:pt x="21" y="65"/>
                    </a:lnTo>
                    <a:lnTo>
                      <a:pt x="63" y="65"/>
                    </a:lnTo>
                    <a:lnTo>
                      <a:pt x="69" y="38"/>
                    </a:lnTo>
                    <a:lnTo>
                      <a:pt x="78" y="17"/>
                    </a:lnTo>
                    <a:close/>
                    <a:moveTo>
                      <a:pt x="103" y="13"/>
                    </a:moveTo>
                    <a:lnTo>
                      <a:pt x="92" y="19"/>
                    </a:lnTo>
                    <a:lnTo>
                      <a:pt x="82" y="38"/>
                    </a:lnTo>
                    <a:lnTo>
                      <a:pt x="77" y="65"/>
                    </a:lnTo>
                    <a:lnTo>
                      <a:pt x="130" y="65"/>
                    </a:lnTo>
                    <a:lnTo>
                      <a:pt x="125" y="38"/>
                    </a:lnTo>
                    <a:lnTo>
                      <a:pt x="115" y="19"/>
                    </a:lnTo>
                    <a:lnTo>
                      <a:pt x="103" y="13"/>
                    </a:lnTo>
                    <a:close/>
                    <a:moveTo>
                      <a:pt x="103" y="0"/>
                    </a:moveTo>
                    <a:lnTo>
                      <a:pt x="136" y="6"/>
                    </a:lnTo>
                    <a:lnTo>
                      <a:pt x="165" y="21"/>
                    </a:lnTo>
                    <a:lnTo>
                      <a:pt x="186" y="42"/>
                    </a:lnTo>
                    <a:lnTo>
                      <a:pt x="201" y="71"/>
                    </a:lnTo>
                    <a:lnTo>
                      <a:pt x="207" y="104"/>
                    </a:lnTo>
                    <a:lnTo>
                      <a:pt x="201" y="136"/>
                    </a:lnTo>
                    <a:lnTo>
                      <a:pt x="186" y="165"/>
                    </a:lnTo>
                    <a:lnTo>
                      <a:pt x="165" y="188"/>
                    </a:lnTo>
                    <a:lnTo>
                      <a:pt x="136" y="202"/>
                    </a:lnTo>
                    <a:lnTo>
                      <a:pt x="103" y="207"/>
                    </a:lnTo>
                    <a:lnTo>
                      <a:pt x="71" y="202"/>
                    </a:lnTo>
                    <a:lnTo>
                      <a:pt x="42" y="188"/>
                    </a:lnTo>
                    <a:lnTo>
                      <a:pt x="21" y="165"/>
                    </a:lnTo>
                    <a:lnTo>
                      <a:pt x="5" y="136"/>
                    </a:lnTo>
                    <a:lnTo>
                      <a:pt x="0" y="104"/>
                    </a:lnTo>
                    <a:lnTo>
                      <a:pt x="5" y="71"/>
                    </a:lnTo>
                    <a:lnTo>
                      <a:pt x="21" y="42"/>
                    </a:lnTo>
                    <a:lnTo>
                      <a:pt x="42" y="21"/>
                    </a:lnTo>
                    <a:lnTo>
                      <a:pt x="71" y="6"/>
                    </a:lnTo>
                    <a:lnTo>
                      <a:pt x="103" y="0"/>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24" name="Freeform 169"/>
              <p:cNvSpPr>
                <a:spLocks noChangeAspect="1" noEditPoints="1"/>
              </p:cNvSpPr>
              <p:nvPr/>
            </p:nvSpPr>
            <p:spPr bwMode="auto">
              <a:xfrm>
                <a:off x="1016090" y="3084601"/>
                <a:ext cx="426140" cy="209350"/>
              </a:xfrm>
              <a:custGeom>
                <a:avLst/>
                <a:gdLst>
                  <a:gd name="T0" fmla="*/ 194 w 198"/>
                  <a:gd name="T1" fmla="*/ 81 h 97"/>
                  <a:gd name="T2" fmla="*/ 194 w 198"/>
                  <a:gd name="T3" fmla="*/ 65 h 97"/>
                  <a:gd name="T4" fmla="*/ 182 w 198"/>
                  <a:gd name="T5" fmla="*/ 53 h 97"/>
                  <a:gd name="T6" fmla="*/ 164 w 198"/>
                  <a:gd name="T7" fmla="*/ 53 h 97"/>
                  <a:gd name="T8" fmla="*/ 140 w 198"/>
                  <a:gd name="T9" fmla="*/ 29 h 97"/>
                  <a:gd name="T10" fmla="*/ 118 w 198"/>
                  <a:gd name="T11" fmla="*/ 29 h 97"/>
                  <a:gd name="T12" fmla="*/ 118 w 198"/>
                  <a:gd name="T13" fmla="*/ 0 h 97"/>
                  <a:gd name="T14" fmla="*/ 8 w 198"/>
                  <a:gd name="T15" fmla="*/ 0 h 97"/>
                  <a:gd name="T16" fmla="*/ 8 w 198"/>
                  <a:gd name="T17" fmla="*/ 73 h 97"/>
                  <a:gd name="T18" fmla="*/ 0 w 198"/>
                  <a:gd name="T19" fmla="*/ 73 h 97"/>
                  <a:gd name="T20" fmla="*/ 0 w 198"/>
                  <a:gd name="T21" fmla="*/ 81 h 97"/>
                  <a:gd name="T22" fmla="*/ 8 w 198"/>
                  <a:gd name="T23" fmla="*/ 81 h 97"/>
                  <a:gd name="T24" fmla="*/ 8 w 198"/>
                  <a:gd name="T25" fmla="*/ 89 h 97"/>
                  <a:gd name="T26" fmla="*/ 32 w 198"/>
                  <a:gd name="T27" fmla="*/ 89 h 97"/>
                  <a:gd name="T28" fmla="*/ 44 w 198"/>
                  <a:gd name="T29" fmla="*/ 97 h 97"/>
                  <a:gd name="T30" fmla="*/ 55 w 198"/>
                  <a:gd name="T31" fmla="*/ 89 h 97"/>
                  <a:gd name="T32" fmla="*/ 114 w 198"/>
                  <a:gd name="T33" fmla="*/ 89 h 97"/>
                  <a:gd name="T34" fmla="*/ 118 w 198"/>
                  <a:gd name="T35" fmla="*/ 89 h 97"/>
                  <a:gd name="T36" fmla="*/ 159 w 198"/>
                  <a:gd name="T37" fmla="*/ 89 h 97"/>
                  <a:gd name="T38" fmla="*/ 170 w 198"/>
                  <a:gd name="T39" fmla="*/ 97 h 97"/>
                  <a:gd name="T40" fmla="*/ 181 w 198"/>
                  <a:gd name="T41" fmla="*/ 89 h 97"/>
                  <a:gd name="T42" fmla="*/ 198 w 198"/>
                  <a:gd name="T43" fmla="*/ 89 h 97"/>
                  <a:gd name="T44" fmla="*/ 198 w 198"/>
                  <a:gd name="T45" fmla="*/ 81 h 97"/>
                  <a:gd name="T46" fmla="*/ 194 w 198"/>
                  <a:gd name="T47" fmla="*/ 81 h 97"/>
                  <a:gd name="T48" fmla="*/ 44 w 198"/>
                  <a:gd name="T49" fmla="*/ 89 h 97"/>
                  <a:gd name="T50" fmla="*/ 40 w 198"/>
                  <a:gd name="T51" fmla="*/ 85 h 97"/>
                  <a:gd name="T52" fmla="*/ 44 w 198"/>
                  <a:gd name="T53" fmla="*/ 81 h 97"/>
                  <a:gd name="T54" fmla="*/ 48 w 198"/>
                  <a:gd name="T55" fmla="*/ 85 h 97"/>
                  <a:gd name="T56" fmla="*/ 44 w 198"/>
                  <a:gd name="T57" fmla="*/ 89 h 97"/>
                  <a:gd name="T58" fmla="*/ 110 w 198"/>
                  <a:gd name="T59" fmla="*/ 81 h 97"/>
                  <a:gd name="T60" fmla="*/ 55 w 198"/>
                  <a:gd name="T61" fmla="*/ 81 h 97"/>
                  <a:gd name="T62" fmla="*/ 44 w 198"/>
                  <a:gd name="T63" fmla="*/ 73 h 97"/>
                  <a:gd name="T64" fmla="*/ 32 w 198"/>
                  <a:gd name="T65" fmla="*/ 81 h 97"/>
                  <a:gd name="T66" fmla="*/ 16 w 198"/>
                  <a:gd name="T67" fmla="*/ 81 h 97"/>
                  <a:gd name="T68" fmla="*/ 16 w 198"/>
                  <a:gd name="T69" fmla="*/ 8 h 97"/>
                  <a:gd name="T70" fmla="*/ 110 w 198"/>
                  <a:gd name="T71" fmla="*/ 8 h 97"/>
                  <a:gd name="T72" fmla="*/ 110 w 198"/>
                  <a:gd name="T73" fmla="*/ 81 h 97"/>
                  <a:gd name="T74" fmla="*/ 136 w 198"/>
                  <a:gd name="T75" fmla="*/ 37 h 97"/>
                  <a:gd name="T76" fmla="*/ 152 w 198"/>
                  <a:gd name="T77" fmla="*/ 53 h 97"/>
                  <a:gd name="T78" fmla="*/ 118 w 198"/>
                  <a:gd name="T79" fmla="*/ 53 h 97"/>
                  <a:gd name="T80" fmla="*/ 118 w 198"/>
                  <a:gd name="T81" fmla="*/ 37 h 97"/>
                  <a:gd name="T82" fmla="*/ 136 w 198"/>
                  <a:gd name="T83" fmla="*/ 37 h 97"/>
                  <a:gd name="T84" fmla="*/ 170 w 198"/>
                  <a:gd name="T85" fmla="*/ 89 h 97"/>
                  <a:gd name="T86" fmla="*/ 166 w 198"/>
                  <a:gd name="T87" fmla="*/ 85 h 97"/>
                  <a:gd name="T88" fmla="*/ 170 w 198"/>
                  <a:gd name="T89" fmla="*/ 81 h 97"/>
                  <a:gd name="T90" fmla="*/ 174 w 198"/>
                  <a:gd name="T91" fmla="*/ 85 h 97"/>
                  <a:gd name="T92" fmla="*/ 170 w 198"/>
                  <a:gd name="T93" fmla="*/ 89 h 97"/>
                  <a:gd name="T94" fmla="*/ 186 w 198"/>
                  <a:gd name="T95" fmla="*/ 81 h 97"/>
                  <a:gd name="T96" fmla="*/ 181 w 198"/>
                  <a:gd name="T97" fmla="*/ 81 h 97"/>
                  <a:gd name="T98" fmla="*/ 170 w 198"/>
                  <a:gd name="T99" fmla="*/ 73 h 97"/>
                  <a:gd name="T100" fmla="*/ 159 w 198"/>
                  <a:gd name="T101" fmla="*/ 81 h 97"/>
                  <a:gd name="T102" fmla="*/ 118 w 198"/>
                  <a:gd name="T103" fmla="*/ 81 h 97"/>
                  <a:gd name="T104" fmla="*/ 118 w 198"/>
                  <a:gd name="T105" fmla="*/ 61 h 97"/>
                  <a:gd name="T106" fmla="*/ 182 w 198"/>
                  <a:gd name="T107" fmla="*/ 61 h 97"/>
                  <a:gd name="T108" fmla="*/ 186 w 198"/>
                  <a:gd name="T109" fmla="*/ 65 h 97"/>
                  <a:gd name="T110" fmla="*/ 186 w 198"/>
                  <a:gd name="T111"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8" h="97">
                    <a:moveTo>
                      <a:pt x="194" y="81"/>
                    </a:moveTo>
                    <a:cubicBezTo>
                      <a:pt x="194" y="65"/>
                      <a:pt x="194" y="65"/>
                      <a:pt x="194" y="65"/>
                    </a:cubicBezTo>
                    <a:cubicBezTo>
                      <a:pt x="194" y="58"/>
                      <a:pt x="189" y="53"/>
                      <a:pt x="182" y="53"/>
                    </a:cubicBezTo>
                    <a:cubicBezTo>
                      <a:pt x="164" y="53"/>
                      <a:pt x="164" y="53"/>
                      <a:pt x="164" y="53"/>
                    </a:cubicBezTo>
                    <a:cubicBezTo>
                      <a:pt x="140" y="29"/>
                      <a:pt x="140" y="29"/>
                      <a:pt x="140" y="29"/>
                    </a:cubicBezTo>
                    <a:cubicBezTo>
                      <a:pt x="118" y="29"/>
                      <a:pt x="118" y="29"/>
                      <a:pt x="118" y="29"/>
                    </a:cubicBezTo>
                    <a:cubicBezTo>
                      <a:pt x="118" y="0"/>
                      <a:pt x="118" y="0"/>
                      <a:pt x="118" y="0"/>
                    </a:cubicBezTo>
                    <a:cubicBezTo>
                      <a:pt x="8" y="0"/>
                      <a:pt x="8" y="0"/>
                      <a:pt x="8" y="0"/>
                    </a:cubicBezTo>
                    <a:cubicBezTo>
                      <a:pt x="8" y="73"/>
                      <a:pt x="8" y="73"/>
                      <a:pt x="8" y="73"/>
                    </a:cubicBezTo>
                    <a:cubicBezTo>
                      <a:pt x="0" y="73"/>
                      <a:pt x="0" y="73"/>
                      <a:pt x="0" y="73"/>
                    </a:cubicBezTo>
                    <a:cubicBezTo>
                      <a:pt x="0" y="81"/>
                      <a:pt x="0" y="81"/>
                      <a:pt x="0" y="81"/>
                    </a:cubicBezTo>
                    <a:cubicBezTo>
                      <a:pt x="8" y="81"/>
                      <a:pt x="8" y="81"/>
                      <a:pt x="8" y="81"/>
                    </a:cubicBezTo>
                    <a:cubicBezTo>
                      <a:pt x="8" y="89"/>
                      <a:pt x="8" y="89"/>
                      <a:pt x="8" y="89"/>
                    </a:cubicBezTo>
                    <a:cubicBezTo>
                      <a:pt x="32" y="89"/>
                      <a:pt x="32" y="89"/>
                      <a:pt x="32" y="89"/>
                    </a:cubicBezTo>
                    <a:cubicBezTo>
                      <a:pt x="34" y="94"/>
                      <a:pt x="39" y="97"/>
                      <a:pt x="44" y="97"/>
                    </a:cubicBezTo>
                    <a:cubicBezTo>
                      <a:pt x="49" y="97"/>
                      <a:pt x="54" y="94"/>
                      <a:pt x="55" y="89"/>
                    </a:cubicBezTo>
                    <a:cubicBezTo>
                      <a:pt x="114" y="89"/>
                      <a:pt x="114" y="89"/>
                      <a:pt x="114" y="89"/>
                    </a:cubicBezTo>
                    <a:cubicBezTo>
                      <a:pt x="118" y="89"/>
                      <a:pt x="118" y="89"/>
                      <a:pt x="118" y="89"/>
                    </a:cubicBezTo>
                    <a:cubicBezTo>
                      <a:pt x="159" y="89"/>
                      <a:pt x="159" y="89"/>
                      <a:pt x="159" y="89"/>
                    </a:cubicBezTo>
                    <a:cubicBezTo>
                      <a:pt x="160" y="94"/>
                      <a:pt x="165" y="97"/>
                      <a:pt x="170" y="97"/>
                    </a:cubicBezTo>
                    <a:cubicBezTo>
                      <a:pt x="175" y="97"/>
                      <a:pt x="180" y="94"/>
                      <a:pt x="181" y="89"/>
                    </a:cubicBezTo>
                    <a:cubicBezTo>
                      <a:pt x="198" y="89"/>
                      <a:pt x="198" y="89"/>
                      <a:pt x="198" y="89"/>
                    </a:cubicBezTo>
                    <a:cubicBezTo>
                      <a:pt x="198" y="81"/>
                      <a:pt x="198" y="81"/>
                      <a:pt x="198" y="81"/>
                    </a:cubicBezTo>
                    <a:lnTo>
                      <a:pt x="194" y="81"/>
                    </a:lnTo>
                    <a:close/>
                    <a:moveTo>
                      <a:pt x="44" y="89"/>
                    </a:moveTo>
                    <a:cubicBezTo>
                      <a:pt x="42" y="89"/>
                      <a:pt x="40" y="87"/>
                      <a:pt x="40" y="85"/>
                    </a:cubicBezTo>
                    <a:cubicBezTo>
                      <a:pt x="40" y="83"/>
                      <a:pt x="42" y="81"/>
                      <a:pt x="44" y="81"/>
                    </a:cubicBezTo>
                    <a:cubicBezTo>
                      <a:pt x="46" y="81"/>
                      <a:pt x="48" y="83"/>
                      <a:pt x="48" y="85"/>
                    </a:cubicBezTo>
                    <a:cubicBezTo>
                      <a:pt x="48" y="87"/>
                      <a:pt x="46" y="89"/>
                      <a:pt x="44" y="89"/>
                    </a:cubicBezTo>
                    <a:close/>
                    <a:moveTo>
                      <a:pt x="110" y="81"/>
                    </a:moveTo>
                    <a:cubicBezTo>
                      <a:pt x="55" y="81"/>
                      <a:pt x="55" y="81"/>
                      <a:pt x="55" y="81"/>
                    </a:cubicBezTo>
                    <a:cubicBezTo>
                      <a:pt x="54" y="76"/>
                      <a:pt x="49" y="73"/>
                      <a:pt x="44" y="73"/>
                    </a:cubicBezTo>
                    <a:cubicBezTo>
                      <a:pt x="39" y="73"/>
                      <a:pt x="34" y="76"/>
                      <a:pt x="32" y="81"/>
                    </a:cubicBezTo>
                    <a:cubicBezTo>
                      <a:pt x="16" y="81"/>
                      <a:pt x="16" y="81"/>
                      <a:pt x="16" y="81"/>
                    </a:cubicBezTo>
                    <a:cubicBezTo>
                      <a:pt x="16" y="8"/>
                      <a:pt x="16" y="8"/>
                      <a:pt x="16" y="8"/>
                    </a:cubicBezTo>
                    <a:cubicBezTo>
                      <a:pt x="110" y="8"/>
                      <a:pt x="110" y="8"/>
                      <a:pt x="110" y="8"/>
                    </a:cubicBezTo>
                    <a:lnTo>
                      <a:pt x="110" y="81"/>
                    </a:lnTo>
                    <a:close/>
                    <a:moveTo>
                      <a:pt x="136" y="37"/>
                    </a:moveTo>
                    <a:cubicBezTo>
                      <a:pt x="152" y="53"/>
                      <a:pt x="152" y="53"/>
                      <a:pt x="152" y="53"/>
                    </a:cubicBezTo>
                    <a:cubicBezTo>
                      <a:pt x="118" y="53"/>
                      <a:pt x="118" y="53"/>
                      <a:pt x="118" y="53"/>
                    </a:cubicBezTo>
                    <a:cubicBezTo>
                      <a:pt x="118" y="37"/>
                      <a:pt x="118" y="37"/>
                      <a:pt x="118" y="37"/>
                    </a:cubicBezTo>
                    <a:lnTo>
                      <a:pt x="136" y="37"/>
                    </a:lnTo>
                    <a:close/>
                    <a:moveTo>
                      <a:pt x="170" y="89"/>
                    </a:moveTo>
                    <a:cubicBezTo>
                      <a:pt x="168" y="89"/>
                      <a:pt x="166" y="87"/>
                      <a:pt x="166" y="85"/>
                    </a:cubicBezTo>
                    <a:cubicBezTo>
                      <a:pt x="166" y="83"/>
                      <a:pt x="168" y="81"/>
                      <a:pt x="170" y="81"/>
                    </a:cubicBezTo>
                    <a:cubicBezTo>
                      <a:pt x="172" y="81"/>
                      <a:pt x="174" y="83"/>
                      <a:pt x="174" y="85"/>
                    </a:cubicBezTo>
                    <a:cubicBezTo>
                      <a:pt x="174" y="87"/>
                      <a:pt x="172" y="89"/>
                      <a:pt x="170" y="89"/>
                    </a:cubicBezTo>
                    <a:close/>
                    <a:moveTo>
                      <a:pt x="186" y="81"/>
                    </a:moveTo>
                    <a:cubicBezTo>
                      <a:pt x="181" y="81"/>
                      <a:pt x="181" y="81"/>
                      <a:pt x="181" y="81"/>
                    </a:cubicBezTo>
                    <a:cubicBezTo>
                      <a:pt x="180" y="76"/>
                      <a:pt x="175" y="73"/>
                      <a:pt x="170" y="73"/>
                    </a:cubicBezTo>
                    <a:cubicBezTo>
                      <a:pt x="165" y="73"/>
                      <a:pt x="160" y="76"/>
                      <a:pt x="159" y="81"/>
                    </a:cubicBezTo>
                    <a:cubicBezTo>
                      <a:pt x="118" y="81"/>
                      <a:pt x="118" y="81"/>
                      <a:pt x="118" y="81"/>
                    </a:cubicBezTo>
                    <a:cubicBezTo>
                      <a:pt x="118" y="61"/>
                      <a:pt x="118" y="61"/>
                      <a:pt x="118" y="61"/>
                    </a:cubicBezTo>
                    <a:cubicBezTo>
                      <a:pt x="182" y="61"/>
                      <a:pt x="182" y="61"/>
                      <a:pt x="182" y="61"/>
                    </a:cubicBezTo>
                    <a:cubicBezTo>
                      <a:pt x="184" y="61"/>
                      <a:pt x="186" y="63"/>
                      <a:pt x="186" y="65"/>
                    </a:cubicBezTo>
                    <a:lnTo>
                      <a:pt x="186" y="81"/>
                    </a:lnTo>
                    <a:close/>
                  </a:path>
                </a:pathLst>
              </a:custGeom>
              <a:solidFill>
                <a:schemeClr val="tx1"/>
              </a:solidFill>
              <a:ln>
                <a:noFill/>
              </a:ln>
              <a:extLst/>
            </p:spPr>
            <p:txBody>
              <a:bodyPr vert="horz" wrap="square" lIns="87857" tIns="43929" rIns="87857" bIns="43929" numCol="1" anchor="t" anchorCtr="0" compatLnSpc="1">
                <a:prstTxWarp prst="textNoShape">
                  <a:avLst/>
                </a:prstTxWarp>
              </a:bodyPr>
              <a:lstStyle/>
              <a:p>
                <a:r>
                  <a:rPr lang="en-US" sz="1729" dirty="0"/>
                  <a:t> </a:t>
                </a:r>
              </a:p>
            </p:txBody>
          </p:sp>
          <p:grpSp>
            <p:nvGrpSpPr>
              <p:cNvPr id="125" name="Group 124"/>
              <p:cNvGrpSpPr>
                <a:grpSpLocks noChangeAspect="1"/>
              </p:cNvGrpSpPr>
              <p:nvPr/>
            </p:nvGrpSpPr>
            <p:grpSpPr>
              <a:xfrm>
                <a:off x="1729481" y="3079819"/>
                <a:ext cx="269924" cy="218914"/>
                <a:chOff x="8177213" y="4497388"/>
                <a:chExt cx="403225" cy="327025"/>
              </a:xfrm>
              <a:solidFill>
                <a:schemeClr val="tx1"/>
              </a:solidFill>
            </p:grpSpPr>
            <p:sp>
              <p:nvSpPr>
                <p:cNvPr id="126" name="Freeform 156"/>
                <p:cNvSpPr>
                  <a:spLocks noEditPoints="1"/>
                </p:cNvSpPr>
                <p:nvPr/>
              </p:nvSpPr>
              <p:spPr bwMode="auto">
                <a:xfrm>
                  <a:off x="8177213" y="4497388"/>
                  <a:ext cx="403225" cy="327025"/>
                </a:xfrm>
                <a:custGeom>
                  <a:avLst/>
                  <a:gdLst>
                    <a:gd name="T0" fmla="*/ 0 w 254"/>
                    <a:gd name="T1" fmla="*/ 206 h 206"/>
                    <a:gd name="T2" fmla="*/ 254 w 254"/>
                    <a:gd name="T3" fmla="*/ 206 h 206"/>
                    <a:gd name="T4" fmla="*/ 254 w 254"/>
                    <a:gd name="T5" fmla="*/ 0 h 206"/>
                    <a:gd name="T6" fmla="*/ 0 w 254"/>
                    <a:gd name="T7" fmla="*/ 0 h 206"/>
                    <a:gd name="T8" fmla="*/ 0 w 254"/>
                    <a:gd name="T9" fmla="*/ 206 h 206"/>
                    <a:gd name="T10" fmla="*/ 16 w 254"/>
                    <a:gd name="T11" fmla="*/ 16 h 206"/>
                    <a:gd name="T12" fmla="*/ 32 w 254"/>
                    <a:gd name="T13" fmla="*/ 16 h 206"/>
                    <a:gd name="T14" fmla="*/ 32 w 254"/>
                    <a:gd name="T15" fmla="*/ 32 h 206"/>
                    <a:gd name="T16" fmla="*/ 48 w 254"/>
                    <a:gd name="T17" fmla="*/ 32 h 206"/>
                    <a:gd name="T18" fmla="*/ 48 w 254"/>
                    <a:gd name="T19" fmla="*/ 16 h 206"/>
                    <a:gd name="T20" fmla="*/ 206 w 254"/>
                    <a:gd name="T21" fmla="*/ 16 h 206"/>
                    <a:gd name="T22" fmla="*/ 206 w 254"/>
                    <a:gd name="T23" fmla="*/ 32 h 206"/>
                    <a:gd name="T24" fmla="*/ 222 w 254"/>
                    <a:gd name="T25" fmla="*/ 32 h 206"/>
                    <a:gd name="T26" fmla="*/ 222 w 254"/>
                    <a:gd name="T27" fmla="*/ 16 h 206"/>
                    <a:gd name="T28" fmla="*/ 238 w 254"/>
                    <a:gd name="T29" fmla="*/ 16 h 206"/>
                    <a:gd name="T30" fmla="*/ 238 w 254"/>
                    <a:gd name="T31" fmla="*/ 190 h 206"/>
                    <a:gd name="T32" fmla="*/ 16 w 254"/>
                    <a:gd name="T33" fmla="*/ 190 h 206"/>
                    <a:gd name="T34" fmla="*/ 16 w 254"/>
                    <a:gd name="T35" fmla="*/ 1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4" h="206">
                      <a:moveTo>
                        <a:pt x="0" y="206"/>
                      </a:moveTo>
                      <a:lnTo>
                        <a:pt x="254" y="206"/>
                      </a:lnTo>
                      <a:lnTo>
                        <a:pt x="254" y="0"/>
                      </a:lnTo>
                      <a:lnTo>
                        <a:pt x="0" y="0"/>
                      </a:lnTo>
                      <a:lnTo>
                        <a:pt x="0" y="206"/>
                      </a:lnTo>
                      <a:close/>
                      <a:moveTo>
                        <a:pt x="16" y="16"/>
                      </a:moveTo>
                      <a:lnTo>
                        <a:pt x="32" y="16"/>
                      </a:lnTo>
                      <a:lnTo>
                        <a:pt x="32" y="32"/>
                      </a:lnTo>
                      <a:lnTo>
                        <a:pt x="48" y="32"/>
                      </a:lnTo>
                      <a:lnTo>
                        <a:pt x="48" y="16"/>
                      </a:lnTo>
                      <a:lnTo>
                        <a:pt x="206" y="16"/>
                      </a:lnTo>
                      <a:lnTo>
                        <a:pt x="206" y="32"/>
                      </a:lnTo>
                      <a:lnTo>
                        <a:pt x="222" y="32"/>
                      </a:lnTo>
                      <a:lnTo>
                        <a:pt x="222" y="16"/>
                      </a:lnTo>
                      <a:lnTo>
                        <a:pt x="238" y="16"/>
                      </a:lnTo>
                      <a:lnTo>
                        <a:pt x="238" y="190"/>
                      </a:lnTo>
                      <a:lnTo>
                        <a:pt x="16" y="190"/>
                      </a:ln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endParaRPr lang="en-US" sz="1729"/>
                </a:p>
              </p:txBody>
            </p:sp>
            <p:sp>
              <p:nvSpPr>
                <p:cNvPr id="127" name="Rectangle 157"/>
                <p:cNvSpPr>
                  <a:spLocks noChangeArrowheads="1"/>
                </p:cNvSpPr>
                <p:nvPr/>
              </p:nvSpPr>
              <p:spPr bwMode="auto">
                <a:xfrm>
                  <a:off x="8228013" y="4572000"/>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9" rIns="87857" bIns="43929" numCol="1" anchor="t" anchorCtr="0" compatLnSpc="1">
                  <a:prstTxWarp prst="textNoShape">
                    <a:avLst/>
                  </a:prstTxWarp>
                </a:bodyPr>
                <a:lstStyle/>
                <a:p>
                  <a:endParaRPr lang="en-US" sz="1729"/>
                </a:p>
              </p:txBody>
            </p:sp>
            <p:sp>
              <p:nvSpPr>
                <p:cNvPr id="128" name="Rectangle 158"/>
                <p:cNvSpPr>
                  <a:spLocks noChangeArrowheads="1"/>
                </p:cNvSpPr>
                <p:nvPr/>
              </p:nvSpPr>
              <p:spPr bwMode="auto">
                <a:xfrm>
                  <a:off x="8228013" y="4622800"/>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9" rIns="87857" bIns="43929" numCol="1" anchor="t" anchorCtr="0" compatLnSpc="1">
                  <a:prstTxWarp prst="textNoShape">
                    <a:avLst/>
                  </a:prstTxWarp>
                </a:bodyPr>
                <a:lstStyle/>
                <a:p>
                  <a:endParaRPr lang="en-US" sz="1729"/>
                </a:p>
              </p:txBody>
            </p:sp>
            <p:sp>
              <p:nvSpPr>
                <p:cNvPr id="129" name="Rectangle 159"/>
                <p:cNvSpPr>
                  <a:spLocks noChangeArrowheads="1"/>
                </p:cNvSpPr>
                <p:nvPr/>
              </p:nvSpPr>
              <p:spPr bwMode="auto">
                <a:xfrm>
                  <a:off x="8228013" y="4673600"/>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9" rIns="87857" bIns="43929" numCol="1" anchor="t" anchorCtr="0" compatLnSpc="1">
                  <a:prstTxWarp prst="textNoShape">
                    <a:avLst/>
                  </a:prstTxWarp>
                </a:bodyPr>
                <a:lstStyle/>
                <a:p>
                  <a:endParaRPr lang="en-US" sz="1729"/>
                </a:p>
              </p:txBody>
            </p:sp>
            <p:sp>
              <p:nvSpPr>
                <p:cNvPr id="130" name="Rectangle 160"/>
                <p:cNvSpPr>
                  <a:spLocks noChangeArrowheads="1"/>
                </p:cNvSpPr>
                <p:nvPr/>
              </p:nvSpPr>
              <p:spPr bwMode="auto">
                <a:xfrm>
                  <a:off x="8228013" y="4724400"/>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9" rIns="87857" bIns="43929" numCol="1" anchor="t" anchorCtr="0" compatLnSpc="1">
                  <a:prstTxWarp prst="textNoShape">
                    <a:avLst/>
                  </a:prstTxWarp>
                </a:bodyPr>
                <a:lstStyle/>
                <a:p>
                  <a:endParaRPr lang="en-US" sz="1729"/>
                </a:p>
              </p:txBody>
            </p:sp>
            <p:sp>
              <p:nvSpPr>
                <p:cNvPr id="137" name="Rectangle 161"/>
                <p:cNvSpPr>
                  <a:spLocks noChangeArrowheads="1"/>
                </p:cNvSpPr>
                <p:nvPr/>
              </p:nvSpPr>
              <p:spPr bwMode="auto">
                <a:xfrm>
                  <a:off x="8228013" y="4773613"/>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9" rIns="87857" bIns="43929" numCol="1" anchor="t" anchorCtr="0" compatLnSpc="1">
                  <a:prstTxWarp prst="textNoShape">
                    <a:avLst/>
                  </a:prstTxWarp>
                </a:bodyPr>
                <a:lstStyle/>
                <a:p>
                  <a:endParaRPr lang="en-US" sz="1729"/>
                </a:p>
              </p:txBody>
            </p:sp>
            <p:sp>
              <p:nvSpPr>
                <p:cNvPr id="138" name="Rectangle 162"/>
                <p:cNvSpPr>
                  <a:spLocks noChangeArrowheads="1"/>
                </p:cNvSpPr>
                <p:nvPr/>
              </p:nvSpPr>
              <p:spPr bwMode="auto">
                <a:xfrm>
                  <a:off x="8504238" y="4572000"/>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9" rIns="87857" bIns="43929" numCol="1" anchor="t" anchorCtr="0" compatLnSpc="1">
                  <a:prstTxWarp prst="textNoShape">
                    <a:avLst/>
                  </a:prstTxWarp>
                </a:bodyPr>
                <a:lstStyle/>
                <a:p>
                  <a:endParaRPr lang="en-US" sz="1729"/>
                </a:p>
              </p:txBody>
            </p:sp>
            <p:sp>
              <p:nvSpPr>
                <p:cNvPr id="139" name="Rectangle 163"/>
                <p:cNvSpPr>
                  <a:spLocks noChangeArrowheads="1"/>
                </p:cNvSpPr>
                <p:nvPr/>
              </p:nvSpPr>
              <p:spPr bwMode="auto">
                <a:xfrm>
                  <a:off x="8504238" y="4622800"/>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9" rIns="87857" bIns="43929" numCol="1" anchor="t" anchorCtr="0" compatLnSpc="1">
                  <a:prstTxWarp prst="textNoShape">
                    <a:avLst/>
                  </a:prstTxWarp>
                </a:bodyPr>
                <a:lstStyle/>
                <a:p>
                  <a:endParaRPr lang="en-US" sz="1729"/>
                </a:p>
              </p:txBody>
            </p:sp>
            <p:sp>
              <p:nvSpPr>
                <p:cNvPr id="140" name="Rectangle 164"/>
                <p:cNvSpPr>
                  <a:spLocks noChangeArrowheads="1"/>
                </p:cNvSpPr>
                <p:nvPr/>
              </p:nvSpPr>
              <p:spPr bwMode="auto">
                <a:xfrm>
                  <a:off x="8504238" y="4673600"/>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9" rIns="87857" bIns="43929" numCol="1" anchor="t" anchorCtr="0" compatLnSpc="1">
                  <a:prstTxWarp prst="textNoShape">
                    <a:avLst/>
                  </a:prstTxWarp>
                </a:bodyPr>
                <a:lstStyle/>
                <a:p>
                  <a:endParaRPr lang="en-US" sz="1729"/>
                </a:p>
              </p:txBody>
            </p:sp>
            <p:sp>
              <p:nvSpPr>
                <p:cNvPr id="141" name="Rectangle 165"/>
                <p:cNvSpPr>
                  <a:spLocks noChangeArrowheads="1"/>
                </p:cNvSpPr>
                <p:nvPr/>
              </p:nvSpPr>
              <p:spPr bwMode="auto">
                <a:xfrm>
                  <a:off x="8504238" y="4724400"/>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9" rIns="87857" bIns="43929" numCol="1" anchor="t" anchorCtr="0" compatLnSpc="1">
                  <a:prstTxWarp prst="textNoShape">
                    <a:avLst/>
                  </a:prstTxWarp>
                </a:bodyPr>
                <a:lstStyle/>
                <a:p>
                  <a:endParaRPr lang="en-US" sz="1729"/>
                </a:p>
              </p:txBody>
            </p:sp>
            <p:sp>
              <p:nvSpPr>
                <p:cNvPr id="142" name="Rectangle 166"/>
                <p:cNvSpPr>
                  <a:spLocks noChangeArrowheads="1"/>
                </p:cNvSpPr>
                <p:nvPr/>
              </p:nvSpPr>
              <p:spPr bwMode="auto">
                <a:xfrm>
                  <a:off x="8504238" y="4773613"/>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9" rIns="87857" bIns="43929" numCol="1" anchor="t" anchorCtr="0" compatLnSpc="1">
                  <a:prstTxWarp prst="textNoShape">
                    <a:avLst/>
                  </a:prstTxWarp>
                </a:bodyPr>
                <a:lstStyle/>
                <a:p>
                  <a:endParaRPr lang="en-US" sz="1729"/>
                </a:p>
              </p:txBody>
            </p:sp>
          </p:grpSp>
          <p:sp>
            <p:nvSpPr>
              <p:cNvPr id="155" name="Freeform 58"/>
              <p:cNvSpPr>
                <a:spLocks noChangeAspect="1" noEditPoints="1"/>
              </p:cNvSpPr>
              <p:nvPr/>
            </p:nvSpPr>
            <p:spPr bwMode="auto">
              <a:xfrm>
                <a:off x="2827613" y="3064169"/>
                <a:ext cx="188386" cy="250215"/>
              </a:xfrm>
              <a:custGeom>
                <a:avLst/>
                <a:gdLst>
                  <a:gd name="T0" fmla="*/ 0 w 195"/>
                  <a:gd name="T1" fmla="*/ 259 h 259"/>
                  <a:gd name="T2" fmla="*/ 162 w 195"/>
                  <a:gd name="T3" fmla="*/ 259 h 259"/>
                  <a:gd name="T4" fmla="*/ 162 w 195"/>
                  <a:gd name="T5" fmla="*/ 227 h 259"/>
                  <a:gd name="T6" fmla="*/ 195 w 195"/>
                  <a:gd name="T7" fmla="*/ 227 h 259"/>
                  <a:gd name="T8" fmla="*/ 195 w 195"/>
                  <a:gd name="T9" fmla="*/ 48 h 259"/>
                  <a:gd name="T10" fmla="*/ 146 w 195"/>
                  <a:gd name="T11" fmla="*/ 0 h 259"/>
                  <a:gd name="T12" fmla="*/ 33 w 195"/>
                  <a:gd name="T13" fmla="*/ 0 h 259"/>
                  <a:gd name="T14" fmla="*/ 33 w 195"/>
                  <a:gd name="T15" fmla="*/ 32 h 259"/>
                  <a:gd name="T16" fmla="*/ 0 w 195"/>
                  <a:gd name="T17" fmla="*/ 32 h 259"/>
                  <a:gd name="T18" fmla="*/ 0 w 195"/>
                  <a:gd name="T19" fmla="*/ 259 h 259"/>
                  <a:gd name="T20" fmla="*/ 172 w 195"/>
                  <a:gd name="T21" fmla="*/ 48 h 259"/>
                  <a:gd name="T22" fmla="*/ 146 w 195"/>
                  <a:gd name="T23" fmla="*/ 48 h 259"/>
                  <a:gd name="T24" fmla="*/ 146 w 195"/>
                  <a:gd name="T25" fmla="*/ 22 h 259"/>
                  <a:gd name="T26" fmla="*/ 172 w 195"/>
                  <a:gd name="T27" fmla="*/ 48 h 259"/>
                  <a:gd name="T28" fmla="*/ 49 w 195"/>
                  <a:gd name="T29" fmla="*/ 16 h 259"/>
                  <a:gd name="T30" fmla="*/ 130 w 195"/>
                  <a:gd name="T31" fmla="*/ 16 h 259"/>
                  <a:gd name="T32" fmla="*/ 130 w 195"/>
                  <a:gd name="T33" fmla="*/ 65 h 259"/>
                  <a:gd name="T34" fmla="*/ 179 w 195"/>
                  <a:gd name="T35" fmla="*/ 65 h 259"/>
                  <a:gd name="T36" fmla="*/ 179 w 195"/>
                  <a:gd name="T37" fmla="*/ 211 h 259"/>
                  <a:gd name="T38" fmla="*/ 49 w 195"/>
                  <a:gd name="T39" fmla="*/ 211 h 259"/>
                  <a:gd name="T40" fmla="*/ 49 w 195"/>
                  <a:gd name="T41" fmla="*/ 16 h 259"/>
                  <a:gd name="T42" fmla="*/ 16 w 195"/>
                  <a:gd name="T43" fmla="*/ 48 h 259"/>
                  <a:gd name="T44" fmla="*/ 33 w 195"/>
                  <a:gd name="T45" fmla="*/ 48 h 259"/>
                  <a:gd name="T46" fmla="*/ 33 w 195"/>
                  <a:gd name="T47" fmla="*/ 227 h 259"/>
                  <a:gd name="T48" fmla="*/ 146 w 195"/>
                  <a:gd name="T49" fmla="*/ 227 h 259"/>
                  <a:gd name="T50" fmla="*/ 146 w 195"/>
                  <a:gd name="T51" fmla="*/ 243 h 259"/>
                  <a:gd name="T52" fmla="*/ 16 w 195"/>
                  <a:gd name="T53" fmla="*/ 243 h 259"/>
                  <a:gd name="T54" fmla="*/ 16 w 195"/>
                  <a:gd name="T55" fmla="*/ 4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5" h="259">
                    <a:moveTo>
                      <a:pt x="0" y="259"/>
                    </a:moveTo>
                    <a:lnTo>
                      <a:pt x="162" y="259"/>
                    </a:lnTo>
                    <a:lnTo>
                      <a:pt x="162" y="227"/>
                    </a:lnTo>
                    <a:lnTo>
                      <a:pt x="195" y="227"/>
                    </a:lnTo>
                    <a:lnTo>
                      <a:pt x="195" y="48"/>
                    </a:lnTo>
                    <a:lnTo>
                      <a:pt x="146" y="0"/>
                    </a:lnTo>
                    <a:lnTo>
                      <a:pt x="33" y="0"/>
                    </a:lnTo>
                    <a:lnTo>
                      <a:pt x="33" y="32"/>
                    </a:lnTo>
                    <a:lnTo>
                      <a:pt x="0" y="32"/>
                    </a:lnTo>
                    <a:lnTo>
                      <a:pt x="0" y="259"/>
                    </a:lnTo>
                    <a:close/>
                    <a:moveTo>
                      <a:pt x="172" y="48"/>
                    </a:moveTo>
                    <a:lnTo>
                      <a:pt x="146" y="48"/>
                    </a:lnTo>
                    <a:lnTo>
                      <a:pt x="146" y="22"/>
                    </a:lnTo>
                    <a:lnTo>
                      <a:pt x="172" y="48"/>
                    </a:lnTo>
                    <a:close/>
                    <a:moveTo>
                      <a:pt x="49" y="16"/>
                    </a:moveTo>
                    <a:lnTo>
                      <a:pt x="130" y="16"/>
                    </a:lnTo>
                    <a:lnTo>
                      <a:pt x="130" y="65"/>
                    </a:lnTo>
                    <a:lnTo>
                      <a:pt x="179" y="65"/>
                    </a:lnTo>
                    <a:lnTo>
                      <a:pt x="179" y="211"/>
                    </a:lnTo>
                    <a:lnTo>
                      <a:pt x="49" y="211"/>
                    </a:lnTo>
                    <a:lnTo>
                      <a:pt x="49" y="16"/>
                    </a:lnTo>
                    <a:close/>
                    <a:moveTo>
                      <a:pt x="16" y="48"/>
                    </a:moveTo>
                    <a:lnTo>
                      <a:pt x="33" y="48"/>
                    </a:lnTo>
                    <a:lnTo>
                      <a:pt x="33" y="227"/>
                    </a:lnTo>
                    <a:lnTo>
                      <a:pt x="146" y="227"/>
                    </a:lnTo>
                    <a:lnTo>
                      <a:pt x="146" y="243"/>
                    </a:lnTo>
                    <a:lnTo>
                      <a:pt x="16" y="243"/>
                    </a:lnTo>
                    <a:lnTo>
                      <a:pt x="16" y="48"/>
                    </a:lnTo>
                    <a:close/>
                  </a:path>
                </a:pathLst>
              </a:custGeom>
              <a:solidFill>
                <a:schemeClr val="tx1"/>
              </a:solidFill>
              <a:ln>
                <a:noFill/>
              </a:ln>
              <a:extLst/>
            </p:spPr>
            <p:txBody>
              <a:bodyPr vert="horz" wrap="square" lIns="87857" tIns="43929" rIns="87857" bIns="43929" numCol="1" anchor="t" anchorCtr="0" compatLnSpc="1">
                <a:prstTxWarp prst="textNoShape">
                  <a:avLst/>
                </a:prstTxWarp>
              </a:bodyPr>
              <a:lstStyle/>
              <a:p>
                <a:endParaRPr lang="en-US" sz="1729" dirty="0"/>
              </a:p>
            </p:txBody>
          </p:sp>
          <p:sp>
            <p:nvSpPr>
              <p:cNvPr id="3" name="Rectangle 2"/>
              <p:cNvSpPr/>
              <p:nvPr/>
            </p:nvSpPr>
            <p:spPr>
              <a:xfrm>
                <a:off x="2048482" y="5030286"/>
                <a:ext cx="1118659" cy="535531"/>
              </a:xfrm>
              <a:prstGeom prst="rect">
                <a:avLst/>
              </a:prstGeom>
            </p:spPr>
            <p:txBody>
              <a:bodyPr wrap="square">
                <a:spAutoFit/>
              </a:bodyPr>
              <a:lstStyle/>
              <a:p>
                <a:pPr algn="ctr" fontAlgn="base">
                  <a:lnSpc>
                    <a:spcPct val="90000"/>
                  </a:lnSpc>
                  <a:spcBef>
                    <a:spcPct val="0"/>
                  </a:spcBef>
                  <a:spcAft>
                    <a:spcPts val="600"/>
                  </a:spcAft>
                </a:pPr>
                <a:r>
                  <a:rPr lang="en-US" sz="1568" b="1" dirty="0">
                    <a:gradFill>
                      <a:gsLst>
                        <a:gs pos="45536">
                          <a:schemeClr val="tx1">
                            <a:lumMod val="85000"/>
                          </a:schemeClr>
                        </a:gs>
                        <a:gs pos="70000">
                          <a:schemeClr val="tx1">
                            <a:lumMod val="85000"/>
                          </a:schemeClr>
                        </a:gs>
                      </a:gsLst>
                      <a:lin ang="5400000" scaled="0"/>
                    </a:gradFill>
                    <a:latin typeface="Segoe UI Semilight" panose="020B0402040204020203" pitchFamily="34" charset="0"/>
                    <a:cs typeface="Segoe UI Semilight" panose="020B0402040204020203" pitchFamily="34" charset="0"/>
                  </a:rPr>
                  <a:t>Traditional data</a:t>
                </a:r>
              </a:p>
            </p:txBody>
          </p:sp>
          <p:sp>
            <p:nvSpPr>
              <p:cNvPr id="90" name="Rectangle 89"/>
              <p:cNvSpPr/>
              <p:nvPr/>
            </p:nvSpPr>
            <p:spPr>
              <a:xfrm>
                <a:off x="2048482" y="3711123"/>
                <a:ext cx="1118659" cy="313932"/>
              </a:xfrm>
              <a:prstGeom prst="rect">
                <a:avLst/>
              </a:prstGeom>
            </p:spPr>
            <p:txBody>
              <a:bodyPr wrap="square">
                <a:spAutoFit/>
              </a:bodyPr>
              <a:lstStyle/>
              <a:p>
                <a:pPr algn="ctr" fontAlgn="base">
                  <a:lnSpc>
                    <a:spcPct val="90000"/>
                  </a:lnSpc>
                  <a:spcBef>
                    <a:spcPct val="0"/>
                  </a:spcBef>
                  <a:spcAft>
                    <a:spcPts val="600"/>
                  </a:spcAft>
                </a:pPr>
                <a:r>
                  <a:rPr lang="en-US" sz="1568" b="1" dirty="0">
                    <a:gradFill>
                      <a:gsLst>
                        <a:gs pos="45536">
                          <a:schemeClr val="tx1">
                            <a:lumMod val="85000"/>
                          </a:schemeClr>
                        </a:gs>
                        <a:gs pos="70000">
                          <a:schemeClr val="tx1">
                            <a:lumMod val="85000"/>
                          </a:schemeClr>
                        </a:gs>
                      </a:gsLst>
                      <a:lin ang="5400000" scaled="0"/>
                    </a:gradFill>
                    <a:latin typeface="Segoe UI Semilight" panose="020B0402040204020203" pitchFamily="34" charset="0"/>
                    <a:cs typeface="Segoe UI Semilight" panose="020B0402040204020203" pitchFamily="34" charset="0"/>
                  </a:rPr>
                  <a:t>Web data</a:t>
                </a:r>
              </a:p>
            </p:txBody>
          </p:sp>
          <p:sp>
            <p:nvSpPr>
              <p:cNvPr id="91" name="Rectangle 90"/>
              <p:cNvSpPr/>
              <p:nvPr/>
            </p:nvSpPr>
            <p:spPr>
              <a:xfrm>
                <a:off x="2048482" y="2503285"/>
                <a:ext cx="1118659" cy="313932"/>
              </a:xfrm>
              <a:prstGeom prst="rect">
                <a:avLst/>
              </a:prstGeom>
            </p:spPr>
            <p:txBody>
              <a:bodyPr wrap="square">
                <a:spAutoFit/>
              </a:bodyPr>
              <a:lstStyle/>
              <a:p>
                <a:pPr algn="ctr" fontAlgn="base">
                  <a:lnSpc>
                    <a:spcPct val="90000"/>
                  </a:lnSpc>
                  <a:spcBef>
                    <a:spcPct val="0"/>
                  </a:spcBef>
                  <a:spcAft>
                    <a:spcPts val="600"/>
                  </a:spcAft>
                </a:pPr>
                <a:r>
                  <a:rPr lang="en-US" sz="1568" b="1" dirty="0">
                    <a:gradFill>
                      <a:gsLst>
                        <a:gs pos="45536">
                          <a:schemeClr val="tx1">
                            <a:lumMod val="85000"/>
                          </a:schemeClr>
                        </a:gs>
                        <a:gs pos="70000">
                          <a:schemeClr val="tx1">
                            <a:lumMod val="85000"/>
                          </a:schemeClr>
                        </a:gs>
                      </a:gsLst>
                      <a:lin ang="5400000" scaled="0"/>
                    </a:gradFill>
                    <a:latin typeface="Segoe UI Semilight" panose="020B0402040204020203" pitchFamily="34" charset="0"/>
                    <a:cs typeface="Segoe UI Semilight" panose="020B0402040204020203" pitchFamily="34" charset="0"/>
                  </a:rPr>
                  <a:t>Big data</a:t>
                </a:r>
              </a:p>
            </p:txBody>
          </p:sp>
        </p:grpSp>
      </p:grpSp>
      <p:sp>
        <p:nvSpPr>
          <p:cNvPr id="6" name="TextBox 5"/>
          <p:cNvSpPr txBox="1"/>
          <p:nvPr/>
        </p:nvSpPr>
        <p:spPr>
          <a:xfrm>
            <a:off x="1063403" y="1688495"/>
            <a:ext cx="3081797" cy="669826"/>
          </a:xfrm>
          <a:prstGeom prst="rect">
            <a:avLst/>
          </a:prstGeom>
          <a:noFill/>
        </p:spPr>
        <p:txBody>
          <a:bodyPr wrap="square" lIns="179285" tIns="143428" rIns="179285" bIns="143428" rtlCol="0">
            <a:spAutoFit/>
          </a:bodyPr>
          <a:lstStyle/>
          <a:p>
            <a:pPr algn="ctr">
              <a:lnSpc>
                <a:spcPct val="90000"/>
              </a:lnSpc>
              <a:spcAft>
                <a:spcPts val="588"/>
              </a:spcAft>
            </a:pPr>
            <a:r>
              <a:rPr lang="en-US" sz="2745" b="1" spc="-29" dirty="0">
                <a:ln w="3175">
                  <a:noFill/>
                </a:ln>
                <a:gradFill>
                  <a:gsLst>
                    <a:gs pos="93860">
                      <a:schemeClr val="tx1"/>
                    </a:gs>
                    <a:gs pos="78571">
                      <a:schemeClr val="tx1"/>
                    </a:gs>
                  </a:gsLst>
                  <a:lin ang="5400000" scaled="0"/>
                </a:gradFill>
                <a:latin typeface="Segoe UI Semilight" panose="020B0402040204020203" pitchFamily="34" charset="0"/>
                <a:cs typeface="Segoe UI Semilight" panose="020B0402040204020203" pitchFamily="34" charset="0"/>
              </a:rPr>
              <a:t>Back-end power </a:t>
            </a:r>
          </a:p>
        </p:txBody>
      </p:sp>
      <p:sp>
        <p:nvSpPr>
          <p:cNvPr id="103" name="TextBox 102"/>
          <p:cNvSpPr txBox="1"/>
          <p:nvPr/>
        </p:nvSpPr>
        <p:spPr>
          <a:xfrm>
            <a:off x="6723491" y="1684251"/>
            <a:ext cx="3378054" cy="669826"/>
          </a:xfrm>
          <a:prstGeom prst="rect">
            <a:avLst/>
          </a:prstGeom>
          <a:noFill/>
        </p:spPr>
        <p:txBody>
          <a:bodyPr wrap="square" lIns="179285" tIns="143428" rIns="179285" bIns="143428" rtlCol="0">
            <a:spAutoFit/>
          </a:bodyPr>
          <a:lstStyle/>
          <a:p>
            <a:pPr>
              <a:lnSpc>
                <a:spcPct val="90000"/>
              </a:lnSpc>
              <a:spcAft>
                <a:spcPts val="588"/>
              </a:spcAft>
            </a:pPr>
            <a:r>
              <a:rPr lang="en-US" sz="2745" b="1" spc="-29" dirty="0">
                <a:ln w="3175">
                  <a:noFill/>
                </a:ln>
                <a:gradFill>
                  <a:gsLst>
                    <a:gs pos="93860">
                      <a:schemeClr val="tx1"/>
                    </a:gs>
                    <a:gs pos="78571">
                      <a:schemeClr val="tx1"/>
                    </a:gs>
                  </a:gsLst>
                  <a:lin ang="5400000" scaled="0"/>
                </a:gradFill>
                <a:latin typeface="Segoe UI Semilight" panose="020B0402040204020203" pitchFamily="34" charset="0"/>
                <a:cs typeface="Segoe UI Semilight" panose="020B0402040204020203" pitchFamily="34" charset="0"/>
              </a:rPr>
              <a:t>Front-end insights</a:t>
            </a:r>
          </a:p>
        </p:txBody>
      </p:sp>
      <p:pic>
        <p:nvPicPr>
          <p:cNvPr id="110" name="Picture 10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8574" y="2445220"/>
            <a:ext cx="7822997" cy="3761308"/>
          </a:xfrm>
          <a:prstGeom prst="rect">
            <a:avLst/>
          </a:prstGeom>
        </p:spPr>
      </p:pic>
    </p:spTree>
    <p:extLst>
      <p:ext uri="{BB962C8B-B14F-4D97-AF65-F5344CB8AC3E}">
        <p14:creationId xmlns:p14="http://schemas.microsoft.com/office/powerpoint/2010/main" val="4079775888"/>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800" fill="hold"/>
                                        <p:tgtEl>
                                          <p:spTgt spid="5"/>
                                        </p:tgtEl>
                                        <p:attrNameLst>
                                          <p:attrName>ppt_x</p:attrName>
                                        </p:attrNameLst>
                                      </p:cBhvr>
                                      <p:tavLst>
                                        <p:tav tm="0">
                                          <p:val>
                                            <p:strVal val="1+#ppt_w/2"/>
                                          </p:val>
                                        </p:tav>
                                        <p:tav tm="100000">
                                          <p:val>
                                            <p:strVal val="#ppt_x"/>
                                          </p:val>
                                        </p:tav>
                                      </p:tavLst>
                                    </p:anim>
                                    <p:anim calcmode="lin" valueType="num">
                                      <p:cBhvr additive="base">
                                        <p:cTn id="8" dur="8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439365" y="423413"/>
            <a:ext cx="3719288" cy="83099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prstClr val="white"/>
                </a:solidFill>
                <a:effectLst/>
                <a:uLnTx/>
                <a:uFillTx/>
                <a:latin typeface="Segoe UI Light"/>
                <a:ea typeface="+mj-ea"/>
                <a:cs typeface="+mj-cs"/>
              </a:rPr>
              <a:t>HOL Scenario</a:t>
            </a:r>
            <a:endParaRPr kumimoji="0" lang="en-US" sz="1800" b="0" i="0" u="none" strike="noStrike" kern="0" cap="none" spc="0" normalizeH="0" baseline="0" noProof="0" dirty="0">
              <a:ln>
                <a:noFill/>
              </a:ln>
              <a:solidFill>
                <a:sysClr val="windowText" lastClr="000000"/>
              </a:solidFill>
              <a:effectLst/>
              <a:uLnTx/>
              <a:uFillTx/>
            </a:endParaRPr>
          </a:p>
        </p:txBody>
      </p:sp>
      <p:grpSp>
        <p:nvGrpSpPr>
          <p:cNvPr id="43" name="Group 42"/>
          <p:cNvGrpSpPr>
            <a:grpSpLocks noChangeAspect="1"/>
          </p:cNvGrpSpPr>
          <p:nvPr/>
        </p:nvGrpSpPr>
        <p:grpSpPr bwMode="auto">
          <a:xfrm>
            <a:off x="696527" y="2123356"/>
            <a:ext cx="1434012" cy="774822"/>
            <a:chOff x="3479034" y="4845974"/>
            <a:chExt cx="1793040" cy="970652"/>
          </a:xfrm>
          <a:solidFill>
            <a:srgbClr val="FFFFFF"/>
          </a:solidFill>
        </p:grpSpPr>
        <p:sp>
          <p:nvSpPr>
            <p:cNvPr id="44" name="Freeform 43"/>
            <p:cNvSpPr>
              <a:spLocks noEditPoints="1"/>
            </p:cNvSpPr>
            <p:nvPr/>
          </p:nvSpPr>
          <p:spPr bwMode="black">
            <a:xfrm>
              <a:off x="4953857" y="5174915"/>
              <a:ext cx="318217" cy="641711"/>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sp>
          <p:nvSpPr>
            <p:cNvPr id="45" name="Freeform 44"/>
            <p:cNvSpPr>
              <a:spLocks noEditPoints="1"/>
            </p:cNvSpPr>
            <p:nvPr/>
          </p:nvSpPr>
          <p:spPr bwMode="black">
            <a:xfrm>
              <a:off x="3479034" y="4845974"/>
              <a:ext cx="1408547" cy="970652"/>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46" name="Rectangle 45"/>
          <p:cNvSpPr>
            <a:spLocks noChangeAspect="1"/>
          </p:cNvSpPr>
          <p:nvPr/>
        </p:nvSpPr>
        <p:spPr>
          <a:xfrm>
            <a:off x="486796" y="2959566"/>
            <a:ext cx="1688045" cy="188385"/>
          </a:xfrm>
          <a:prstGeom prst="rect">
            <a:avLst/>
          </a:prstGeom>
          <a:no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1118108" rtl="0" eaLnBrk="1" fontAlgn="base" latinLnBrk="0" hangingPunct="1">
              <a:lnSpc>
                <a:spcPct val="100000"/>
              </a:lnSpc>
              <a:spcBef>
                <a:spcPts val="0"/>
              </a:spcBef>
              <a:spcAft>
                <a:spcPct val="0"/>
              </a:spcAft>
              <a:buClrTx/>
              <a:buSzTx/>
              <a:buFontTx/>
              <a:buNone/>
              <a:tabLst/>
              <a:defRPr/>
            </a:pPr>
            <a:r>
              <a:rPr kumimoji="0" lang="en-US" sz="1224" b="0" i="0" u="none" strike="noStrike" kern="1200" cap="none" spc="0" normalizeH="0" baseline="0" noProof="0" dirty="0">
                <a:ln>
                  <a:solidFill>
                    <a:srgbClr val="FFFFFF">
                      <a:alpha val="0"/>
                    </a:srgbClr>
                  </a:solidFill>
                </a:ln>
                <a:solidFill>
                  <a:srgbClr val="FFFFFF"/>
                </a:solidFill>
                <a:effectLst/>
                <a:uLnTx/>
                <a:uFillTx/>
                <a:latin typeface="Segoe"/>
                <a:ea typeface="+mn-ea"/>
                <a:cs typeface="+mn-cs"/>
              </a:rPr>
              <a:t>Student machine</a:t>
            </a:r>
          </a:p>
        </p:txBody>
      </p:sp>
      <p:sp>
        <p:nvSpPr>
          <p:cNvPr id="30" name="Rectangle 29"/>
          <p:cNvSpPr/>
          <p:nvPr/>
        </p:nvSpPr>
        <p:spPr>
          <a:xfrm>
            <a:off x="3596640" y="1706551"/>
            <a:ext cx="8140931" cy="436223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32" name="Picture 4"/>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930628" y="1217920"/>
            <a:ext cx="765696" cy="764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Rectangle 32"/>
          <p:cNvSpPr/>
          <p:nvPr/>
        </p:nvSpPr>
        <p:spPr>
          <a:xfrm>
            <a:off x="3798859" y="6107087"/>
            <a:ext cx="3223959"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rPr>
              <a:t>100 USD Azure Pass Credit for 30 days</a:t>
            </a:r>
            <a:endParaRPr kumimoji="0" lang="en-US" sz="1400" b="0" i="0" u="none" strike="noStrike" kern="0" cap="none" spc="0" normalizeH="0" baseline="0" noProof="0" dirty="0">
              <a:ln>
                <a:noFill/>
              </a:ln>
              <a:solidFill>
                <a:sysClr val="windowText" lastClr="000000"/>
              </a:solidFill>
              <a:effectLst/>
              <a:uLnTx/>
              <a:uFillTx/>
            </a:endParaRPr>
          </a:p>
        </p:txBody>
      </p:sp>
      <p:cxnSp>
        <p:nvCxnSpPr>
          <p:cNvPr id="5" name="Connector: Elbow 4"/>
          <p:cNvCxnSpPr>
            <a:cxnSpLocks/>
            <a:stCxn id="46" idx="2"/>
          </p:cNvCxnSpPr>
          <p:nvPr/>
        </p:nvCxnSpPr>
        <p:spPr>
          <a:xfrm rot="16200000" flipH="1">
            <a:off x="1342376" y="3136394"/>
            <a:ext cx="630979" cy="654092"/>
          </a:xfrm>
          <a:prstGeom prst="bentConnector2">
            <a:avLst/>
          </a:prstGeom>
          <a:ln>
            <a:solidFill>
              <a:schemeClr val="bg1"/>
            </a:solidFill>
            <a:tailEnd type="triangle"/>
          </a:ln>
        </p:spPr>
        <p:style>
          <a:lnRef idx="3">
            <a:schemeClr val="accent1"/>
          </a:lnRef>
          <a:fillRef idx="0">
            <a:schemeClr val="accent1"/>
          </a:fillRef>
          <a:effectRef idx="2">
            <a:schemeClr val="accent1"/>
          </a:effectRef>
          <a:fontRef idx="minor">
            <a:schemeClr val="tx1"/>
          </a:fontRef>
        </p:style>
      </p:cxnSp>
      <p:sp>
        <p:nvSpPr>
          <p:cNvPr id="40" name="Rectangle 39"/>
          <p:cNvSpPr>
            <a:spLocks noChangeAspect="1"/>
          </p:cNvSpPr>
          <p:nvPr/>
        </p:nvSpPr>
        <p:spPr>
          <a:xfrm>
            <a:off x="1476490" y="4172685"/>
            <a:ext cx="1688045" cy="376770"/>
          </a:xfrm>
          <a:prstGeom prst="rect">
            <a:avLst/>
          </a:prstGeom>
          <a:no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1118108" rtl="0" eaLnBrk="1" fontAlgn="base" latinLnBrk="0" hangingPunct="1">
              <a:lnSpc>
                <a:spcPct val="100000"/>
              </a:lnSpc>
              <a:spcBef>
                <a:spcPts val="0"/>
              </a:spcBef>
              <a:spcAft>
                <a:spcPct val="0"/>
              </a:spcAft>
              <a:buClrTx/>
              <a:buSzTx/>
              <a:buFontTx/>
              <a:buNone/>
              <a:tabLst/>
              <a:defRPr/>
            </a:pPr>
            <a:r>
              <a:rPr kumimoji="0" lang="en-US" sz="1224" b="0" i="0" u="none" strike="noStrike" kern="1200" cap="none" spc="0" normalizeH="0" baseline="0" noProof="0" dirty="0">
                <a:ln>
                  <a:solidFill>
                    <a:srgbClr val="FFFFFF">
                      <a:alpha val="0"/>
                    </a:srgbClr>
                  </a:solidFill>
                </a:ln>
                <a:solidFill>
                  <a:srgbClr val="FFFFFF"/>
                </a:solidFill>
                <a:effectLst/>
                <a:uLnTx/>
                <a:uFillTx/>
                <a:latin typeface="Segoe"/>
                <a:ea typeface="+mn-ea"/>
                <a:cs typeface="+mn-cs"/>
              </a:rPr>
              <a:t>Simulator Sensor</a:t>
            </a:r>
          </a:p>
          <a:p>
            <a:pPr marL="0" marR="0" lvl="0" indent="0" algn="ctr" defTabSz="1118108" rtl="0" eaLnBrk="1" fontAlgn="base" latinLnBrk="0" hangingPunct="1">
              <a:lnSpc>
                <a:spcPct val="100000"/>
              </a:lnSpc>
              <a:spcBef>
                <a:spcPts val="0"/>
              </a:spcBef>
              <a:spcAft>
                <a:spcPct val="0"/>
              </a:spcAft>
              <a:buClrTx/>
              <a:buSzTx/>
              <a:buFontTx/>
              <a:buNone/>
              <a:tabLst/>
              <a:defRPr/>
            </a:pPr>
            <a:r>
              <a:rPr lang="en-US" sz="1224" dirty="0">
                <a:ln>
                  <a:solidFill>
                    <a:srgbClr val="FFFFFF">
                      <a:alpha val="0"/>
                    </a:srgbClr>
                  </a:solidFill>
                </a:ln>
                <a:solidFill>
                  <a:srgbClr val="FFFFFF"/>
                </a:solidFill>
                <a:latin typeface="Segoe"/>
              </a:rPr>
              <a:t>(Node.js)</a:t>
            </a:r>
            <a:endParaRPr kumimoji="0" lang="en-US" sz="1224" b="0" i="0" u="none" strike="noStrike" kern="1200" cap="none" spc="0" normalizeH="0" baseline="0" noProof="0" dirty="0">
              <a:ln>
                <a:solidFill>
                  <a:srgbClr val="FFFFFF">
                    <a:alpha val="0"/>
                  </a:srgbClr>
                </a:solidFill>
              </a:ln>
              <a:solidFill>
                <a:srgbClr val="FFFFFF"/>
              </a:solidFill>
              <a:effectLst/>
              <a:uLnTx/>
              <a:uFillTx/>
              <a:latin typeface="Segoe"/>
              <a:ea typeface="+mn-ea"/>
              <a:cs typeface="+mn-cs"/>
            </a:endParaRPr>
          </a:p>
        </p:txBody>
      </p:sp>
      <p:cxnSp>
        <p:nvCxnSpPr>
          <p:cNvPr id="39" name="Straight Arrow Connector 38"/>
          <p:cNvCxnSpPr>
            <a:cxnSpLocks/>
            <a:endCxn id="11" idx="1"/>
          </p:cNvCxnSpPr>
          <p:nvPr/>
        </p:nvCxnSpPr>
        <p:spPr>
          <a:xfrm>
            <a:off x="2723943" y="3795343"/>
            <a:ext cx="1195716" cy="0"/>
          </a:xfrm>
          <a:prstGeom prst="straightConnector1">
            <a:avLst/>
          </a:prstGeom>
          <a:ln w="9525" cap="flat" cmpd="sng" algn="ctr">
            <a:solidFill>
              <a:schemeClr val="accent4"/>
            </a:solidFill>
            <a:prstDash val="sysDash"/>
            <a:round/>
            <a:headEnd type="none" w="med" len="med"/>
            <a:tailEnd type="triangle" w="med" len="med"/>
          </a:ln>
        </p:spPr>
        <p:style>
          <a:lnRef idx="0">
            <a:scrgbClr r="0" g="0" b="0"/>
          </a:lnRef>
          <a:fillRef idx="0">
            <a:scrgbClr r="0" g="0" b="0"/>
          </a:fillRef>
          <a:effectRef idx="0">
            <a:scrgbClr r="0" g="0" b="0"/>
          </a:effectRef>
          <a:fontRef idx="minor">
            <a:schemeClr val="tx1"/>
          </a:fontRef>
        </p:style>
      </p:cxnSp>
      <p:pic>
        <p:nvPicPr>
          <p:cNvPr id="11" name="Picture 10"/>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919659" y="3405198"/>
            <a:ext cx="780290" cy="780290"/>
          </a:xfrm>
          <a:prstGeom prst="rect">
            <a:avLst/>
          </a:prstGeom>
        </p:spPr>
      </p:pic>
      <p:sp>
        <p:nvSpPr>
          <p:cNvPr id="48" name="Rectangle 47"/>
          <p:cNvSpPr>
            <a:spLocks noChangeAspect="1"/>
          </p:cNvSpPr>
          <p:nvPr/>
        </p:nvSpPr>
        <p:spPr>
          <a:xfrm>
            <a:off x="3435313" y="4251157"/>
            <a:ext cx="1688045" cy="188385"/>
          </a:xfrm>
          <a:prstGeom prst="rect">
            <a:avLst/>
          </a:prstGeom>
          <a:no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1118108" rtl="0" eaLnBrk="1" fontAlgn="base" latinLnBrk="0" hangingPunct="1">
              <a:lnSpc>
                <a:spcPct val="100000"/>
              </a:lnSpc>
              <a:spcBef>
                <a:spcPts val="0"/>
              </a:spcBef>
              <a:spcAft>
                <a:spcPct val="0"/>
              </a:spcAft>
              <a:buClrTx/>
              <a:buSzTx/>
              <a:buFontTx/>
              <a:buNone/>
              <a:tabLst/>
              <a:defRPr/>
            </a:pPr>
            <a:r>
              <a:rPr kumimoji="0" lang="en-US" sz="1224" b="0" i="0" u="none" strike="noStrike" kern="1200" cap="none" spc="0" normalizeH="0" baseline="0" noProof="0" dirty="0">
                <a:ln>
                  <a:solidFill>
                    <a:srgbClr val="FFFFFF">
                      <a:alpha val="0"/>
                    </a:srgbClr>
                  </a:solidFill>
                </a:ln>
                <a:solidFill>
                  <a:srgbClr val="FFFFFF"/>
                </a:solidFill>
                <a:effectLst/>
                <a:uLnTx/>
                <a:uFillTx/>
                <a:latin typeface="Segoe"/>
                <a:ea typeface="+mn-ea"/>
                <a:cs typeface="+mn-cs"/>
              </a:rPr>
              <a:t>IoT Hub</a:t>
            </a:r>
          </a:p>
        </p:txBody>
      </p:sp>
      <p:pic>
        <p:nvPicPr>
          <p:cNvPr id="14" name="Picture 13"/>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985124" y="3436581"/>
            <a:ext cx="670779" cy="670779"/>
          </a:xfrm>
          <a:prstGeom prst="rect">
            <a:avLst/>
          </a:prstGeom>
        </p:spPr>
      </p:pic>
      <p:pic>
        <p:nvPicPr>
          <p:cNvPr id="52" name="Picture 51"/>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932138" y="2029102"/>
            <a:ext cx="780290" cy="780290"/>
          </a:xfrm>
          <a:prstGeom prst="rect">
            <a:avLst/>
          </a:prstGeom>
        </p:spPr>
      </p:pic>
      <p:sp>
        <p:nvSpPr>
          <p:cNvPr id="53" name="Rectangle 52"/>
          <p:cNvSpPr>
            <a:spLocks noChangeAspect="1"/>
          </p:cNvSpPr>
          <p:nvPr/>
        </p:nvSpPr>
        <p:spPr>
          <a:xfrm>
            <a:off x="5574470" y="2905250"/>
            <a:ext cx="1688045" cy="188385"/>
          </a:xfrm>
          <a:prstGeom prst="rect">
            <a:avLst/>
          </a:prstGeom>
          <a:no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1118108" rtl="0" eaLnBrk="1" fontAlgn="base" latinLnBrk="0" hangingPunct="1">
              <a:lnSpc>
                <a:spcPct val="100000"/>
              </a:lnSpc>
              <a:spcBef>
                <a:spcPts val="0"/>
              </a:spcBef>
              <a:spcAft>
                <a:spcPct val="0"/>
              </a:spcAft>
              <a:buClrTx/>
              <a:buSzTx/>
              <a:buFontTx/>
              <a:buNone/>
              <a:tabLst/>
              <a:defRPr/>
            </a:pPr>
            <a:r>
              <a:rPr kumimoji="0" lang="en-US" sz="1224" b="0" i="0" u="none" strike="noStrike" kern="1200" cap="none" spc="0" normalizeH="0" baseline="0" noProof="0" dirty="0">
                <a:ln>
                  <a:solidFill>
                    <a:srgbClr val="FFFFFF">
                      <a:alpha val="0"/>
                    </a:srgbClr>
                  </a:solidFill>
                </a:ln>
                <a:solidFill>
                  <a:srgbClr val="FFFFFF"/>
                </a:solidFill>
                <a:effectLst/>
                <a:uLnTx/>
                <a:uFillTx/>
                <a:latin typeface="Segoe"/>
                <a:ea typeface="+mn-ea"/>
                <a:cs typeface="+mn-cs"/>
              </a:rPr>
              <a:t>Stream Analytics</a:t>
            </a:r>
          </a:p>
        </p:txBody>
      </p:sp>
      <p:pic>
        <p:nvPicPr>
          <p:cNvPr id="54" name="Picture 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932138" y="4650050"/>
            <a:ext cx="780290" cy="780290"/>
          </a:xfrm>
          <a:prstGeom prst="rect">
            <a:avLst/>
          </a:prstGeom>
        </p:spPr>
      </p:pic>
      <p:sp>
        <p:nvSpPr>
          <p:cNvPr id="55" name="Rectangle 54"/>
          <p:cNvSpPr>
            <a:spLocks noChangeAspect="1"/>
          </p:cNvSpPr>
          <p:nvPr/>
        </p:nvSpPr>
        <p:spPr>
          <a:xfrm>
            <a:off x="5574470" y="5526198"/>
            <a:ext cx="1688045" cy="188385"/>
          </a:xfrm>
          <a:prstGeom prst="rect">
            <a:avLst/>
          </a:prstGeom>
          <a:no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1118108" rtl="0" eaLnBrk="1" fontAlgn="base" latinLnBrk="0" hangingPunct="1">
              <a:lnSpc>
                <a:spcPct val="100000"/>
              </a:lnSpc>
              <a:spcBef>
                <a:spcPts val="0"/>
              </a:spcBef>
              <a:spcAft>
                <a:spcPct val="0"/>
              </a:spcAft>
              <a:buClrTx/>
              <a:buSzTx/>
              <a:buFontTx/>
              <a:buNone/>
              <a:tabLst/>
              <a:defRPr/>
            </a:pPr>
            <a:r>
              <a:rPr kumimoji="0" lang="en-US" sz="1224" b="0" i="0" u="none" strike="noStrike" kern="1200" cap="none" spc="0" normalizeH="0" baseline="0" noProof="0" dirty="0">
                <a:ln>
                  <a:solidFill>
                    <a:srgbClr val="FFFFFF">
                      <a:alpha val="0"/>
                    </a:srgbClr>
                  </a:solidFill>
                </a:ln>
                <a:solidFill>
                  <a:srgbClr val="FFFFFF"/>
                </a:solidFill>
                <a:effectLst/>
                <a:uLnTx/>
                <a:uFillTx/>
                <a:latin typeface="Segoe"/>
                <a:ea typeface="+mn-ea"/>
                <a:cs typeface="+mn-cs"/>
              </a:rPr>
              <a:t>Stream Analytics</a:t>
            </a:r>
          </a:p>
        </p:txBody>
      </p:sp>
      <p:cxnSp>
        <p:nvCxnSpPr>
          <p:cNvPr id="56" name="Straight Arrow Connector 55"/>
          <p:cNvCxnSpPr>
            <a:cxnSpLocks/>
          </p:cNvCxnSpPr>
          <p:nvPr/>
        </p:nvCxnSpPr>
        <p:spPr>
          <a:xfrm>
            <a:off x="4699949" y="3862480"/>
            <a:ext cx="1030291" cy="117503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cxnSpLocks/>
          </p:cNvCxnSpPr>
          <p:nvPr/>
        </p:nvCxnSpPr>
        <p:spPr>
          <a:xfrm flipV="1">
            <a:off x="4724953" y="2578437"/>
            <a:ext cx="1094520" cy="104634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10660544" y="2318638"/>
            <a:ext cx="1190817" cy="259799"/>
          </a:xfrm>
          <a:prstGeom prst="rect">
            <a:avLst/>
          </a:prstGeom>
        </p:spPr>
        <p:txBody>
          <a:bodyPr wrap="square">
            <a:spAutoFit/>
          </a:bodyPr>
          <a:lstStyle/>
          <a:p>
            <a:pPr defTabSz="896386"/>
            <a:r>
              <a:rPr lang="en-US" sz="1100" kern="0" dirty="0">
                <a:solidFill>
                  <a:schemeClr val="bg1"/>
                </a:solidFill>
                <a:cs typeface="Segoe UI Semilight" panose="020B0402040204020203" pitchFamily="34" charset="0"/>
              </a:rPr>
              <a:t>Power BI</a:t>
            </a:r>
          </a:p>
        </p:txBody>
      </p:sp>
      <p:grpSp>
        <p:nvGrpSpPr>
          <p:cNvPr id="59" name="Group 58"/>
          <p:cNvGrpSpPr/>
          <p:nvPr/>
        </p:nvGrpSpPr>
        <p:grpSpPr>
          <a:xfrm>
            <a:off x="9582722" y="2188022"/>
            <a:ext cx="847916" cy="503433"/>
            <a:chOff x="7884058" y="5368509"/>
            <a:chExt cx="324905" cy="207663"/>
          </a:xfrm>
          <a:solidFill>
            <a:srgbClr val="FFFFFF"/>
          </a:solidFill>
        </p:grpSpPr>
        <p:sp>
          <p:nvSpPr>
            <p:cNvPr id="60"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sp>
          <p:nvSpPr>
            <p:cNvPr id="61"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sp>
          <p:nvSpPr>
            <p:cNvPr id="62"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sp>
          <p:nvSpPr>
            <p:cNvPr id="63"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sp>
          <p:nvSpPr>
            <p:cNvPr id="64"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grpSp>
      <p:cxnSp>
        <p:nvCxnSpPr>
          <p:cNvPr id="65" name="Straight Arrow Connector 64"/>
          <p:cNvCxnSpPr>
            <a:cxnSpLocks/>
          </p:cNvCxnSpPr>
          <p:nvPr/>
        </p:nvCxnSpPr>
        <p:spPr>
          <a:xfrm>
            <a:off x="6955468" y="2396392"/>
            <a:ext cx="2517512"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71" name="Picture 70"/>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8052876" y="3381825"/>
            <a:ext cx="780290" cy="780290"/>
          </a:xfrm>
          <a:prstGeom prst="rect">
            <a:avLst/>
          </a:prstGeom>
        </p:spPr>
      </p:pic>
      <p:cxnSp>
        <p:nvCxnSpPr>
          <p:cNvPr id="72" name="Straight Arrow Connector 71"/>
          <p:cNvCxnSpPr>
            <a:cxnSpLocks/>
          </p:cNvCxnSpPr>
          <p:nvPr/>
        </p:nvCxnSpPr>
        <p:spPr>
          <a:xfrm>
            <a:off x="6955468" y="2691455"/>
            <a:ext cx="936081" cy="104525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8793862" y="3881300"/>
            <a:ext cx="1190817" cy="259799"/>
          </a:xfrm>
          <a:prstGeom prst="rect">
            <a:avLst/>
          </a:prstGeom>
        </p:spPr>
        <p:txBody>
          <a:bodyPr wrap="square">
            <a:spAutoFit/>
          </a:bodyPr>
          <a:lstStyle/>
          <a:p>
            <a:pPr defTabSz="896386"/>
            <a:r>
              <a:rPr lang="en-US" sz="1100" kern="0" dirty="0">
                <a:solidFill>
                  <a:schemeClr val="bg1"/>
                </a:solidFill>
                <a:cs typeface="Segoe UI Semilight" panose="020B0402040204020203" pitchFamily="34" charset="0"/>
              </a:rPr>
              <a:t>Storage BLOB</a:t>
            </a:r>
          </a:p>
        </p:txBody>
      </p:sp>
      <p:pic>
        <p:nvPicPr>
          <p:cNvPr id="78" name="Picture 77"/>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7501404" y="4682143"/>
            <a:ext cx="780290" cy="780290"/>
          </a:xfrm>
          <a:prstGeom prst="rect">
            <a:avLst/>
          </a:prstGeom>
        </p:spPr>
      </p:pic>
      <p:cxnSp>
        <p:nvCxnSpPr>
          <p:cNvPr id="79" name="Straight Arrow Connector 78"/>
          <p:cNvCxnSpPr>
            <a:cxnSpLocks/>
          </p:cNvCxnSpPr>
          <p:nvPr/>
        </p:nvCxnSpPr>
        <p:spPr>
          <a:xfrm>
            <a:off x="6755963" y="5072288"/>
            <a:ext cx="636822"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a:xfrm>
            <a:off x="7414976" y="5502432"/>
            <a:ext cx="898708" cy="280718"/>
          </a:xfrm>
          <a:prstGeom prst="rect">
            <a:avLst/>
          </a:prstGeom>
        </p:spPr>
        <p:txBody>
          <a:bodyPr wrap="none">
            <a:spAutoFit/>
          </a:bodyPr>
          <a:lstStyle/>
          <a:p>
            <a:pPr lvl="0" algn="ctr" defTabSz="1118108" fontAlgn="base">
              <a:spcAft>
                <a:spcPct val="0"/>
              </a:spcAft>
              <a:defRPr/>
            </a:pPr>
            <a:r>
              <a:rPr lang="en-US" sz="1224" dirty="0">
                <a:ln>
                  <a:solidFill>
                    <a:srgbClr val="FFFFFF">
                      <a:alpha val="0"/>
                    </a:srgbClr>
                  </a:solidFill>
                </a:ln>
                <a:solidFill>
                  <a:srgbClr val="FFFFFF"/>
                </a:solidFill>
                <a:latin typeface="Segoe"/>
              </a:rPr>
              <a:t>Event Hub</a:t>
            </a:r>
          </a:p>
        </p:txBody>
      </p:sp>
      <p:pic>
        <p:nvPicPr>
          <p:cNvPr id="87" name="Picture 86"/>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9154391" y="4650050"/>
            <a:ext cx="780290" cy="780290"/>
          </a:xfrm>
          <a:prstGeom prst="rect">
            <a:avLst/>
          </a:prstGeom>
        </p:spPr>
      </p:pic>
      <p:cxnSp>
        <p:nvCxnSpPr>
          <p:cNvPr id="88" name="Straight Arrow Connector 87"/>
          <p:cNvCxnSpPr>
            <a:cxnSpLocks/>
          </p:cNvCxnSpPr>
          <p:nvPr/>
        </p:nvCxnSpPr>
        <p:spPr>
          <a:xfrm>
            <a:off x="8344058" y="5084896"/>
            <a:ext cx="636822"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90" name="Picture 89"/>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10733847" y="4646399"/>
            <a:ext cx="752929" cy="780290"/>
          </a:xfrm>
          <a:prstGeom prst="rect">
            <a:avLst/>
          </a:prstGeom>
        </p:spPr>
      </p:pic>
      <p:cxnSp>
        <p:nvCxnSpPr>
          <p:cNvPr id="91" name="Straight Arrow Connector 90"/>
          <p:cNvCxnSpPr>
            <a:cxnSpLocks/>
          </p:cNvCxnSpPr>
          <p:nvPr/>
        </p:nvCxnSpPr>
        <p:spPr>
          <a:xfrm>
            <a:off x="10006680" y="5072288"/>
            <a:ext cx="636822"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9012835" y="5483036"/>
            <a:ext cx="1111202" cy="280718"/>
          </a:xfrm>
          <a:prstGeom prst="rect">
            <a:avLst/>
          </a:prstGeom>
        </p:spPr>
        <p:txBody>
          <a:bodyPr wrap="none">
            <a:spAutoFit/>
          </a:bodyPr>
          <a:lstStyle/>
          <a:p>
            <a:pPr lvl="0" algn="ctr" defTabSz="1118108" fontAlgn="base">
              <a:spcAft>
                <a:spcPct val="0"/>
              </a:spcAft>
              <a:defRPr/>
            </a:pPr>
            <a:r>
              <a:rPr lang="en-US" sz="1224" dirty="0">
                <a:ln>
                  <a:solidFill>
                    <a:srgbClr val="FFFFFF">
                      <a:alpha val="0"/>
                    </a:srgbClr>
                  </a:solidFill>
                </a:ln>
                <a:solidFill>
                  <a:srgbClr val="FFFFFF"/>
                </a:solidFill>
                <a:latin typeface="Segoe"/>
              </a:rPr>
              <a:t>Function App</a:t>
            </a:r>
          </a:p>
        </p:txBody>
      </p:sp>
      <p:sp>
        <p:nvSpPr>
          <p:cNvPr id="93" name="Rectangle 92"/>
          <p:cNvSpPr/>
          <p:nvPr/>
        </p:nvSpPr>
        <p:spPr>
          <a:xfrm>
            <a:off x="10595635" y="5491703"/>
            <a:ext cx="883576" cy="280718"/>
          </a:xfrm>
          <a:prstGeom prst="rect">
            <a:avLst/>
          </a:prstGeom>
        </p:spPr>
        <p:txBody>
          <a:bodyPr wrap="none">
            <a:spAutoFit/>
          </a:bodyPr>
          <a:lstStyle/>
          <a:p>
            <a:pPr lvl="0" algn="ctr" defTabSz="1118108" fontAlgn="base">
              <a:spcAft>
                <a:spcPct val="0"/>
              </a:spcAft>
              <a:defRPr/>
            </a:pPr>
            <a:r>
              <a:rPr lang="en-US" sz="1224" dirty="0">
                <a:ln>
                  <a:solidFill>
                    <a:srgbClr val="FFFFFF">
                      <a:alpha val="0"/>
                    </a:srgbClr>
                  </a:solidFill>
                </a:ln>
                <a:solidFill>
                  <a:srgbClr val="FFFFFF"/>
                </a:solidFill>
                <a:latin typeface="Segoe"/>
              </a:rPr>
              <a:t>Logic App</a:t>
            </a:r>
          </a:p>
        </p:txBody>
      </p:sp>
      <p:pic>
        <p:nvPicPr>
          <p:cNvPr id="97" name="Picture 96"/>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10665791" y="3543321"/>
            <a:ext cx="780290" cy="780290"/>
          </a:xfrm>
          <a:prstGeom prst="rect">
            <a:avLst/>
          </a:prstGeom>
        </p:spPr>
      </p:pic>
      <p:cxnSp>
        <p:nvCxnSpPr>
          <p:cNvPr id="98" name="Straight Arrow Connector 97"/>
          <p:cNvCxnSpPr>
            <a:cxnSpLocks/>
          </p:cNvCxnSpPr>
          <p:nvPr/>
        </p:nvCxnSpPr>
        <p:spPr>
          <a:xfrm flipV="1">
            <a:off x="11078954" y="4251157"/>
            <a:ext cx="0" cy="39374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p:cNvSpPr/>
          <p:nvPr/>
        </p:nvSpPr>
        <p:spPr>
          <a:xfrm>
            <a:off x="10299267" y="3280173"/>
            <a:ext cx="1410964" cy="280718"/>
          </a:xfrm>
          <a:prstGeom prst="rect">
            <a:avLst/>
          </a:prstGeom>
        </p:spPr>
        <p:txBody>
          <a:bodyPr wrap="none">
            <a:spAutoFit/>
          </a:bodyPr>
          <a:lstStyle/>
          <a:p>
            <a:pPr lvl="0" algn="ctr" defTabSz="1118108" fontAlgn="base">
              <a:spcAft>
                <a:spcPct val="0"/>
              </a:spcAft>
              <a:defRPr/>
            </a:pPr>
            <a:r>
              <a:rPr lang="en-US" sz="1224" dirty="0">
                <a:ln>
                  <a:solidFill>
                    <a:srgbClr val="FFFFFF">
                      <a:alpha val="0"/>
                    </a:srgbClr>
                  </a:solidFill>
                </a:ln>
                <a:solidFill>
                  <a:srgbClr val="FFFFFF"/>
                </a:solidFill>
                <a:latin typeface="Segoe"/>
              </a:rPr>
              <a:t>Email Notification</a:t>
            </a:r>
          </a:p>
        </p:txBody>
      </p:sp>
      <p:sp>
        <p:nvSpPr>
          <p:cNvPr id="2" name="Rectangle 1"/>
          <p:cNvSpPr/>
          <p:nvPr/>
        </p:nvSpPr>
        <p:spPr>
          <a:xfrm>
            <a:off x="5592577" y="1871623"/>
            <a:ext cx="5886633" cy="13504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61581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Hands-On Labs</a:t>
            </a:r>
          </a:p>
        </p:txBody>
      </p:sp>
      <p:sp>
        <p:nvSpPr>
          <p:cNvPr id="7" name="Rectangle 6"/>
          <p:cNvSpPr/>
          <p:nvPr/>
        </p:nvSpPr>
        <p:spPr>
          <a:xfrm>
            <a:off x="792853" y="1764717"/>
            <a:ext cx="10387510" cy="1938992"/>
          </a:xfrm>
          <a:prstGeom prst="rect">
            <a:avLst/>
          </a:prstGeom>
        </p:spPr>
        <p:txBody>
          <a:bodyPr wrap="square">
            <a:spAutoFit/>
          </a:bodyPr>
          <a:lstStyle/>
          <a:p>
            <a:r>
              <a:rPr lang="en-US" sz="2400" dirty="0">
                <a:solidFill>
                  <a:schemeClr val="bg1"/>
                </a:solidFill>
              </a:rPr>
              <a:t>Estimated time: 60 minutes</a:t>
            </a:r>
          </a:p>
          <a:p>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04 - Process IoT streaming data</a:t>
            </a:r>
          </a:p>
          <a:p>
            <a:pPr marL="285750" indent="-285750">
              <a:buFont typeface="Arial" panose="020B0604020202020204" pitchFamily="34" charset="0"/>
              <a:buChar char="•"/>
            </a:pPr>
            <a:r>
              <a:rPr lang="en-US" sz="2400" dirty="0">
                <a:solidFill>
                  <a:schemeClr val="bg1"/>
                </a:solidFill>
              </a:rPr>
              <a:t>05 - Display Sensors Data in PowerBI</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180910182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IoT Storage Available Options</a:t>
            </a:r>
          </a:p>
        </p:txBody>
      </p:sp>
      <p:sp>
        <p:nvSpPr>
          <p:cNvPr id="4" name="Rectangle 3"/>
          <p:cNvSpPr/>
          <p:nvPr/>
        </p:nvSpPr>
        <p:spPr>
          <a:xfrm>
            <a:off x="6150696" y="1189180"/>
            <a:ext cx="5029200" cy="5029200"/>
          </a:xfrm>
          <a:prstGeom prst="rect">
            <a:avLst/>
          </a:prstGeom>
          <a:solidFill>
            <a:srgbClr val="8BCDFF"/>
          </a:solidFill>
          <a:ln w="5080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rtlCol="0" anchor="t" anchorCtr="0"/>
          <a:lstStyle/>
          <a:p>
            <a:pPr defTabSz="761970"/>
            <a:r>
              <a:rPr lang="en-US" sz="2400" kern="0" dirty="0">
                <a:solidFill>
                  <a:schemeClr val="tx1"/>
                </a:solidFill>
                <a:latin typeface="+mj-lt"/>
              </a:rPr>
              <a:t>Azure Data Lake (ADL)</a:t>
            </a:r>
          </a:p>
        </p:txBody>
      </p:sp>
      <p:sp>
        <p:nvSpPr>
          <p:cNvPr id="5" name="Rectangle 4"/>
          <p:cNvSpPr/>
          <p:nvPr/>
        </p:nvSpPr>
        <p:spPr bwMode="auto">
          <a:xfrm>
            <a:off x="6345210" y="1758336"/>
            <a:ext cx="4640172" cy="203198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742">
              <a:lnSpc>
                <a:spcPct val="90000"/>
              </a:lnSpc>
              <a:spcAft>
                <a:spcPts val="600"/>
              </a:spcAft>
            </a:pPr>
            <a:r>
              <a:rPr lang="en-GB" sz="2400" dirty="0">
                <a:solidFill>
                  <a:schemeClr val="bg1"/>
                </a:solidFill>
                <a:latin typeface="Segoe UI Light"/>
              </a:rPr>
              <a:t>Analytics</a:t>
            </a:r>
          </a:p>
        </p:txBody>
      </p:sp>
      <p:sp>
        <p:nvSpPr>
          <p:cNvPr id="6" name="Rectangle 5"/>
          <p:cNvSpPr/>
          <p:nvPr/>
        </p:nvSpPr>
        <p:spPr bwMode="auto">
          <a:xfrm>
            <a:off x="6345210" y="3997113"/>
            <a:ext cx="4640172" cy="203198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742">
              <a:lnSpc>
                <a:spcPct val="90000"/>
              </a:lnSpc>
              <a:spcAft>
                <a:spcPts val="600"/>
              </a:spcAft>
            </a:pPr>
            <a:r>
              <a:rPr lang="en-GB" sz="2400" dirty="0">
                <a:solidFill>
                  <a:schemeClr val="bg1"/>
                </a:solidFill>
                <a:latin typeface="Segoe UI Light"/>
              </a:rPr>
              <a:t>Storage</a:t>
            </a:r>
          </a:p>
        </p:txBody>
      </p:sp>
      <p:sp>
        <p:nvSpPr>
          <p:cNvPr id="7" name="Freeform 5"/>
          <p:cNvSpPr>
            <a:spLocks noChangeAspect="1" noEditPoints="1"/>
          </p:cNvSpPr>
          <p:nvPr/>
        </p:nvSpPr>
        <p:spPr bwMode="auto">
          <a:xfrm>
            <a:off x="9445862" y="2405749"/>
            <a:ext cx="758952" cy="758952"/>
          </a:xfrm>
          <a:custGeom>
            <a:avLst/>
            <a:gdLst>
              <a:gd name="T0" fmla="*/ 1273 w 7317"/>
              <a:gd name="T1" fmla="*/ 1047 h 7295"/>
              <a:gd name="T2" fmla="*/ 6037 w 7317"/>
              <a:gd name="T3" fmla="*/ 1047 h 7295"/>
              <a:gd name="T4" fmla="*/ 6255 w 7317"/>
              <a:gd name="T5" fmla="*/ 1265 h 7295"/>
              <a:gd name="T6" fmla="*/ 6255 w 7317"/>
              <a:gd name="T7" fmla="*/ 6030 h 7295"/>
              <a:gd name="T8" fmla="*/ 6037 w 7317"/>
              <a:gd name="T9" fmla="*/ 6248 h 7295"/>
              <a:gd name="T10" fmla="*/ 1273 w 7317"/>
              <a:gd name="T11" fmla="*/ 6248 h 7295"/>
              <a:gd name="T12" fmla="*/ 1055 w 7317"/>
              <a:gd name="T13" fmla="*/ 6030 h 7295"/>
              <a:gd name="T14" fmla="*/ 1055 w 7317"/>
              <a:gd name="T15" fmla="*/ 1265 h 7295"/>
              <a:gd name="T16" fmla="*/ 1273 w 7317"/>
              <a:gd name="T17" fmla="*/ 1047 h 7295"/>
              <a:gd name="T18" fmla="*/ 4801 w 7317"/>
              <a:gd name="T19" fmla="*/ 7230 h 7295"/>
              <a:gd name="T20" fmla="*/ 5084 w 7317"/>
              <a:gd name="T21" fmla="*/ 7295 h 7295"/>
              <a:gd name="T22" fmla="*/ 5317 w 7317"/>
              <a:gd name="T23" fmla="*/ 7252 h 7295"/>
              <a:gd name="T24" fmla="*/ 5695 w 7317"/>
              <a:gd name="T25" fmla="*/ 6903 h 7295"/>
              <a:gd name="T26" fmla="*/ 5794 w 7317"/>
              <a:gd name="T27" fmla="*/ 6699 h 7295"/>
              <a:gd name="T28" fmla="*/ 6037 w 7317"/>
              <a:gd name="T29" fmla="*/ 6699 h 7295"/>
              <a:gd name="T30" fmla="*/ 6699 w 7317"/>
              <a:gd name="T31" fmla="*/ 6037 h 7295"/>
              <a:gd name="T32" fmla="*/ 6699 w 7317"/>
              <a:gd name="T33" fmla="*/ 4152 h 7295"/>
              <a:gd name="T34" fmla="*/ 7230 w 7317"/>
              <a:gd name="T35" fmla="*/ 3018 h 7295"/>
              <a:gd name="T36" fmla="*/ 7252 w 7317"/>
              <a:gd name="T37" fmla="*/ 2495 h 7295"/>
              <a:gd name="T38" fmla="*/ 6903 w 7317"/>
              <a:gd name="T39" fmla="*/ 2117 h 7295"/>
              <a:gd name="T40" fmla="*/ 6699 w 7317"/>
              <a:gd name="T41" fmla="*/ 2018 h 7295"/>
              <a:gd name="T42" fmla="*/ 6699 w 7317"/>
              <a:gd name="T43" fmla="*/ 1273 h 7295"/>
              <a:gd name="T44" fmla="*/ 6037 w 7317"/>
              <a:gd name="T45" fmla="*/ 611 h 7295"/>
              <a:gd name="T46" fmla="*/ 4129 w 7317"/>
              <a:gd name="T47" fmla="*/ 611 h 7295"/>
              <a:gd name="T48" fmla="*/ 3011 w 7317"/>
              <a:gd name="T49" fmla="*/ 87 h 7295"/>
              <a:gd name="T50" fmla="*/ 2495 w 7317"/>
              <a:gd name="T51" fmla="*/ 65 h 7295"/>
              <a:gd name="T52" fmla="*/ 2117 w 7317"/>
              <a:gd name="T53" fmla="*/ 414 h 7295"/>
              <a:gd name="T54" fmla="*/ 2022 w 7317"/>
              <a:gd name="T55" fmla="*/ 611 h 7295"/>
              <a:gd name="T56" fmla="*/ 1273 w 7317"/>
              <a:gd name="T57" fmla="*/ 611 h 7295"/>
              <a:gd name="T58" fmla="*/ 611 w 7317"/>
              <a:gd name="T59" fmla="*/ 1273 h 7295"/>
              <a:gd name="T60" fmla="*/ 611 w 7317"/>
              <a:gd name="T61" fmla="*/ 3682 h 7295"/>
              <a:gd name="T62" fmla="*/ 87 w 7317"/>
              <a:gd name="T63" fmla="*/ 4801 h 7295"/>
              <a:gd name="T64" fmla="*/ 65 w 7317"/>
              <a:gd name="T65" fmla="*/ 5317 h 7295"/>
              <a:gd name="T66" fmla="*/ 414 w 7317"/>
              <a:gd name="T67" fmla="*/ 5695 h 7295"/>
              <a:gd name="T68" fmla="*/ 611 w 7317"/>
              <a:gd name="T69" fmla="*/ 5790 h 7295"/>
              <a:gd name="T70" fmla="*/ 611 w 7317"/>
              <a:gd name="T71" fmla="*/ 6037 h 7295"/>
              <a:gd name="T72" fmla="*/ 1273 w 7317"/>
              <a:gd name="T73" fmla="*/ 6699 h 7295"/>
              <a:gd name="T74" fmla="*/ 3667 w 7317"/>
              <a:gd name="T75" fmla="*/ 6699 h 7295"/>
              <a:gd name="T76" fmla="*/ 4801 w 7317"/>
              <a:gd name="T77" fmla="*/ 7230 h 7295"/>
              <a:gd name="T78" fmla="*/ 4706 w 7317"/>
              <a:gd name="T79" fmla="*/ 3200 h 7295"/>
              <a:gd name="T80" fmla="*/ 3782 w 7317"/>
              <a:gd name="T81" fmla="*/ 3200 h 7295"/>
              <a:gd name="T82" fmla="*/ 4168 w 7317"/>
              <a:gd name="T83" fmla="*/ 1913 h 7295"/>
              <a:gd name="T84" fmla="*/ 4131 w 7317"/>
              <a:gd name="T85" fmla="*/ 1826 h 7295"/>
              <a:gd name="T86" fmla="*/ 4102 w 7317"/>
              <a:gd name="T87" fmla="*/ 1818 h 7295"/>
              <a:gd name="T88" fmla="*/ 4044 w 7317"/>
              <a:gd name="T89" fmla="*/ 1847 h 7295"/>
              <a:gd name="T90" fmla="*/ 2553 w 7317"/>
              <a:gd name="T91" fmla="*/ 4022 h 7295"/>
              <a:gd name="T92" fmla="*/ 2546 w 7317"/>
              <a:gd name="T93" fmla="*/ 4095 h 7295"/>
              <a:gd name="T94" fmla="*/ 2611 w 7317"/>
              <a:gd name="T95" fmla="*/ 4131 h 7295"/>
              <a:gd name="T96" fmla="*/ 3506 w 7317"/>
              <a:gd name="T97" fmla="*/ 4131 h 7295"/>
              <a:gd name="T98" fmla="*/ 3106 w 7317"/>
              <a:gd name="T99" fmla="*/ 5441 h 7295"/>
              <a:gd name="T100" fmla="*/ 3142 w 7317"/>
              <a:gd name="T101" fmla="*/ 5528 h 7295"/>
              <a:gd name="T102" fmla="*/ 3171 w 7317"/>
              <a:gd name="T103" fmla="*/ 5535 h 7295"/>
              <a:gd name="T104" fmla="*/ 3229 w 7317"/>
              <a:gd name="T105" fmla="*/ 5506 h 7295"/>
              <a:gd name="T106" fmla="*/ 4764 w 7317"/>
              <a:gd name="T107" fmla="*/ 3309 h 7295"/>
              <a:gd name="T108" fmla="*/ 4779 w 7317"/>
              <a:gd name="T109" fmla="*/ 3266 h 7295"/>
              <a:gd name="T110" fmla="*/ 4706 w 7317"/>
              <a:gd name="T111" fmla="*/ 3200 h 7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317" h="7295">
                <a:moveTo>
                  <a:pt x="1273" y="1047"/>
                </a:moveTo>
                <a:lnTo>
                  <a:pt x="6037" y="1047"/>
                </a:lnTo>
                <a:cubicBezTo>
                  <a:pt x="6153" y="1047"/>
                  <a:pt x="6255" y="1142"/>
                  <a:pt x="6255" y="1265"/>
                </a:cubicBezTo>
                <a:lnTo>
                  <a:pt x="6255" y="6030"/>
                </a:lnTo>
                <a:cubicBezTo>
                  <a:pt x="6255" y="6146"/>
                  <a:pt x="6161" y="6248"/>
                  <a:pt x="6037" y="6248"/>
                </a:cubicBezTo>
                <a:lnTo>
                  <a:pt x="1273" y="6248"/>
                </a:lnTo>
                <a:cubicBezTo>
                  <a:pt x="1156" y="6248"/>
                  <a:pt x="1055" y="6153"/>
                  <a:pt x="1055" y="6030"/>
                </a:cubicBezTo>
                <a:lnTo>
                  <a:pt x="1055" y="1265"/>
                </a:lnTo>
                <a:cubicBezTo>
                  <a:pt x="1055" y="1149"/>
                  <a:pt x="1149" y="1047"/>
                  <a:pt x="1273" y="1047"/>
                </a:cubicBezTo>
                <a:close/>
                <a:moveTo>
                  <a:pt x="4801" y="7230"/>
                </a:moveTo>
                <a:cubicBezTo>
                  <a:pt x="4888" y="7274"/>
                  <a:pt x="4990" y="7295"/>
                  <a:pt x="5084" y="7295"/>
                </a:cubicBezTo>
                <a:cubicBezTo>
                  <a:pt x="5164" y="7295"/>
                  <a:pt x="5237" y="7281"/>
                  <a:pt x="5317" y="7252"/>
                </a:cubicBezTo>
                <a:cubicBezTo>
                  <a:pt x="5484" y="7194"/>
                  <a:pt x="5623" y="7070"/>
                  <a:pt x="5695" y="6903"/>
                </a:cubicBezTo>
                <a:lnTo>
                  <a:pt x="5794" y="6699"/>
                </a:lnTo>
                <a:lnTo>
                  <a:pt x="6037" y="6699"/>
                </a:lnTo>
                <a:cubicBezTo>
                  <a:pt x="6401" y="6699"/>
                  <a:pt x="6699" y="6401"/>
                  <a:pt x="6699" y="6037"/>
                </a:cubicBezTo>
                <a:lnTo>
                  <a:pt x="6699" y="4152"/>
                </a:lnTo>
                <a:lnTo>
                  <a:pt x="7230" y="3018"/>
                </a:lnTo>
                <a:cubicBezTo>
                  <a:pt x="7310" y="2851"/>
                  <a:pt x="7317" y="2669"/>
                  <a:pt x="7252" y="2495"/>
                </a:cubicBezTo>
                <a:cubicBezTo>
                  <a:pt x="7194" y="2327"/>
                  <a:pt x="7070" y="2189"/>
                  <a:pt x="6903" y="2117"/>
                </a:cubicBezTo>
                <a:lnTo>
                  <a:pt x="6699" y="2018"/>
                </a:lnTo>
                <a:lnTo>
                  <a:pt x="6699" y="1273"/>
                </a:lnTo>
                <a:cubicBezTo>
                  <a:pt x="6699" y="909"/>
                  <a:pt x="6401" y="611"/>
                  <a:pt x="6037" y="611"/>
                </a:cubicBezTo>
                <a:lnTo>
                  <a:pt x="4129" y="611"/>
                </a:lnTo>
                <a:lnTo>
                  <a:pt x="3011" y="87"/>
                </a:lnTo>
                <a:cubicBezTo>
                  <a:pt x="2851" y="14"/>
                  <a:pt x="2662" y="0"/>
                  <a:pt x="2495" y="65"/>
                </a:cubicBezTo>
                <a:cubicBezTo>
                  <a:pt x="2327" y="123"/>
                  <a:pt x="2189" y="247"/>
                  <a:pt x="2117" y="414"/>
                </a:cubicBezTo>
                <a:lnTo>
                  <a:pt x="2022" y="611"/>
                </a:lnTo>
                <a:lnTo>
                  <a:pt x="1273" y="611"/>
                </a:lnTo>
                <a:cubicBezTo>
                  <a:pt x="909" y="611"/>
                  <a:pt x="611" y="909"/>
                  <a:pt x="611" y="1273"/>
                </a:cubicBezTo>
                <a:lnTo>
                  <a:pt x="611" y="3682"/>
                </a:lnTo>
                <a:lnTo>
                  <a:pt x="87" y="4801"/>
                </a:lnTo>
                <a:cubicBezTo>
                  <a:pt x="14" y="4961"/>
                  <a:pt x="0" y="5150"/>
                  <a:pt x="65" y="5317"/>
                </a:cubicBezTo>
                <a:cubicBezTo>
                  <a:pt x="123" y="5484"/>
                  <a:pt x="247" y="5623"/>
                  <a:pt x="414" y="5695"/>
                </a:cubicBezTo>
                <a:lnTo>
                  <a:pt x="611" y="5790"/>
                </a:lnTo>
                <a:lnTo>
                  <a:pt x="611" y="6037"/>
                </a:lnTo>
                <a:cubicBezTo>
                  <a:pt x="611" y="6401"/>
                  <a:pt x="909" y="6699"/>
                  <a:pt x="1273" y="6699"/>
                </a:cubicBezTo>
                <a:lnTo>
                  <a:pt x="3667" y="6699"/>
                </a:lnTo>
                <a:lnTo>
                  <a:pt x="4801" y="7230"/>
                </a:lnTo>
                <a:close/>
                <a:moveTo>
                  <a:pt x="4706" y="3200"/>
                </a:moveTo>
                <a:lnTo>
                  <a:pt x="3782" y="3200"/>
                </a:lnTo>
                <a:lnTo>
                  <a:pt x="4168" y="1913"/>
                </a:lnTo>
                <a:cubicBezTo>
                  <a:pt x="4175" y="1876"/>
                  <a:pt x="4160" y="1840"/>
                  <a:pt x="4131" y="1826"/>
                </a:cubicBezTo>
                <a:cubicBezTo>
                  <a:pt x="4124" y="1818"/>
                  <a:pt x="4110" y="1818"/>
                  <a:pt x="4102" y="1818"/>
                </a:cubicBezTo>
                <a:cubicBezTo>
                  <a:pt x="4080" y="1818"/>
                  <a:pt x="4059" y="1833"/>
                  <a:pt x="4044" y="1847"/>
                </a:cubicBezTo>
                <a:lnTo>
                  <a:pt x="2553" y="4022"/>
                </a:lnTo>
                <a:cubicBezTo>
                  <a:pt x="2538" y="4044"/>
                  <a:pt x="2538" y="4073"/>
                  <a:pt x="2546" y="4095"/>
                </a:cubicBezTo>
                <a:cubicBezTo>
                  <a:pt x="2560" y="4117"/>
                  <a:pt x="2582" y="4131"/>
                  <a:pt x="2611" y="4131"/>
                </a:cubicBezTo>
                <a:lnTo>
                  <a:pt x="3506" y="4131"/>
                </a:lnTo>
                <a:lnTo>
                  <a:pt x="3106" y="5441"/>
                </a:lnTo>
                <a:cubicBezTo>
                  <a:pt x="3098" y="5477"/>
                  <a:pt x="3113" y="5513"/>
                  <a:pt x="3142" y="5528"/>
                </a:cubicBezTo>
                <a:cubicBezTo>
                  <a:pt x="3149" y="5535"/>
                  <a:pt x="3164" y="5535"/>
                  <a:pt x="3171" y="5535"/>
                </a:cubicBezTo>
                <a:cubicBezTo>
                  <a:pt x="3193" y="5535"/>
                  <a:pt x="3215" y="5521"/>
                  <a:pt x="3229" y="5506"/>
                </a:cubicBezTo>
                <a:lnTo>
                  <a:pt x="4764" y="3309"/>
                </a:lnTo>
                <a:cubicBezTo>
                  <a:pt x="4771" y="3295"/>
                  <a:pt x="4779" y="3280"/>
                  <a:pt x="4779" y="3266"/>
                </a:cubicBezTo>
                <a:cubicBezTo>
                  <a:pt x="4779" y="3229"/>
                  <a:pt x="4742" y="3200"/>
                  <a:pt x="4706" y="3200"/>
                </a:cubicBezTo>
                <a:close/>
              </a:path>
            </a:pathLst>
          </a:custGeom>
          <a:solidFill>
            <a:srgbClr val="FFFFFF"/>
          </a:solidFill>
          <a:ln w="0">
            <a:noFill/>
            <a:prstDash val="solid"/>
            <a:round/>
            <a:headEnd/>
            <a:tailEnd/>
          </a:ln>
        </p:spPr>
        <p:txBody>
          <a:bodyPr vert="horz" wrap="square" lIns="76200" tIns="38100" rIns="76200" bIns="38100" numCol="1" anchor="t" anchorCtr="0" compatLnSpc="1">
            <a:prstTxWarp prst="textNoShape">
              <a:avLst/>
            </a:prstTxWarp>
          </a:bodyPr>
          <a:lstStyle/>
          <a:p>
            <a:pPr defTabSz="914363"/>
            <a:endParaRPr lang="en-US">
              <a:solidFill>
                <a:prstClr val="white"/>
              </a:solidFill>
            </a:endParaRPr>
          </a:p>
        </p:txBody>
      </p:sp>
      <p:grpSp>
        <p:nvGrpSpPr>
          <p:cNvPr id="8" name="Group 4"/>
          <p:cNvGrpSpPr>
            <a:grpSpLocks noChangeAspect="1"/>
          </p:cNvGrpSpPr>
          <p:nvPr/>
        </p:nvGrpSpPr>
        <p:grpSpPr bwMode="auto">
          <a:xfrm>
            <a:off x="7118341" y="2425673"/>
            <a:ext cx="938469" cy="697314"/>
            <a:chOff x="2774" y="1750"/>
            <a:chExt cx="646" cy="480"/>
          </a:xfrm>
        </p:grpSpPr>
        <p:sp>
          <p:nvSpPr>
            <p:cNvPr id="9" name="AutoShape 3"/>
            <p:cNvSpPr>
              <a:spLocks noChangeAspect="1" noChangeArrowheads="1" noTextEdit="1"/>
            </p:cNvSpPr>
            <p:nvPr/>
          </p:nvSpPr>
          <p:spPr bwMode="auto">
            <a:xfrm>
              <a:off x="2774" y="1750"/>
              <a:ext cx="64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5"/>
            <p:cNvSpPr>
              <a:spLocks/>
            </p:cNvSpPr>
            <p:nvPr/>
          </p:nvSpPr>
          <p:spPr bwMode="auto">
            <a:xfrm>
              <a:off x="3058" y="1752"/>
              <a:ext cx="23" cy="22"/>
            </a:xfrm>
            <a:custGeom>
              <a:avLst/>
              <a:gdLst>
                <a:gd name="T0" fmla="*/ 0 w 20"/>
                <a:gd name="T1" fmla="*/ 19 h 19"/>
                <a:gd name="T2" fmla="*/ 20 w 20"/>
                <a:gd name="T3" fmla="*/ 0 h 19"/>
                <a:gd name="T4" fmla="*/ 0 w 20"/>
                <a:gd name="T5" fmla="*/ 19 h 19"/>
              </a:gdLst>
              <a:ahLst/>
              <a:cxnLst>
                <a:cxn ang="0">
                  <a:pos x="T0" y="T1"/>
                </a:cxn>
                <a:cxn ang="0">
                  <a:pos x="T2" y="T3"/>
                </a:cxn>
                <a:cxn ang="0">
                  <a:pos x="T4" y="T5"/>
                </a:cxn>
              </a:cxnLst>
              <a:rect l="0" t="0" r="r" b="b"/>
              <a:pathLst>
                <a:path w="20" h="19">
                  <a:moveTo>
                    <a:pt x="0" y="19"/>
                  </a:moveTo>
                  <a:cubicBezTo>
                    <a:pt x="4" y="5"/>
                    <a:pt x="6" y="3"/>
                    <a:pt x="20" y="0"/>
                  </a:cubicBezTo>
                  <a:cubicBezTo>
                    <a:pt x="10" y="6"/>
                    <a:pt x="6" y="9"/>
                    <a:pt x="0"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p:cNvSpPr>
            <p:nvPr/>
          </p:nvSpPr>
          <p:spPr bwMode="auto">
            <a:xfrm>
              <a:off x="2772" y="1908"/>
              <a:ext cx="14" cy="29"/>
            </a:xfrm>
            <a:custGeom>
              <a:avLst/>
              <a:gdLst>
                <a:gd name="T0" fmla="*/ 13 w 13"/>
                <a:gd name="T1" fmla="*/ 0 h 26"/>
                <a:gd name="T2" fmla="*/ 1 w 13"/>
                <a:gd name="T3" fmla="*/ 26 h 26"/>
                <a:gd name="T4" fmla="*/ 13 w 13"/>
                <a:gd name="T5" fmla="*/ 0 h 26"/>
              </a:gdLst>
              <a:ahLst/>
              <a:cxnLst>
                <a:cxn ang="0">
                  <a:pos x="T0" y="T1"/>
                </a:cxn>
                <a:cxn ang="0">
                  <a:pos x="T2" y="T3"/>
                </a:cxn>
                <a:cxn ang="0">
                  <a:pos x="T4" y="T5"/>
                </a:cxn>
              </a:cxnLst>
              <a:rect l="0" t="0" r="r" b="b"/>
              <a:pathLst>
                <a:path w="13" h="26">
                  <a:moveTo>
                    <a:pt x="13" y="0"/>
                  </a:moveTo>
                  <a:cubicBezTo>
                    <a:pt x="6" y="10"/>
                    <a:pt x="4" y="14"/>
                    <a:pt x="1" y="26"/>
                  </a:cubicBezTo>
                  <a:cubicBezTo>
                    <a:pt x="0" y="12"/>
                    <a:pt x="2" y="8"/>
                    <a:pt x="1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p:cNvSpPr>
            <p:nvPr/>
          </p:nvSpPr>
          <p:spPr bwMode="auto">
            <a:xfrm>
              <a:off x="3055" y="1750"/>
              <a:ext cx="51" cy="49"/>
            </a:xfrm>
            <a:custGeom>
              <a:avLst/>
              <a:gdLst>
                <a:gd name="T0" fmla="*/ 0 w 45"/>
                <a:gd name="T1" fmla="*/ 43 h 43"/>
                <a:gd name="T2" fmla="*/ 45 w 45"/>
                <a:gd name="T3" fmla="*/ 0 h 43"/>
                <a:gd name="T4" fmla="*/ 0 w 45"/>
                <a:gd name="T5" fmla="*/ 43 h 43"/>
              </a:gdLst>
              <a:ahLst/>
              <a:cxnLst>
                <a:cxn ang="0">
                  <a:pos x="T0" y="T1"/>
                </a:cxn>
                <a:cxn ang="0">
                  <a:pos x="T2" y="T3"/>
                </a:cxn>
                <a:cxn ang="0">
                  <a:pos x="T4" y="T5"/>
                </a:cxn>
              </a:cxnLst>
              <a:rect l="0" t="0" r="r" b="b"/>
              <a:pathLst>
                <a:path w="45" h="43">
                  <a:moveTo>
                    <a:pt x="0" y="43"/>
                  </a:moveTo>
                  <a:cubicBezTo>
                    <a:pt x="9" y="11"/>
                    <a:pt x="18" y="6"/>
                    <a:pt x="45" y="0"/>
                  </a:cubicBezTo>
                  <a:cubicBezTo>
                    <a:pt x="21" y="11"/>
                    <a:pt x="12" y="20"/>
                    <a:pt x="0"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p:cNvSpPr>
            <p:nvPr/>
          </p:nvSpPr>
          <p:spPr bwMode="auto">
            <a:xfrm>
              <a:off x="2776" y="1896"/>
              <a:ext cx="33" cy="65"/>
            </a:xfrm>
            <a:custGeom>
              <a:avLst/>
              <a:gdLst>
                <a:gd name="T0" fmla="*/ 29 w 29"/>
                <a:gd name="T1" fmla="*/ 0 h 57"/>
                <a:gd name="T2" fmla="*/ 3 w 29"/>
                <a:gd name="T3" fmla="*/ 57 h 57"/>
                <a:gd name="T4" fmla="*/ 29 w 29"/>
                <a:gd name="T5" fmla="*/ 0 h 57"/>
              </a:gdLst>
              <a:ahLst/>
              <a:cxnLst>
                <a:cxn ang="0">
                  <a:pos x="T0" y="T1"/>
                </a:cxn>
                <a:cxn ang="0">
                  <a:pos x="T2" y="T3"/>
                </a:cxn>
                <a:cxn ang="0">
                  <a:pos x="T4" y="T5"/>
                </a:cxn>
              </a:cxnLst>
              <a:rect l="0" t="0" r="r" b="b"/>
              <a:pathLst>
                <a:path w="29" h="57">
                  <a:moveTo>
                    <a:pt x="29" y="0"/>
                  </a:moveTo>
                  <a:cubicBezTo>
                    <a:pt x="10" y="20"/>
                    <a:pt x="5" y="31"/>
                    <a:pt x="3" y="57"/>
                  </a:cubicBezTo>
                  <a:cubicBezTo>
                    <a:pt x="0" y="24"/>
                    <a:pt x="6" y="17"/>
                    <a:pt x="2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p:nvSpPr>
          <p:spPr bwMode="auto">
            <a:xfrm>
              <a:off x="2822" y="2077"/>
              <a:ext cx="63" cy="97"/>
            </a:xfrm>
            <a:custGeom>
              <a:avLst/>
              <a:gdLst>
                <a:gd name="T0" fmla="*/ 25 w 56"/>
                <a:gd name="T1" fmla="*/ 0 h 86"/>
                <a:gd name="T2" fmla="*/ 56 w 56"/>
                <a:gd name="T3" fmla="*/ 65 h 86"/>
                <a:gd name="T4" fmla="*/ 56 w 56"/>
                <a:gd name="T5" fmla="*/ 65 h 86"/>
                <a:gd name="T6" fmla="*/ 52 w 56"/>
                <a:gd name="T7" fmla="*/ 74 h 86"/>
                <a:gd name="T8" fmla="*/ 14 w 56"/>
                <a:gd name="T9" fmla="*/ 62 h 86"/>
                <a:gd name="T10" fmla="*/ 1 w 56"/>
                <a:gd name="T11" fmla="*/ 38 h 86"/>
                <a:gd name="T12" fmla="*/ 5 w 56"/>
                <a:gd name="T13" fmla="*/ 27 h 86"/>
                <a:gd name="T14" fmla="*/ 22 w 56"/>
                <a:gd name="T15" fmla="*/ 10 h 86"/>
                <a:gd name="T16" fmla="*/ 25 w 56"/>
                <a:gd name="T17"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86">
                  <a:moveTo>
                    <a:pt x="25" y="0"/>
                  </a:moveTo>
                  <a:cubicBezTo>
                    <a:pt x="32" y="23"/>
                    <a:pt x="43" y="46"/>
                    <a:pt x="56" y="65"/>
                  </a:cubicBezTo>
                  <a:cubicBezTo>
                    <a:pt x="56" y="65"/>
                    <a:pt x="56" y="65"/>
                    <a:pt x="56" y="65"/>
                  </a:cubicBezTo>
                  <a:cubicBezTo>
                    <a:pt x="55" y="69"/>
                    <a:pt x="54" y="72"/>
                    <a:pt x="52" y="74"/>
                  </a:cubicBezTo>
                  <a:cubicBezTo>
                    <a:pt x="43" y="86"/>
                    <a:pt x="20" y="69"/>
                    <a:pt x="14" y="62"/>
                  </a:cubicBezTo>
                  <a:cubicBezTo>
                    <a:pt x="7" y="55"/>
                    <a:pt x="2" y="46"/>
                    <a:pt x="1" y="38"/>
                  </a:cubicBezTo>
                  <a:cubicBezTo>
                    <a:pt x="0" y="32"/>
                    <a:pt x="1" y="32"/>
                    <a:pt x="5" y="27"/>
                  </a:cubicBezTo>
                  <a:cubicBezTo>
                    <a:pt x="10" y="22"/>
                    <a:pt x="16" y="16"/>
                    <a:pt x="22" y="10"/>
                  </a:cubicBezTo>
                  <a:cubicBezTo>
                    <a:pt x="23" y="7"/>
                    <a:pt x="24" y="4"/>
                    <a:pt x="2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p:cNvSpPr>
            <p:nvPr/>
          </p:nvSpPr>
          <p:spPr bwMode="auto">
            <a:xfrm>
              <a:off x="3145" y="2094"/>
              <a:ext cx="63" cy="97"/>
            </a:xfrm>
            <a:custGeom>
              <a:avLst/>
              <a:gdLst>
                <a:gd name="T0" fmla="*/ 52 w 56"/>
                <a:gd name="T1" fmla="*/ 62 h 86"/>
                <a:gd name="T2" fmla="*/ 55 w 56"/>
                <a:gd name="T3" fmla="*/ 74 h 86"/>
                <a:gd name="T4" fmla="*/ 40 w 56"/>
                <a:gd name="T5" fmla="*/ 86 h 86"/>
                <a:gd name="T6" fmla="*/ 12 w 56"/>
                <a:gd name="T7" fmla="*/ 86 h 86"/>
                <a:gd name="T8" fmla="*/ 0 w 56"/>
                <a:gd name="T9" fmla="*/ 83 h 86"/>
                <a:gd name="T10" fmla="*/ 31 w 56"/>
                <a:gd name="T11" fmla="*/ 33 h 86"/>
                <a:gd name="T12" fmla="*/ 42 w 56"/>
                <a:gd name="T13" fmla="*/ 0 h 86"/>
                <a:gd name="T14" fmla="*/ 47 w 56"/>
                <a:gd name="T15" fmla="*/ 14 h 86"/>
                <a:gd name="T16" fmla="*/ 52 w 56"/>
                <a:gd name="T17" fmla="*/ 35 h 86"/>
                <a:gd name="T18" fmla="*/ 52 w 56"/>
                <a:gd name="T19"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86">
                  <a:moveTo>
                    <a:pt x="52" y="62"/>
                  </a:moveTo>
                  <a:cubicBezTo>
                    <a:pt x="55" y="67"/>
                    <a:pt x="56" y="68"/>
                    <a:pt x="55" y="74"/>
                  </a:cubicBezTo>
                  <a:cubicBezTo>
                    <a:pt x="54" y="86"/>
                    <a:pt x="50" y="86"/>
                    <a:pt x="40" y="86"/>
                  </a:cubicBezTo>
                  <a:cubicBezTo>
                    <a:pt x="35" y="86"/>
                    <a:pt x="17" y="86"/>
                    <a:pt x="12" y="86"/>
                  </a:cubicBezTo>
                  <a:cubicBezTo>
                    <a:pt x="5" y="85"/>
                    <a:pt x="2" y="85"/>
                    <a:pt x="0" y="83"/>
                  </a:cubicBezTo>
                  <a:cubicBezTo>
                    <a:pt x="10" y="75"/>
                    <a:pt x="28" y="44"/>
                    <a:pt x="31" y="33"/>
                  </a:cubicBezTo>
                  <a:cubicBezTo>
                    <a:pt x="35" y="21"/>
                    <a:pt x="39" y="11"/>
                    <a:pt x="42" y="0"/>
                  </a:cubicBezTo>
                  <a:cubicBezTo>
                    <a:pt x="43" y="5"/>
                    <a:pt x="45" y="9"/>
                    <a:pt x="47" y="14"/>
                  </a:cubicBezTo>
                  <a:cubicBezTo>
                    <a:pt x="50" y="22"/>
                    <a:pt x="51" y="27"/>
                    <a:pt x="52" y="35"/>
                  </a:cubicBezTo>
                  <a:cubicBezTo>
                    <a:pt x="52" y="44"/>
                    <a:pt x="52" y="53"/>
                    <a:pt x="52"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1"/>
            <p:cNvSpPr>
              <a:spLocks noEditPoints="1"/>
            </p:cNvSpPr>
            <p:nvPr/>
          </p:nvSpPr>
          <p:spPr bwMode="auto">
            <a:xfrm>
              <a:off x="2850" y="1756"/>
              <a:ext cx="573" cy="483"/>
            </a:xfrm>
            <a:custGeom>
              <a:avLst/>
              <a:gdLst>
                <a:gd name="T0" fmla="*/ 456 w 506"/>
                <a:gd name="T1" fmla="*/ 98 h 426"/>
                <a:gd name="T2" fmla="*/ 424 w 506"/>
                <a:gd name="T3" fmla="*/ 182 h 426"/>
                <a:gd name="T4" fmla="*/ 424 w 506"/>
                <a:gd name="T5" fmla="*/ 134 h 426"/>
                <a:gd name="T6" fmla="*/ 407 w 506"/>
                <a:gd name="T7" fmla="*/ 140 h 426"/>
                <a:gd name="T8" fmla="*/ 384 w 506"/>
                <a:gd name="T9" fmla="*/ 159 h 426"/>
                <a:gd name="T10" fmla="*/ 424 w 506"/>
                <a:gd name="T11" fmla="*/ 128 h 426"/>
                <a:gd name="T12" fmla="*/ 399 w 506"/>
                <a:gd name="T13" fmla="*/ 120 h 426"/>
                <a:gd name="T14" fmla="*/ 414 w 506"/>
                <a:gd name="T15" fmla="*/ 113 h 426"/>
                <a:gd name="T16" fmla="*/ 404 w 506"/>
                <a:gd name="T17" fmla="*/ 116 h 426"/>
                <a:gd name="T18" fmla="*/ 402 w 506"/>
                <a:gd name="T19" fmla="*/ 107 h 426"/>
                <a:gd name="T20" fmla="*/ 394 w 506"/>
                <a:gd name="T21" fmla="*/ 102 h 426"/>
                <a:gd name="T22" fmla="*/ 417 w 506"/>
                <a:gd name="T23" fmla="*/ 95 h 426"/>
                <a:gd name="T24" fmla="*/ 414 w 506"/>
                <a:gd name="T25" fmla="*/ 76 h 426"/>
                <a:gd name="T26" fmla="*/ 377 w 506"/>
                <a:gd name="T27" fmla="*/ 59 h 426"/>
                <a:gd name="T28" fmla="*/ 240 w 506"/>
                <a:gd name="T29" fmla="*/ 24 h 426"/>
                <a:gd name="T30" fmla="*/ 239 w 506"/>
                <a:gd name="T31" fmla="*/ 55 h 426"/>
                <a:gd name="T32" fmla="*/ 115 w 506"/>
                <a:gd name="T33" fmla="*/ 136 h 426"/>
                <a:gd name="T34" fmla="*/ 113 w 506"/>
                <a:gd name="T35" fmla="*/ 228 h 426"/>
                <a:gd name="T36" fmla="*/ 112 w 506"/>
                <a:gd name="T37" fmla="*/ 259 h 426"/>
                <a:gd name="T38" fmla="*/ 227 w 506"/>
                <a:gd name="T39" fmla="*/ 249 h 426"/>
                <a:gd name="T40" fmla="*/ 240 w 506"/>
                <a:gd name="T41" fmla="*/ 175 h 426"/>
                <a:gd name="T42" fmla="*/ 134 w 506"/>
                <a:gd name="T43" fmla="*/ 288 h 426"/>
                <a:gd name="T44" fmla="*/ 87 w 506"/>
                <a:gd name="T45" fmla="*/ 207 h 426"/>
                <a:gd name="T46" fmla="*/ 134 w 506"/>
                <a:gd name="T47" fmla="*/ 98 h 426"/>
                <a:gd name="T48" fmla="*/ 3 w 506"/>
                <a:gd name="T49" fmla="*/ 253 h 426"/>
                <a:gd name="T50" fmla="*/ 57 w 506"/>
                <a:gd name="T51" fmla="*/ 407 h 426"/>
                <a:gd name="T52" fmla="*/ 111 w 506"/>
                <a:gd name="T53" fmla="*/ 370 h 426"/>
                <a:gd name="T54" fmla="*/ 120 w 506"/>
                <a:gd name="T55" fmla="*/ 339 h 426"/>
                <a:gd name="T56" fmla="*/ 193 w 506"/>
                <a:gd name="T57" fmla="*/ 318 h 426"/>
                <a:gd name="T58" fmla="*/ 193 w 506"/>
                <a:gd name="T59" fmla="*/ 356 h 426"/>
                <a:gd name="T60" fmla="*/ 169 w 506"/>
                <a:gd name="T61" fmla="*/ 394 h 426"/>
                <a:gd name="T62" fmla="*/ 254 w 506"/>
                <a:gd name="T63" fmla="*/ 375 h 426"/>
                <a:gd name="T64" fmla="*/ 269 w 506"/>
                <a:gd name="T65" fmla="*/ 250 h 426"/>
                <a:gd name="T66" fmla="*/ 353 w 506"/>
                <a:gd name="T67" fmla="*/ 299 h 426"/>
                <a:gd name="T68" fmla="*/ 381 w 506"/>
                <a:gd name="T69" fmla="*/ 262 h 426"/>
                <a:gd name="T70" fmla="*/ 345 w 506"/>
                <a:gd name="T71" fmla="*/ 283 h 426"/>
                <a:gd name="T72" fmla="*/ 350 w 506"/>
                <a:gd name="T73" fmla="*/ 293 h 426"/>
                <a:gd name="T74" fmla="*/ 361 w 506"/>
                <a:gd name="T75" fmla="*/ 246 h 426"/>
                <a:gd name="T76" fmla="*/ 491 w 506"/>
                <a:gd name="T77" fmla="*/ 87 h 426"/>
                <a:gd name="T78" fmla="*/ 195 w 506"/>
                <a:gd name="T79" fmla="*/ 90 h 426"/>
                <a:gd name="T80" fmla="*/ 185 w 506"/>
                <a:gd name="T81" fmla="*/ 88 h 426"/>
                <a:gd name="T82" fmla="*/ 207 w 506"/>
                <a:gd name="T83" fmla="*/ 86 h 426"/>
                <a:gd name="T84" fmla="*/ 285 w 506"/>
                <a:gd name="T85" fmla="*/ 111 h 426"/>
                <a:gd name="T86" fmla="*/ 327 w 506"/>
                <a:gd name="T87" fmla="*/ 252 h 426"/>
                <a:gd name="T88" fmla="*/ 352 w 506"/>
                <a:gd name="T89" fmla="*/ 225 h 426"/>
                <a:gd name="T90" fmla="*/ 323 w 506"/>
                <a:gd name="T91" fmla="*/ 148 h 426"/>
                <a:gd name="T92" fmla="*/ 322 w 506"/>
                <a:gd name="T93" fmla="*/ 134 h 426"/>
                <a:gd name="T94" fmla="*/ 315 w 506"/>
                <a:gd name="T95" fmla="*/ 140 h 426"/>
                <a:gd name="T96" fmla="*/ 322 w 506"/>
                <a:gd name="T97" fmla="*/ 117 h 426"/>
                <a:gd name="T98" fmla="*/ 348 w 506"/>
                <a:gd name="T99" fmla="*/ 125 h 426"/>
                <a:gd name="T100" fmla="*/ 317 w 506"/>
                <a:gd name="T101" fmla="*/ 159 h 426"/>
                <a:gd name="T102" fmla="*/ 454 w 506"/>
                <a:gd name="T103" fmla="*/ 10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06" h="426">
                  <a:moveTo>
                    <a:pt x="491" y="87"/>
                  </a:moveTo>
                  <a:cubicBezTo>
                    <a:pt x="489" y="81"/>
                    <a:pt x="479" y="72"/>
                    <a:pt x="473" y="78"/>
                  </a:cubicBezTo>
                  <a:cubicBezTo>
                    <a:pt x="467" y="84"/>
                    <a:pt x="462" y="93"/>
                    <a:pt x="456" y="98"/>
                  </a:cubicBezTo>
                  <a:cubicBezTo>
                    <a:pt x="447" y="105"/>
                    <a:pt x="431" y="103"/>
                    <a:pt x="434" y="118"/>
                  </a:cubicBezTo>
                  <a:cubicBezTo>
                    <a:pt x="436" y="129"/>
                    <a:pt x="436" y="141"/>
                    <a:pt x="434" y="152"/>
                  </a:cubicBezTo>
                  <a:cubicBezTo>
                    <a:pt x="432" y="161"/>
                    <a:pt x="429" y="176"/>
                    <a:pt x="424" y="182"/>
                  </a:cubicBezTo>
                  <a:cubicBezTo>
                    <a:pt x="426" y="177"/>
                    <a:pt x="428" y="162"/>
                    <a:pt x="429" y="152"/>
                  </a:cubicBezTo>
                  <a:cubicBezTo>
                    <a:pt x="430" y="147"/>
                    <a:pt x="429" y="140"/>
                    <a:pt x="428" y="133"/>
                  </a:cubicBezTo>
                  <a:cubicBezTo>
                    <a:pt x="427" y="133"/>
                    <a:pt x="426" y="134"/>
                    <a:pt x="424" y="134"/>
                  </a:cubicBezTo>
                  <a:cubicBezTo>
                    <a:pt x="420" y="134"/>
                    <a:pt x="413" y="140"/>
                    <a:pt x="412" y="143"/>
                  </a:cubicBezTo>
                  <a:cubicBezTo>
                    <a:pt x="407" y="154"/>
                    <a:pt x="406" y="163"/>
                    <a:pt x="401" y="173"/>
                  </a:cubicBezTo>
                  <a:cubicBezTo>
                    <a:pt x="405" y="162"/>
                    <a:pt x="403" y="152"/>
                    <a:pt x="407" y="140"/>
                  </a:cubicBezTo>
                  <a:cubicBezTo>
                    <a:pt x="408" y="136"/>
                    <a:pt x="412" y="133"/>
                    <a:pt x="416" y="130"/>
                  </a:cubicBezTo>
                  <a:cubicBezTo>
                    <a:pt x="414" y="130"/>
                    <a:pt x="411" y="131"/>
                    <a:pt x="408" y="132"/>
                  </a:cubicBezTo>
                  <a:cubicBezTo>
                    <a:pt x="393" y="136"/>
                    <a:pt x="393" y="148"/>
                    <a:pt x="384" y="159"/>
                  </a:cubicBezTo>
                  <a:cubicBezTo>
                    <a:pt x="393" y="142"/>
                    <a:pt x="388" y="131"/>
                    <a:pt x="408" y="127"/>
                  </a:cubicBezTo>
                  <a:cubicBezTo>
                    <a:pt x="414" y="125"/>
                    <a:pt x="419" y="125"/>
                    <a:pt x="423" y="128"/>
                  </a:cubicBezTo>
                  <a:cubicBezTo>
                    <a:pt x="423" y="128"/>
                    <a:pt x="424" y="128"/>
                    <a:pt x="424" y="128"/>
                  </a:cubicBezTo>
                  <a:cubicBezTo>
                    <a:pt x="425" y="128"/>
                    <a:pt x="426" y="128"/>
                    <a:pt x="427" y="128"/>
                  </a:cubicBezTo>
                  <a:cubicBezTo>
                    <a:pt x="426" y="125"/>
                    <a:pt x="426" y="122"/>
                    <a:pt x="425" y="119"/>
                  </a:cubicBezTo>
                  <a:cubicBezTo>
                    <a:pt x="416" y="118"/>
                    <a:pt x="408" y="118"/>
                    <a:pt x="399" y="120"/>
                  </a:cubicBezTo>
                  <a:cubicBezTo>
                    <a:pt x="401" y="119"/>
                    <a:pt x="403" y="118"/>
                    <a:pt x="405" y="117"/>
                  </a:cubicBezTo>
                  <a:cubicBezTo>
                    <a:pt x="408" y="116"/>
                    <a:pt x="410" y="115"/>
                    <a:pt x="413" y="115"/>
                  </a:cubicBezTo>
                  <a:cubicBezTo>
                    <a:pt x="413" y="114"/>
                    <a:pt x="414" y="114"/>
                    <a:pt x="414" y="113"/>
                  </a:cubicBezTo>
                  <a:cubicBezTo>
                    <a:pt x="414" y="110"/>
                    <a:pt x="412" y="107"/>
                    <a:pt x="409" y="107"/>
                  </a:cubicBezTo>
                  <a:cubicBezTo>
                    <a:pt x="406" y="107"/>
                    <a:pt x="403" y="109"/>
                    <a:pt x="403" y="112"/>
                  </a:cubicBezTo>
                  <a:cubicBezTo>
                    <a:pt x="402" y="113"/>
                    <a:pt x="403" y="115"/>
                    <a:pt x="404" y="116"/>
                  </a:cubicBezTo>
                  <a:cubicBezTo>
                    <a:pt x="403" y="116"/>
                    <a:pt x="403" y="115"/>
                    <a:pt x="403" y="115"/>
                  </a:cubicBezTo>
                  <a:cubicBezTo>
                    <a:pt x="403" y="115"/>
                    <a:pt x="403" y="115"/>
                    <a:pt x="403" y="115"/>
                  </a:cubicBezTo>
                  <a:cubicBezTo>
                    <a:pt x="402" y="113"/>
                    <a:pt x="401" y="110"/>
                    <a:pt x="402" y="107"/>
                  </a:cubicBezTo>
                  <a:cubicBezTo>
                    <a:pt x="402" y="105"/>
                    <a:pt x="403" y="103"/>
                    <a:pt x="404" y="102"/>
                  </a:cubicBezTo>
                  <a:cubicBezTo>
                    <a:pt x="403" y="102"/>
                    <a:pt x="403" y="102"/>
                    <a:pt x="403" y="102"/>
                  </a:cubicBezTo>
                  <a:cubicBezTo>
                    <a:pt x="400" y="103"/>
                    <a:pt x="396" y="103"/>
                    <a:pt x="394" y="102"/>
                  </a:cubicBezTo>
                  <a:cubicBezTo>
                    <a:pt x="398" y="101"/>
                    <a:pt x="404" y="99"/>
                    <a:pt x="408" y="97"/>
                  </a:cubicBezTo>
                  <a:cubicBezTo>
                    <a:pt x="408" y="97"/>
                    <a:pt x="408" y="97"/>
                    <a:pt x="408" y="97"/>
                  </a:cubicBezTo>
                  <a:cubicBezTo>
                    <a:pt x="411" y="95"/>
                    <a:pt x="414" y="95"/>
                    <a:pt x="417" y="95"/>
                  </a:cubicBezTo>
                  <a:cubicBezTo>
                    <a:pt x="418" y="95"/>
                    <a:pt x="420" y="95"/>
                    <a:pt x="421" y="96"/>
                  </a:cubicBezTo>
                  <a:cubicBezTo>
                    <a:pt x="423" y="97"/>
                    <a:pt x="425" y="97"/>
                    <a:pt x="428" y="98"/>
                  </a:cubicBezTo>
                  <a:cubicBezTo>
                    <a:pt x="424" y="90"/>
                    <a:pt x="420" y="83"/>
                    <a:pt x="414" y="76"/>
                  </a:cubicBezTo>
                  <a:cubicBezTo>
                    <a:pt x="410" y="69"/>
                    <a:pt x="405" y="67"/>
                    <a:pt x="398" y="63"/>
                  </a:cubicBezTo>
                  <a:cubicBezTo>
                    <a:pt x="397" y="62"/>
                    <a:pt x="395" y="61"/>
                    <a:pt x="394" y="60"/>
                  </a:cubicBezTo>
                  <a:cubicBezTo>
                    <a:pt x="388" y="59"/>
                    <a:pt x="382" y="58"/>
                    <a:pt x="377" y="59"/>
                  </a:cubicBezTo>
                  <a:cubicBezTo>
                    <a:pt x="382" y="57"/>
                    <a:pt x="385" y="57"/>
                    <a:pt x="388" y="56"/>
                  </a:cubicBezTo>
                  <a:cubicBezTo>
                    <a:pt x="378" y="49"/>
                    <a:pt x="370" y="41"/>
                    <a:pt x="359" y="32"/>
                  </a:cubicBezTo>
                  <a:cubicBezTo>
                    <a:pt x="321" y="0"/>
                    <a:pt x="290" y="2"/>
                    <a:pt x="240" y="24"/>
                  </a:cubicBezTo>
                  <a:cubicBezTo>
                    <a:pt x="220" y="32"/>
                    <a:pt x="213" y="41"/>
                    <a:pt x="201" y="57"/>
                  </a:cubicBezTo>
                  <a:cubicBezTo>
                    <a:pt x="201" y="57"/>
                    <a:pt x="201" y="57"/>
                    <a:pt x="201" y="57"/>
                  </a:cubicBezTo>
                  <a:cubicBezTo>
                    <a:pt x="214" y="57"/>
                    <a:pt x="226" y="56"/>
                    <a:pt x="239" y="55"/>
                  </a:cubicBezTo>
                  <a:cubicBezTo>
                    <a:pt x="226" y="58"/>
                    <a:pt x="213" y="60"/>
                    <a:pt x="200" y="62"/>
                  </a:cubicBezTo>
                  <a:cubicBezTo>
                    <a:pt x="186" y="65"/>
                    <a:pt x="181" y="64"/>
                    <a:pt x="170" y="75"/>
                  </a:cubicBezTo>
                  <a:cubicBezTo>
                    <a:pt x="150" y="94"/>
                    <a:pt x="133" y="116"/>
                    <a:pt x="115" y="136"/>
                  </a:cubicBezTo>
                  <a:cubicBezTo>
                    <a:pt x="105" y="148"/>
                    <a:pt x="99" y="159"/>
                    <a:pt x="93" y="172"/>
                  </a:cubicBezTo>
                  <a:cubicBezTo>
                    <a:pt x="87" y="185"/>
                    <a:pt x="88" y="190"/>
                    <a:pt x="96" y="201"/>
                  </a:cubicBezTo>
                  <a:cubicBezTo>
                    <a:pt x="104" y="213"/>
                    <a:pt x="110" y="218"/>
                    <a:pt x="113" y="228"/>
                  </a:cubicBezTo>
                  <a:cubicBezTo>
                    <a:pt x="123" y="214"/>
                    <a:pt x="134" y="202"/>
                    <a:pt x="146" y="187"/>
                  </a:cubicBezTo>
                  <a:cubicBezTo>
                    <a:pt x="136" y="203"/>
                    <a:pt x="127" y="217"/>
                    <a:pt x="119" y="233"/>
                  </a:cubicBezTo>
                  <a:cubicBezTo>
                    <a:pt x="114" y="243"/>
                    <a:pt x="112" y="248"/>
                    <a:pt x="112" y="259"/>
                  </a:cubicBezTo>
                  <a:cubicBezTo>
                    <a:pt x="121" y="270"/>
                    <a:pt x="127" y="276"/>
                    <a:pt x="136" y="278"/>
                  </a:cubicBezTo>
                  <a:cubicBezTo>
                    <a:pt x="145" y="281"/>
                    <a:pt x="154" y="280"/>
                    <a:pt x="162" y="276"/>
                  </a:cubicBezTo>
                  <a:cubicBezTo>
                    <a:pt x="184" y="265"/>
                    <a:pt x="204" y="251"/>
                    <a:pt x="227" y="249"/>
                  </a:cubicBezTo>
                  <a:cubicBezTo>
                    <a:pt x="239" y="227"/>
                    <a:pt x="236" y="200"/>
                    <a:pt x="231" y="176"/>
                  </a:cubicBezTo>
                  <a:cubicBezTo>
                    <a:pt x="228" y="155"/>
                    <a:pt x="229" y="137"/>
                    <a:pt x="234" y="117"/>
                  </a:cubicBezTo>
                  <a:cubicBezTo>
                    <a:pt x="235" y="137"/>
                    <a:pt x="236" y="155"/>
                    <a:pt x="240" y="175"/>
                  </a:cubicBezTo>
                  <a:cubicBezTo>
                    <a:pt x="246" y="203"/>
                    <a:pt x="247" y="228"/>
                    <a:pt x="235" y="257"/>
                  </a:cubicBezTo>
                  <a:cubicBezTo>
                    <a:pt x="209" y="258"/>
                    <a:pt x="188" y="273"/>
                    <a:pt x="165" y="285"/>
                  </a:cubicBezTo>
                  <a:cubicBezTo>
                    <a:pt x="155" y="290"/>
                    <a:pt x="145" y="290"/>
                    <a:pt x="134" y="288"/>
                  </a:cubicBezTo>
                  <a:cubicBezTo>
                    <a:pt x="122" y="285"/>
                    <a:pt x="113" y="276"/>
                    <a:pt x="101" y="263"/>
                  </a:cubicBezTo>
                  <a:cubicBezTo>
                    <a:pt x="102" y="253"/>
                    <a:pt x="103" y="246"/>
                    <a:pt x="107" y="239"/>
                  </a:cubicBezTo>
                  <a:cubicBezTo>
                    <a:pt x="103" y="226"/>
                    <a:pt x="97" y="220"/>
                    <a:pt x="87" y="207"/>
                  </a:cubicBezTo>
                  <a:cubicBezTo>
                    <a:pt x="76" y="191"/>
                    <a:pt x="76" y="185"/>
                    <a:pt x="84" y="167"/>
                  </a:cubicBezTo>
                  <a:cubicBezTo>
                    <a:pt x="91" y="154"/>
                    <a:pt x="96" y="142"/>
                    <a:pt x="106" y="131"/>
                  </a:cubicBezTo>
                  <a:cubicBezTo>
                    <a:pt x="116" y="119"/>
                    <a:pt x="125" y="109"/>
                    <a:pt x="134" y="98"/>
                  </a:cubicBezTo>
                  <a:cubicBezTo>
                    <a:pt x="96" y="104"/>
                    <a:pt x="72" y="113"/>
                    <a:pt x="47" y="136"/>
                  </a:cubicBezTo>
                  <a:cubicBezTo>
                    <a:pt x="28" y="153"/>
                    <a:pt x="16" y="173"/>
                    <a:pt x="7" y="197"/>
                  </a:cubicBezTo>
                  <a:cubicBezTo>
                    <a:pt x="2" y="213"/>
                    <a:pt x="0" y="228"/>
                    <a:pt x="3" y="253"/>
                  </a:cubicBezTo>
                  <a:cubicBezTo>
                    <a:pt x="6" y="285"/>
                    <a:pt x="23" y="321"/>
                    <a:pt x="41" y="347"/>
                  </a:cubicBezTo>
                  <a:cubicBezTo>
                    <a:pt x="39" y="363"/>
                    <a:pt x="36" y="376"/>
                    <a:pt x="32" y="387"/>
                  </a:cubicBezTo>
                  <a:cubicBezTo>
                    <a:pt x="26" y="400"/>
                    <a:pt x="47" y="405"/>
                    <a:pt x="57" y="407"/>
                  </a:cubicBezTo>
                  <a:cubicBezTo>
                    <a:pt x="65" y="409"/>
                    <a:pt x="96" y="418"/>
                    <a:pt x="99" y="407"/>
                  </a:cubicBezTo>
                  <a:cubicBezTo>
                    <a:pt x="101" y="400"/>
                    <a:pt x="101" y="396"/>
                    <a:pt x="100" y="389"/>
                  </a:cubicBezTo>
                  <a:cubicBezTo>
                    <a:pt x="106" y="378"/>
                    <a:pt x="107" y="377"/>
                    <a:pt x="111" y="370"/>
                  </a:cubicBezTo>
                  <a:cubicBezTo>
                    <a:pt x="115" y="363"/>
                    <a:pt x="116" y="361"/>
                    <a:pt x="116" y="352"/>
                  </a:cubicBezTo>
                  <a:cubicBezTo>
                    <a:pt x="116" y="342"/>
                    <a:pt x="115" y="323"/>
                    <a:pt x="116" y="317"/>
                  </a:cubicBezTo>
                  <a:cubicBezTo>
                    <a:pt x="117" y="323"/>
                    <a:pt x="119" y="331"/>
                    <a:pt x="120" y="339"/>
                  </a:cubicBezTo>
                  <a:cubicBezTo>
                    <a:pt x="142" y="343"/>
                    <a:pt x="164" y="343"/>
                    <a:pt x="186" y="338"/>
                  </a:cubicBezTo>
                  <a:cubicBezTo>
                    <a:pt x="186" y="337"/>
                    <a:pt x="186" y="335"/>
                    <a:pt x="187" y="333"/>
                  </a:cubicBezTo>
                  <a:cubicBezTo>
                    <a:pt x="188" y="328"/>
                    <a:pt x="191" y="323"/>
                    <a:pt x="193" y="318"/>
                  </a:cubicBezTo>
                  <a:cubicBezTo>
                    <a:pt x="192" y="323"/>
                    <a:pt x="192" y="328"/>
                    <a:pt x="192" y="333"/>
                  </a:cubicBezTo>
                  <a:cubicBezTo>
                    <a:pt x="191" y="338"/>
                    <a:pt x="191" y="342"/>
                    <a:pt x="192" y="347"/>
                  </a:cubicBezTo>
                  <a:cubicBezTo>
                    <a:pt x="192" y="350"/>
                    <a:pt x="193" y="353"/>
                    <a:pt x="193" y="356"/>
                  </a:cubicBezTo>
                  <a:cubicBezTo>
                    <a:pt x="191" y="353"/>
                    <a:pt x="189" y="351"/>
                    <a:pt x="187" y="348"/>
                  </a:cubicBezTo>
                  <a:cubicBezTo>
                    <a:pt x="178" y="355"/>
                    <a:pt x="172" y="358"/>
                    <a:pt x="163" y="363"/>
                  </a:cubicBezTo>
                  <a:cubicBezTo>
                    <a:pt x="153" y="369"/>
                    <a:pt x="164" y="388"/>
                    <a:pt x="169" y="394"/>
                  </a:cubicBezTo>
                  <a:cubicBezTo>
                    <a:pt x="178" y="409"/>
                    <a:pt x="189" y="426"/>
                    <a:pt x="206" y="417"/>
                  </a:cubicBezTo>
                  <a:cubicBezTo>
                    <a:pt x="211" y="414"/>
                    <a:pt x="214" y="407"/>
                    <a:pt x="218" y="402"/>
                  </a:cubicBezTo>
                  <a:cubicBezTo>
                    <a:pt x="223" y="399"/>
                    <a:pt x="250" y="377"/>
                    <a:pt x="254" y="375"/>
                  </a:cubicBezTo>
                  <a:cubicBezTo>
                    <a:pt x="260" y="371"/>
                    <a:pt x="281" y="336"/>
                    <a:pt x="284" y="327"/>
                  </a:cubicBezTo>
                  <a:cubicBezTo>
                    <a:pt x="290" y="308"/>
                    <a:pt x="297" y="293"/>
                    <a:pt x="299" y="273"/>
                  </a:cubicBezTo>
                  <a:cubicBezTo>
                    <a:pt x="285" y="267"/>
                    <a:pt x="279" y="261"/>
                    <a:pt x="269" y="250"/>
                  </a:cubicBezTo>
                  <a:cubicBezTo>
                    <a:pt x="282" y="260"/>
                    <a:pt x="294" y="265"/>
                    <a:pt x="309" y="270"/>
                  </a:cubicBezTo>
                  <a:cubicBezTo>
                    <a:pt x="315" y="275"/>
                    <a:pt x="320" y="279"/>
                    <a:pt x="326" y="285"/>
                  </a:cubicBezTo>
                  <a:cubicBezTo>
                    <a:pt x="334" y="292"/>
                    <a:pt x="341" y="299"/>
                    <a:pt x="353" y="299"/>
                  </a:cubicBezTo>
                  <a:cubicBezTo>
                    <a:pt x="366" y="300"/>
                    <a:pt x="381" y="290"/>
                    <a:pt x="384" y="278"/>
                  </a:cubicBezTo>
                  <a:cubicBezTo>
                    <a:pt x="386" y="273"/>
                    <a:pt x="387" y="268"/>
                    <a:pt x="389" y="264"/>
                  </a:cubicBezTo>
                  <a:cubicBezTo>
                    <a:pt x="386" y="263"/>
                    <a:pt x="384" y="262"/>
                    <a:pt x="381" y="262"/>
                  </a:cubicBezTo>
                  <a:cubicBezTo>
                    <a:pt x="379" y="268"/>
                    <a:pt x="379" y="270"/>
                    <a:pt x="377" y="275"/>
                  </a:cubicBezTo>
                  <a:cubicBezTo>
                    <a:pt x="375" y="283"/>
                    <a:pt x="364" y="289"/>
                    <a:pt x="353" y="286"/>
                  </a:cubicBezTo>
                  <a:cubicBezTo>
                    <a:pt x="348" y="285"/>
                    <a:pt x="346" y="284"/>
                    <a:pt x="345" y="283"/>
                  </a:cubicBezTo>
                  <a:cubicBezTo>
                    <a:pt x="346" y="287"/>
                    <a:pt x="348" y="289"/>
                    <a:pt x="352" y="290"/>
                  </a:cubicBezTo>
                  <a:cubicBezTo>
                    <a:pt x="357" y="291"/>
                    <a:pt x="360" y="291"/>
                    <a:pt x="367" y="290"/>
                  </a:cubicBezTo>
                  <a:cubicBezTo>
                    <a:pt x="359" y="294"/>
                    <a:pt x="356" y="294"/>
                    <a:pt x="350" y="293"/>
                  </a:cubicBezTo>
                  <a:cubicBezTo>
                    <a:pt x="334" y="289"/>
                    <a:pt x="340" y="271"/>
                    <a:pt x="343" y="259"/>
                  </a:cubicBezTo>
                  <a:cubicBezTo>
                    <a:pt x="346" y="252"/>
                    <a:pt x="345" y="244"/>
                    <a:pt x="343" y="237"/>
                  </a:cubicBezTo>
                  <a:cubicBezTo>
                    <a:pt x="349" y="240"/>
                    <a:pt x="354" y="244"/>
                    <a:pt x="361" y="246"/>
                  </a:cubicBezTo>
                  <a:cubicBezTo>
                    <a:pt x="392" y="257"/>
                    <a:pt x="430" y="268"/>
                    <a:pt x="462" y="250"/>
                  </a:cubicBezTo>
                  <a:cubicBezTo>
                    <a:pt x="487" y="236"/>
                    <a:pt x="500" y="205"/>
                    <a:pt x="503" y="177"/>
                  </a:cubicBezTo>
                  <a:cubicBezTo>
                    <a:pt x="506" y="151"/>
                    <a:pt x="501" y="112"/>
                    <a:pt x="491" y="87"/>
                  </a:cubicBezTo>
                  <a:close/>
                  <a:moveTo>
                    <a:pt x="207" y="86"/>
                  </a:moveTo>
                  <a:cubicBezTo>
                    <a:pt x="198" y="97"/>
                    <a:pt x="193" y="103"/>
                    <a:pt x="191" y="118"/>
                  </a:cubicBezTo>
                  <a:cubicBezTo>
                    <a:pt x="189" y="103"/>
                    <a:pt x="188" y="101"/>
                    <a:pt x="195" y="90"/>
                  </a:cubicBezTo>
                  <a:cubicBezTo>
                    <a:pt x="193" y="91"/>
                    <a:pt x="191" y="92"/>
                    <a:pt x="189" y="94"/>
                  </a:cubicBezTo>
                  <a:cubicBezTo>
                    <a:pt x="179" y="102"/>
                    <a:pt x="167" y="133"/>
                    <a:pt x="163" y="144"/>
                  </a:cubicBezTo>
                  <a:cubicBezTo>
                    <a:pt x="166" y="131"/>
                    <a:pt x="175" y="97"/>
                    <a:pt x="185" y="88"/>
                  </a:cubicBezTo>
                  <a:cubicBezTo>
                    <a:pt x="191" y="81"/>
                    <a:pt x="193" y="81"/>
                    <a:pt x="202" y="81"/>
                  </a:cubicBezTo>
                  <a:cubicBezTo>
                    <a:pt x="213" y="80"/>
                    <a:pt x="224" y="78"/>
                    <a:pt x="234" y="77"/>
                  </a:cubicBezTo>
                  <a:cubicBezTo>
                    <a:pt x="225" y="81"/>
                    <a:pt x="216" y="84"/>
                    <a:pt x="207" y="86"/>
                  </a:cubicBezTo>
                  <a:close/>
                  <a:moveTo>
                    <a:pt x="285" y="111"/>
                  </a:moveTo>
                  <a:cubicBezTo>
                    <a:pt x="282" y="94"/>
                    <a:pt x="287" y="82"/>
                    <a:pt x="314" y="76"/>
                  </a:cubicBezTo>
                  <a:cubicBezTo>
                    <a:pt x="294" y="85"/>
                    <a:pt x="288" y="98"/>
                    <a:pt x="285" y="111"/>
                  </a:cubicBezTo>
                  <a:close/>
                  <a:moveTo>
                    <a:pt x="341" y="231"/>
                  </a:moveTo>
                  <a:cubicBezTo>
                    <a:pt x="336" y="233"/>
                    <a:pt x="335" y="233"/>
                    <a:pt x="333" y="238"/>
                  </a:cubicBezTo>
                  <a:cubicBezTo>
                    <a:pt x="331" y="242"/>
                    <a:pt x="329" y="247"/>
                    <a:pt x="327" y="252"/>
                  </a:cubicBezTo>
                  <a:cubicBezTo>
                    <a:pt x="328" y="248"/>
                    <a:pt x="329" y="243"/>
                    <a:pt x="329" y="239"/>
                  </a:cubicBezTo>
                  <a:cubicBezTo>
                    <a:pt x="331" y="231"/>
                    <a:pt x="332" y="229"/>
                    <a:pt x="340" y="227"/>
                  </a:cubicBezTo>
                  <a:cubicBezTo>
                    <a:pt x="343" y="227"/>
                    <a:pt x="349" y="226"/>
                    <a:pt x="352" y="225"/>
                  </a:cubicBezTo>
                  <a:cubicBezTo>
                    <a:pt x="349" y="227"/>
                    <a:pt x="344" y="229"/>
                    <a:pt x="341" y="231"/>
                  </a:cubicBezTo>
                  <a:close/>
                  <a:moveTo>
                    <a:pt x="317" y="159"/>
                  </a:moveTo>
                  <a:cubicBezTo>
                    <a:pt x="319" y="155"/>
                    <a:pt x="321" y="152"/>
                    <a:pt x="323" y="148"/>
                  </a:cubicBezTo>
                  <a:cubicBezTo>
                    <a:pt x="326" y="145"/>
                    <a:pt x="329" y="142"/>
                    <a:pt x="333" y="139"/>
                  </a:cubicBezTo>
                  <a:cubicBezTo>
                    <a:pt x="333" y="139"/>
                    <a:pt x="333" y="138"/>
                    <a:pt x="332" y="138"/>
                  </a:cubicBezTo>
                  <a:cubicBezTo>
                    <a:pt x="331" y="134"/>
                    <a:pt x="326" y="133"/>
                    <a:pt x="322" y="134"/>
                  </a:cubicBezTo>
                  <a:cubicBezTo>
                    <a:pt x="319" y="136"/>
                    <a:pt x="317" y="141"/>
                    <a:pt x="319" y="144"/>
                  </a:cubicBezTo>
                  <a:cubicBezTo>
                    <a:pt x="319" y="145"/>
                    <a:pt x="320" y="146"/>
                    <a:pt x="320" y="146"/>
                  </a:cubicBezTo>
                  <a:cubicBezTo>
                    <a:pt x="318" y="145"/>
                    <a:pt x="316" y="143"/>
                    <a:pt x="315" y="140"/>
                  </a:cubicBezTo>
                  <a:cubicBezTo>
                    <a:pt x="314" y="138"/>
                    <a:pt x="313" y="135"/>
                    <a:pt x="313" y="133"/>
                  </a:cubicBezTo>
                  <a:cubicBezTo>
                    <a:pt x="309" y="136"/>
                    <a:pt x="304" y="139"/>
                    <a:pt x="300" y="141"/>
                  </a:cubicBezTo>
                  <a:cubicBezTo>
                    <a:pt x="306" y="135"/>
                    <a:pt x="315" y="121"/>
                    <a:pt x="322" y="117"/>
                  </a:cubicBezTo>
                  <a:cubicBezTo>
                    <a:pt x="330" y="112"/>
                    <a:pt x="340" y="113"/>
                    <a:pt x="348" y="108"/>
                  </a:cubicBezTo>
                  <a:cubicBezTo>
                    <a:pt x="345" y="111"/>
                    <a:pt x="342" y="113"/>
                    <a:pt x="338" y="115"/>
                  </a:cubicBezTo>
                  <a:cubicBezTo>
                    <a:pt x="342" y="117"/>
                    <a:pt x="346" y="120"/>
                    <a:pt x="348" y="125"/>
                  </a:cubicBezTo>
                  <a:cubicBezTo>
                    <a:pt x="349" y="126"/>
                    <a:pt x="349" y="128"/>
                    <a:pt x="349" y="130"/>
                  </a:cubicBezTo>
                  <a:cubicBezTo>
                    <a:pt x="355" y="128"/>
                    <a:pt x="361" y="128"/>
                    <a:pt x="366" y="128"/>
                  </a:cubicBezTo>
                  <a:cubicBezTo>
                    <a:pt x="349" y="133"/>
                    <a:pt x="330" y="144"/>
                    <a:pt x="317" y="159"/>
                  </a:cubicBezTo>
                  <a:close/>
                  <a:moveTo>
                    <a:pt x="456" y="112"/>
                  </a:moveTo>
                  <a:cubicBezTo>
                    <a:pt x="448" y="115"/>
                    <a:pt x="443" y="112"/>
                    <a:pt x="435" y="109"/>
                  </a:cubicBezTo>
                  <a:cubicBezTo>
                    <a:pt x="443" y="110"/>
                    <a:pt x="447" y="111"/>
                    <a:pt x="454" y="108"/>
                  </a:cubicBezTo>
                  <a:cubicBezTo>
                    <a:pt x="467" y="102"/>
                    <a:pt x="477" y="91"/>
                    <a:pt x="483" y="78"/>
                  </a:cubicBezTo>
                  <a:cubicBezTo>
                    <a:pt x="479" y="93"/>
                    <a:pt x="472" y="106"/>
                    <a:pt x="456" y="1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2"/>
            <p:cNvSpPr>
              <a:spLocks/>
            </p:cNvSpPr>
            <p:nvPr/>
          </p:nvSpPr>
          <p:spPr bwMode="auto">
            <a:xfrm>
              <a:off x="2798" y="1913"/>
              <a:ext cx="56" cy="74"/>
            </a:xfrm>
            <a:custGeom>
              <a:avLst/>
              <a:gdLst>
                <a:gd name="T0" fmla="*/ 20 w 50"/>
                <a:gd name="T1" fmla="*/ 56 h 65"/>
                <a:gd name="T2" fmla="*/ 15 w 50"/>
                <a:gd name="T3" fmla="*/ 42 h 65"/>
                <a:gd name="T4" fmla="*/ 34 w 50"/>
                <a:gd name="T5" fmla="*/ 0 h 65"/>
                <a:gd name="T6" fmla="*/ 30 w 50"/>
                <a:gd name="T7" fmla="*/ 9 h 65"/>
                <a:gd name="T8" fmla="*/ 20 w 50"/>
                <a:gd name="T9" fmla="*/ 41 h 65"/>
                <a:gd name="T10" fmla="*/ 38 w 50"/>
                <a:gd name="T11" fmla="*/ 51 h 65"/>
                <a:gd name="T12" fmla="*/ 50 w 50"/>
                <a:gd name="T13" fmla="*/ 44 h 65"/>
                <a:gd name="T14" fmla="*/ 45 w 50"/>
                <a:gd name="T15" fmla="*/ 57 h 65"/>
                <a:gd name="T16" fmla="*/ 44 w 50"/>
                <a:gd name="T17" fmla="*/ 59 h 65"/>
                <a:gd name="T18" fmla="*/ 20 w 50"/>
                <a:gd name="T19"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65">
                  <a:moveTo>
                    <a:pt x="20" y="56"/>
                  </a:moveTo>
                  <a:cubicBezTo>
                    <a:pt x="17" y="52"/>
                    <a:pt x="16" y="47"/>
                    <a:pt x="15" y="42"/>
                  </a:cubicBezTo>
                  <a:cubicBezTo>
                    <a:pt x="0" y="27"/>
                    <a:pt x="22" y="7"/>
                    <a:pt x="34" y="0"/>
                  </a:cubicBezTo>
                  <a:cubicBezTo>
                    <a:pt x="32" y="3"/>
                    <a:pt x="31" y="6"/>
                    <a:pt x="30" y="9"/>
                  </a:cubicBezTo>
                  <a:cubicBezTo>
                    <a:pt x="26" y="21"/>
                    <a:pt x="31" y="32"/>
                    <a:pt x="20" y="41"/>
                  </a:cubicBezTo>
                  <a:cubicBezTo>
                    <a:pt x="26" y="52"/>
                    <a:pt x="25" y="56"/>
                    <a:pt x="38" y="51"/>
                  </a:cubicBezTo>
                  <a:cubicBezTo>
                    <a:pt x="42" y="49"/>
                    <a:pt x="46" y="47"/>
                    <a:pt x="50" y="44"/>
                  </a:cubicBezTo>
                  <a:cubicBezTo>
                    <a:pt x="48" y="48"/>
                    <a:pt x="46" y="52"/>
                    <a:pt x="45" y="57"/>
                  </a:cubicBezTo>
                  <a:cubicBezTo>
                    <a:pt x="45" y="58"/>
                    <a:pt x="45" y="58"/>
                    <a:pt x="44" y="59"/>
                  </a:cubicBezTo>
                  <a:cubicBezTo>
                    <a:pt x="36" y="63"/>
                    <a:pt x="24" y="65"/>
                    <a:pt x="20" y="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TextBox 17"/>
          <p:cNvSpPr txBox="1"/>
          <p:nvPr/>
        </p:nvSpPr>
        <p:spPr>
          <a:xfrm>
            <a:off x="6345210" y="3057472"/>
            <a:ext cx="2320086" cy="815608"/>
          </a:xfrm>
          <a:prstGeom prst="rect">
            <a:avLst/>
          </a:prstGeom>
          <a:noFill/>
        </p:spPr>
        <p:txBody>
          <a:bodyPr wrap="square" lIns="182880" tIns="146304" rIns="182880" bIns="146304" rtlCol="0">
            <a:spAutoFit/>
          </a:bodyPr>
          <a:lstStyle/>
          <a:p>
            <a:pPr algn="ctr">
              <a:lnSpc>
                <a:spcPct val="90000"/>
              </a:lnSpc>
              <a:spcAft>
                <a:spcPts val="600"/>
              </a:spcAft>
            </a:pPr>
            <a:r>
              <a:rPr lang="en-GB" sz="1600">
                <a:solidFill>
                  <a:srgbClr val="FFFFFF"/>
                </a:solidFill>
                <a:latin typeface="Segoe UI Light"/>
                <a:ea typeface="Segoe UI" pitchFamily="34" charset="0"/>
                <a:cs typeface="Segoe UI" pitchFamily="34" charset="0"/>
              </a:rPr>
              <a:t>HDInsight</a:t>
            </a:r>
            <a:endParaRPr lang="en-GB" sz="1600" dirty="0">
              <a:solidFill>
                <a:srgbClr val="FFFFFF"/>
              </a:solidFill>
              <a:latin typeface="Segoe UI Light"/>
              <a:ea typeface="Segoe UI" pitchFamily="34" charset="0"/>
              <a:cs typeface="Segoe UI" pitchFamily="34" charset="0"/>
            </a:endParaRPr>
          </a:p>
          <a:p>
            <a:pPr algn="ctr">
              <a:lnSpc>
                <a:spcPct val="90000"/>
              </a:lnSpc>
              <a:spcAft>
                <a:spcPts val="600"/>
              </a:spcAft>
            </a:pPr>
            <a:r>
              <a:rPr lang="en-GB" sz="1600" dirty="0">
                <a:solidFill>
                  <a:srgbClr val="FFFFFF"/>
                </a:solidFill>
                <a:latin typeface="Segoe UI Light"/>
                <a:ea typeface="Segoe UI" pitchFamily="34" charset="0"/>
                <a:cs typeface="Segoe UI" pitchFamily="34" charset="0"/>
              </a:rPr>
              <a:t> </a:t>
            </a:r>
            <a:r>
              <a:rPr lang="en-GB" sz="1600" dirty="0">
                <a:solidFill>
                  <a:srgbClr val="FFFFFF"/>
                </a:solidFill>
                <a:latin typeface="Segoe UI Semibold" panose="020B0702040204020203" pitchFamily="34" charset="0"/>
                <a:ea typeface="Segoe UI" pitchFamily="34" charset="0"/>
                <a:cs typeface="Segoe UI Semibold" panose="020B0702040204020203" pitchFamily="34" charset="0"/>
              </a:rPr>
              <a:t>Analytics</a:t>
            </a:r>
          </a:p>
        </p:txBody>
      </p:sp>
      <p:sp>
        <p:nvSpPr>
          <p:cNvPr id="19" name="TextBox 18"/>
          <p:cNvSpPr txBox="1"/>
          <p:nvPr/>
        </p:nvSpPr>
        <p:spPr>
          <a:xfrm>
            <a:off x="8665296" y="3054842"/>
            <a:ext cx="2320085" cy="738664"/>
          </a:xfrm>
          <a:prstGeom prst="rect">
            <a:avLst/>
          </a:prstGeom>
          <a:noFill/>
        </p:spPr>
        <p:txBody>
          <a:bodyPr wrap="square" lIns="182880" tIns="146304" rIns="182880" bIns="146304" rtlCol="0">
            <a:spAutoFit/>
          </a:bodyPr>
          <a:lstStyle/>
          <a:p>
            <a:pPr algn="ctr">
              <a:lnSpc>
                <a:spcPct val="90000"/>
              </a:lnSpc>
              <a:spcAft>
                <a:spcPts val="600"/>
              </a:spcAft>
            </a:pPr>
            <a:r>
              <a:rPr lang="en-GB" sz="1600" dirty="0">
                <a:solidFill>
                  <a:srgbClr val="FFFFFF"/>
                </a:solidFill>
                <a:latin typeface="Segoe UI Light"/>
                <a:ea typeface="Segoe UI" pitchFamily="34" charset="0"/>
                <a:cs typeface="Segoe UI" pitchFamily="34" charset="0"/>
              </a:rPr>
              <a:t>Azure Data Lake </a:t>
            </a:r>
            <a:r>
              <a:rPr lang="en-GB" sz="1600" dirty="0">
                <a:solidFill>
                  <a:srgbClr val="FFFFFF"/>
                </a:solidFill>
                <a:latin typeface="Segoe UI Semibold" panose="020B0702040204020203" pitchFamily="34" charset="0"/>
                <a:ea typeface="Segoe UI" pitchFamily="34" charset="0"/>
                <a:cs typeface="Segoe UI Semibold" panose="020B0702040204020203" pitchFamily="34" charset="0"/>
              </a:rPr>
              <a:t>Analytics</a:t>
            </a:r>
          </a:p>
        </p:txBody>
      </p:sp>
      <p:sp>
        <p:nvSpPr>
          <p:cNvPr id="20" name="TextBox 19"/>
          <p:cNvSpPr txBox="1"/>
          <p:nvPr/>
        </p:nvSpPr>
        <p:spPr>
          <a:xfrm>
            <a:off x="7577736" y="5290437"/>
            <a:ext cx="2176134" cy="738664"/>
          </a:xfrm>
          <a:prstGeom prst="rect">
            <a:avLst/>
          </a:prstGeom>
          <a:noFill/>
        </p:spPr>
        <p:txBody>
          <a:bodyPr wrap="square" lIns="182880" tIns="146304" rIns="182880" bIns="146304" rtlCol="0">
            <a:spAutoFit/>
          </a:bodyPr>
          <a:lstStyle/>
          <a:p>
            <a:pPr algn="ctr">
              <a:lnSpc>
                <a:spcPct val="90000"/>
              </a:lnSpc>
              <a:spcAft>
                <a:spcPts val="600"/>
              </a:spcAft>
            </a:pPr>
            <a:r>
              <a:rPr lang="en-GB" sz="1600" dirty="0">
                <a:solidFill>
                  <a:schemeClr val="bg1"/>
                </a:solidFill>
                <a:latin typeface="Segoe UI Light"/>
                <a:ea typeface="Segoe UI" pitchFamily="34" charset="0"/>
                <a:cs typeface="Segoe UI" pitchFamily="34" charset="0"/>
              </a:rPr>
              <a:t>Azure Data Lake </a:t>
            </a:r>
            <a:r>
              <a:rPr lang="en-GB" sz="1600" dirty="0">
                <a:solidFill>
                  <a:schemeClr val="bg1"/>
                </a:solidFill>
                <a:latin typeface="Segoe UI Semibold" panose="020B0702040204020203" pitchFamily="34" charset="0"/>
                <a:ea typeface="Segoe UI" pitchFamily="34" charset="0"/>
                <a:cs typeface="Segoe UI Semibold" panose="020B0702040204020203" pitchFamily="34" charset="0"/>
              </a:rPr>
              <a:t>Store</a:t>
            </a:r>
          </a:p>
        </p:txBody>
      </p:sp>
      <p:pic>
        <p:nvPicPr>
          <p:cNvPr id="21" name="Picture 20"/>
          <p:cNvPicPr>
            <a:picLocks noChangeAspect="1"/>
          </p:cNvPicPr>
          <p:nvPr/>
        </p:nvPicPr>
        <p:blipFill rotWithShape="1">
          <a:blip r:embed="rId2"/>
          <a:srcRect l="28033" r="25796"/>
          <a:stretch/>
        </p:blipFill>
        <p:spPr>
          <a:xfrm>
            <a:off x="8324777" y="4422124"/>
            <a:ext cx="681038" cy="889558"/>
          </a:xfrm>
          <a:prstGeom prst="can">
            <a:avLst>
              <a:gd name="adj" fmla="val 43333"/>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4881" y="2355882"/>
            <a:ext cx="1146368" cy="1146368"/>
          </a:xfrm>
          <a:prstGeom prst="rect">
            <a:avLst/>
          </a:prstGeom>
        </p:spPr>
      </p:pic>
      <p:sp>
        <p:nvSpPr>
          <p:cNvPr id="23" name="Rectangle 22"/>
          <p:cNvSpPr/>
          <p:nvPr/>
        </p:nvSpPr>
        <p:spPr>
          <a:xfrm>
            <a:off x="1221319" y="3771585"/>
            <a:ext cx="2291589" cy="369332"/>
          </a:xfrm>
          <a:prstGeom prst="rect">
            <a:avLst/>
          </a:prstGeom>
        </p:spPr>
        <p:txBody>
          <a:bodyPr wrap="none">
            <a:spAutoFit/>
          </a:bodyPr>
          <a:lstStyle/>
          <a:p>
            <a:r>
              <a:rPr lang="en-US" dirty="0"/>
              <a:t>Azure Storage Blobs </a:t>
            </a:r>
          </a:p>
        </p:txBody>
      </p:sp>
      <p:sp>
        <p:nvSpPr>
          <p:cNvPr id="24" name="Rectangle 23"/>
          <p:cNvSpPr/>
          <p:nvPr/>
        </p:nvSpPr>
        <p:spPr>
          <a:xfrm>
            <a:off x="7115436" y="6330403"/>
            <a:ext cx="3350789" cy="369332"/>
          </a:xfrm>
          <a:prstGeom prst="rect">
            <a:avLst/>
          </a:prstGeom>
        </p:spPr>
        <p:txBody>
          <a:bodyPr wrap="none">
            <a:spAutoFit/>
          </a:bodyPr>
          <a:lstStyle/>
          <a:p>
            <a:r>
              <a:rPr lang="en-US" dirty="0"/>
              <a:t>Azure Hadoop-Based Solutions</a:t>
            </a:r>
          </a:p>
        </p:txBody>
      </p:sp>
      <p:pic>
        <p:nvPicPr>
          <p:cNvPr id="26" name="Picture 25"/>
          <p:cNvPicPr>
            <a:picLocks noChangeAspect="1"/>
          </p:cNvPicPr>
          <p:nvPr/>
        </p:nvPicPr>
        <p:blipFill>
          <a:blip r:embed="rId4"/>
          <a:stretch>
            <a:fillRect/>
          </a:stretch>
        </p:blipFill>
        <p:spPr>
          <a:xfrm>
            <a:off x="138414" y="5961205"/>
            <a:ext cx="5915025" cy="514350"/>
          </a:xfrm>
          <a:prstGeom prst="rect">
            <a:avLst/>
          </a:prstGeom>
        </p:spPr>
      </p:pic>
      <p:sp>
        <p:nvSpPr>
          <p:cNvPr id="27" name="Rectangle 26"/>
          <p:cNvSpPr/>
          <p:nvPr/>
        </p:nvSpPr>
        <p:spPr>
          <a:xfrm>
            <a:off x="189113" y="5475103"/>
            <a:ext cx="2548583" cy="369332"/>
          </a:xfrm>
          <a:prstGeom prst="rect">
            <a:avLst/>
          </a:prstGeom>
        </p:spPr>
        <p:txBody>
          <a:bodyPr wrap="none">
            <a:spAutoFit/>
          </a:bodyPr>
          <a:lstStyle/>
          <a:p>
            <a:r>
              <a:rPr lang="en-US" dirty="0"/>
              <a:t>Stream Analytics Query</a:t>
            </a:r>
          </a:p>
        </p:txBody>
      </p:sp>
    </p:spTree>
    <p:extLst>
      <p:ext uri="{BB962C8B-B14F-4D97-AF65-F5344CB8AC3E}">
        <p14:creationId xmlns:p14="http://schemas.microsoft.com/office/powerpoint/2010/main" val="366862215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a:t>Azure Storage Account Services</a:t>
            </a:r>
          </a:p>
        </p:txBody>
      </p:sp>
      <p:grpSp>
        <p:nvGrpSpPr>
          <p:cNvPr id="26" name="Group 25"/>
          <p:cNvGrpSpPr/>
          <p:nvPr/>
        </p:nvGrpSpPr>
        <p:grpSpPr>
          <a:xfrm>
            <a:off x="158676" y="2141819"/>
            <a:ext cx="5474109" cy="2676481"/>
            <a:chOff x="354206" y="1277601"/>
            <a:chExt cx="5474885" cy="2676861"/>
          </a:xfrm>
        </p:grpSpPr>
        <p:sp>
          <p:nvSpPr>
            <p:cNvPr id="6" name="Rectangle 5"/>
            <p:cNvSpPr/>
            <p:nvPr/>
          </p:nvSpPr>
          <p:spPr bwMode="auto">
            <a:xfrm>
              <a:off x="354208" y="1277601"/>
              <a:ext cx="5474883" cy="267686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4400" kern="0" dirty="0">
                  <a:solidFill>
                    <a:schemeClr val="bg1"/>
                  </a:solidFill>
                  <a:ea typeface="Segoe UI" pitchFamily="34" charset="0"/>
                  <a:cs typeface="Segoe UI" pitchFamily="34" charset="0"/>
                </a:rPr>
                <a:t>Blobs</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065" y="1368551"/>
              <a:ext cx="780290" cy="780290"/>
            </a:xfrm>
            <a:prstGeom prst="rect">
              <a:avLst/>
            </a:prstGeom>
          </p:spPr>
        </p:pic>
        <p:sp>
          <p:nvSpPr>
            <p:cNvPr id="8" name="TextBox 7"/>
            <p:cNvSpPr txBox="1"/>
            <p:nvPr/>
          </p:nvSpPr>
          <p:spPr>
            <a:xfrm>
              <a:off x="354206" y="1975236"/>
              <a:ext cx="5474883" cy="1466299"/>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b="1" kern="0" dirty="0">
                  <a:solidFill>
                    <a:schemeClr val="bg1">
                      <a:lumMod val="75000"/>
                    </a:schemeClr>
                  </a:solidFill>
                </a:rPr>
                <a:t>Block</a:t>
              </a:r>
              <a:r>
                <a:rPr lang="en-US" kern="0" dirty="0">
                  <a:solidFill>
                    <a:schemeClr val="bg1">
                      <a:lumMod val="75000"/>
                    </a:schemeClr>
                  </a:solidFill>
                </a:rPr>
                <a:t>: Text or binary data (.log, .exe, .jpg, etc.).</a:t>
              </a:r>
            </a:p>
            <a:p>
              <a:pPr defTabSz="914225">
                <a:lnSpc>
                  <a:spcPct val="90000"/>
                </a:lnSpc>
                <a:spcAft>
                  <a:spcPts val="600"/>
                </a:spcAft>
                <a:defRPr/>
              </a:pPr>
              <a:r>
                <a:rPr lang="en-US" kern="0" dirty="0">
                  <a:solidFill>
                    <a:schemeClr val="bg1">
                      <a:lumMod val="75000"/>
                    </a:schemeClr>
                  </a:solidFill>
                </a:rPr>
                <a:t>Up to 200GB.</a:t>
              </a:r>
            </a:p>
            <a:p>
              <a:pPr defTabSz="914225">
                <a:lnSpc>
                  <a:spcPct val="90000"/>
                </a:lnSpc>
                <a:spcAft>
                  <a:spcPts val="600"/>
                </a:spcAft>
                <a:defRPr/>
              </a:pPr>
              <a:r>
                <a:rPr lang="en-US" b="1" kern="0" dirty="0">
                  <a:solidFill>
                    <a:schemeClr val="bg1">
                      <a:lumMod val="75000"/>
                    </a:schemeClr>
                  </a:solidFill>
                </a:rPr>
                <a:t>Page</a:t>
              </a:r>
              <a:r>
                <a:rPr lang="en-US" kern="0" dirty="0">
                  <a:solidFill>
                    <a:schemeClr val="bg1">
                      <a:lumMod val="75000"/>
                    </a:schemeClr>
                  </a:solidFill>
                </a:rPr>
                <a:t>: Optimized for disks (.</a:t>
              </a:r>
              <a:r>
                <a:rPr lang="en-US" kern="0" dirty="0" err="1">
                  <a:solidFill>
                    <a:schemeClr val="bg1">
                      <a:lumMod val="75000"/>
                    </a:schemeClr>
                  </a:solidFill>
                </a:rPr>
                <a:t>vhd</a:t>
              </a:r>
              <a:r>
                <a:rPr lang="en-US" kern="0" dirty="0">
                  <a:solidFill>
                    <a:schemeClr val="bg1">
                      <a:lumMod val="75000"/>
                    </a:schemeClr>
                  </a:solidFill>
                </a:rPr>
                <a:t>). Supports random read-write.  Up to 1TB.</a:t>
              </a:r>
            </a:p>
          </p:txBody>
        </p:sp>
        <p:cxnSp>
          <p:nvCxnSpPr>
            <p:cNvPr id="9" name="Straight Connector 8"/>
            <p:cNvCxnSpPr/>
            <p:nvPr/>
          </p:nvCxnSpPr>
          <p:spPr>
            <a:xfrm>
              <a:off x="571500" y="1975236"/>
              <a:ext cx="4197724"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469903" y="3277550"/>
              <a:ext cx="5118098" cy="600805"/>
            </a:xfrm>
            <a:prstGeom prst="rect">
              <a:avLst/>
            </a:prstGeom>
            <a:solidFill>
              <a:schemeClr val="tx1"/>
            </a:solidFill>
          </p:spPr>
          <p:txBody>
            <a:bodyPr wrap="square">
              <a:spAutoFit/>
            </a:bodyPr>
            <a:lstStyle/>
            <a:p>
              <a:pPr defTabSz="914225">
                <a:lnSpc>
                  <a:spcPct val="90000"/>
                </a:lnSpc>
                <a:spcAft>
                  <a:spcPts val="600"/>
                </a:spcAft>
                <a:defRPr/>
              </a:pPr>
              <a:r>
                <a:rPr lang="en-US" b="1" kern="0" dirty="0">
                  <a:solidFill>
                    <a:schemeClr val="bg1">
                      <a:lumMod val="75000"/>
                    </a:schemeClr>
                  </a:solidFill>
                </a:rPr>
                <a:t>Append Blob:  </a:t>
              </a:r>
              <a:r>
                <a:rPr lang="en-US" kern="0" dirty="0">
                  <a:solidFill>
                    <a:schemeClr val="bg1">
                      <a:lumMod val="75000"/>
                    </a:schemeClr>
                  </a:solidFill>
                </a:rPr>
                <a:t>Writes to end of the blob (4MB max) up to 50k times (~195GB)</a:t>
              </a:r>
            </a:p>
          </p:txBody>
        </p:sp>
      </p:grpSp>
      <p:pic>
        <p:nvPicPr>
          <p:cNvPr id="5" name="Picture 4"/>
          <p:cNvPicPr>
            <a:picLocks noChangeAspect="1"/>
          </p:cNvPicPr>
          <p:nvPr/>
        </p:nvPicPr>
        <p:blipFill>
          <a:blip r:embed="rId4"/>
          <a:stretch>
            <a:fillRect/>
          </a:stretch>
        </p:blipFill>
        <p:spPr>
          <a:xfrm>
            <a:off x="5850044" y="1262257"/>
            <a:ext cx="6101825" cy="4708978"/>
          </a:xfrm>
          <a:prstGeom prst="rect">
            <a:avLst/>
          </a:prstGeom>
        </p:spPr>
      </p:pic>
    </p:spTree>
    <p:extLst>
      <p:ext uri="{BB962C8B-B14F-4D97-AF65-F5344CB8AC3E}">
        <p14:creationId xmlns:p14="http://schemas.microsoft.com/office/powerpoint/2010/main" val="32849511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100566" y="1378101"/>
            <a:ext cx="8458773" cy="434434"/>
            <a:chOff x="821550" y="364537"/>
            <a:chExt cx="7313575" cy="442424"/>
          </a:xfrm>
          <a:solidFill>
            <a:srgbClr val="0078D7"/>
          </a:solidFill>
        </p:grpSpPr>
        <p:sp>
          <p:nvSpPr>
            <p:cNvPr id="38" name="Pentagon 63"/>
            <p:cNvSpPr/>
            <p:nvPr/>
          </p:nvSpPr>
          <p:spPr bwMode="auto">
            <a:xfrm>
              <a:off x="4179199" y="364537"/>
              <a:ext cx="3955926" cy="442424"/>
            </a:xfrm>
            <a:prstGeom prst="homePlat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400" b="1" i="0" u="none" strike="noStrike" kern="0" cap="none" spc="0" normalizeH="0" baseline="0" noProof="0" dirty="0" err="1">
                <a:ln>
                  <a:noFill/>
                </a:ln>
                <a:solidFill>
                  <a:srgbClr val="FFFFFF"/>
                </a:solidFill>
                <a:effectLst/>
                <a:uLnTx/>
                <a:uFillTx/>
                <a:ea typeface="Segoe UI" pitchFamily="34" charset="0"/>
                <a:cs typeface="Segoe UI Semibold" panose="020B0702040204020203" pitchFamily="34" charset="0"/>
              </a:endParaRPr>
            </a:p>
          </p:txBody>
        </p:sp>
        <p:sp>
          <p:nvSpPr>
            <p:cNvPr id="39" name="Pentagon 64"/>
            <p:cNvSpPr/>
            <p:nvPr/>
          </p:nvSpPr>
          <p:spPr bwMode="auto">
            <a:xfrm flipH="1">
              <a:off x="821550" y="364537"/>
              <a:ext cx="3357649" cy="442424"/>
            </a:xfrm>
            <a:prstGeom prst="homePlat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400" b="1" i="0" u="none" strike="noStrike" kern="0" cap="none" spc="0" normalizeH="0" baseline="0" noProof="0" dirty="0" err="1">
                <a:ln>
                  <a:noFill/>
                </a:ln>
                <a:solidFill>
                  <a:srgbClr val="FFFFFF"/>
                </a:solidFill>
                <a:effectLst/>
                <a:uLnTx/>
                <a:uFillTx/>
                <a:ea typeface="Segoe UI" pitchFamily="34" charset="0"/>
                <a:cs typeface="Segoe UI Semibold" panose="020B0702040204020203" pitchFamily="34" charset="0"/>
              </a:endParaRPr>
            </a:p>
          </p:txBody>
        </p:sp>
        <p:sp>
          <p:nvSpPr>
            <p:cNvPr id="40" name="TextBox 39"/>
            <p:cNvSpPr txBox="1"/>
            <p:nvPr/>
          </p:nvSpPr>
          <p:spPr>
            <a:xfrm>
              <a:off x="982392" y="461920"/>
              <a:ext cx="2481944" cy="272830"/>
            </a:xfrm>
            <a:prstGeom prst="rect">
              <a:avLst/>
            </a:prstGeom>
            <a:noFill/>
          </p:spPr>
          <p:txBody>
            <a:bodyPr wrap="square" lIns="182854" tIns="146284" rIns="182854" bIns="146284" rtlCol="0" anchor="ctr">
              <a:noAutofit/>
            </a:bodyPr>
            <a:lstStyle/>
            <a:p>
              <a:pPr marL="0" marR="0" lvl="0" indent="0" defTabSz="914225" eaLnBrk="1" fontAlgn="auto" latinLnBrk="0" hangingPunct="1">
                <a:lnSpc>
                  <a:spcPct val="90000"/>
                </a:lnSpc>
                <a:spcBef>
                  <a:spcPts val="0"/>
                </a:spcBef>
                <a:spcAft>
                  <a:spcPts val="600"/>
                </a:spcAft>
                <a:buClrTx/>
                <a:buSzTx/>
                <a:buFontTx/>
                <a:buNone/>
                <a:tabLst/>
                <a:defRPr/>
              </a:pPr>
              <a:r>
                <a:rPr lang="en-US" sz="1200" b="1" dirty="0">
                  <a:ea typeface="Segoe UI" pitchFamily="34" charset="0"/>
                  <a:cs typeface="Segoe UI" pitchFamily="34" charset="0"/>
                </a:rPr>
                <a:t>CONTROL</a:t>
              </a:r>
            </a:p>
          </p:txBody>
        </p:sp>
        <p:sp>
          <p:nvSpPr>
            <p:cNvPr id="41" name="TextBox 40"/>
            <p:cNvSpPr txBox="1"/>
            <p:nvPr/>
          </p:nvSpPr>
          <p:spPr>
            <a:xfrm>
              <a:off x="4515157" y="451240"/>
              <a:ext cx="3423678" cy="294190"/>
            </a:xfrm>
            <a:prstGeom prst="rect">
              <a:avLst/>
            </a:prstGeom>
            <a:noFill/>
          </p:spPr>
          <p:txBody>
            <a:bodyPr wrap="square" lIns="182854" tIns="146284" rIns="182854" bIns="146284" rtlCol="0" anchor="ctr">
              <a:noAutofit/>
            </a:bodyPr>
            <a:lstStyle/>
            <a:p>
              <a:pPr marL="0" marR="0" lvl="0" indent="0" algn="r" defTabSz="914225" eaLnBrk="1" fontAlgn="auto" latinLnBrk="0" hangingPunct="1">
                <a:lnSpc>
                  <a:spcPct val="90000"/>
                </a:lnSpc>
                <a:spcBef>
                  <a:spcPts val="0"/>
                </a:spcBef>
                <a:spcAft>
                  <a:spcPts val="600"/>
                </a:spcAft>
                <a:buClrTx/>
                <a:buSzTx/>
                <a:buFontTx/>
                <a:buNone/>
                <a:tabLst/>
                <a:defRPr/>
              </a:pPr>
              <a:r>
                <a:rPr lang="en-US" sz="1200" b="1" dirty="0">
                  <a:ea typeface="Segoe UI" pitchFamily="34" charset="0"/>
                  <a:cs typeface="Segoe UI" pitchFamily="34" charset="0"/>
                </a:rPr>
                <a:t>EASE OF USE</a:t>
              </a:r>
            </a:p>
          </p:txBody>
        </p:sp>
      </p:grpSp>
      <p:sp>
        <p:nvSpPr>
          <p:cNvPr id="12" name="Rectangle 11"/>
          <p:cNvSpPr/>
          <p:nvPr/>
        </p:nvSpPr>
        <p:spPr>
          <a:xfrm>
            <a:off x="6202873" y="4772233"/>
            <a:ext cx="1686618" cy="440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egoe UI" panose="020B0502040204020203" pitchFamily="34" charset="0"/>
                <a:cs typeface="Segoe UI" panose="020B0502040204020203" pitchFamily="34" charset="0"/>
              </a:rPr>
              <a:t>Azure Data Lake Analytics</a:t>
            </a:r>
          </a:p>
        </p:txBody>
      </p:sp>
      <p:grpSp>
        <p:nvGrpSpPr>
          <p:cNvPr id="9" name="Group 8"/>
          <p:cNvGrpSpPr/>
          <p:nvPr/>
        </p:nvGrpSpPr>
        <p:grpSpPr>
          <a:xfrm>
            <a:off x="2314824" y="5063242"/>
            <a:ext cx="7754440" cy="1136488"/>
            <a:chOff x="2657138" y="4258826"/>
            <a:chExt cx="7754440" cy="1136488"/>
          </a:xfrm>
        </p:grpSpPr>
        <p:sp>
          <p:nvSpPr>
            <p:cNvPr id="13" name="Rectangle 12"/>
            <p:cNvSpPr/>
            <p:nvPr/>
          </p:nvSpPr>
          <p:spPr>
            <a:xfrm>
              <a:off x="2657138" y="4258826"/>
              <a:ext cx="7754439" cy="54864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Segoe UI" panose="020B0502040204020203" pitchFamily="34" charset="0"/>
                  <a:cs typeface="Segoe UI" panose="020B0502040204020203" pitchFamily="34" charset="0"/>
                </a:rPr>
                <a:t>Azure Data Lake Store</a:t>
              </a:r>
            </a:p>
          </p:txBody>
        </p:sp>
        <p:sp>
          <p:nvSpPr>
            <p:cNvPr id="15" name="Rectangle 14"/>
            <p:cNvSpPr/>
            <p:nvPr/>
          </p:nvSpPr>
          <p:spPr>
            <a:xfrm>
              <a:off x="2657138" y="4846674"/>
              <a:ext cx="7754440" cy="54864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Segoe UI" panose="020B0502040204020203" pitchFamily="34" charset="0"/>
                  <a:cs typeface="Segoe UI" panose="020B0502040204020203" pitchFamily="34" charset="0"/>
                </a:rPr>
                <a:t>Azure Storage</a:t>
              </a:r>
            </a:p>
          </p:txBody>
        </p:sp>
      </p:grpSp>
      <p:sp>
        <p:nvSpPr>
          <p:cNvPr id="16" name="Rectangle 15"/>
          <p:cNvSpPr/>
          <p:nvPr/>
        </p:nvSpPr>
        <p:spPr>
          <a:xfrm>
            <a:off x="2197134" y="4965845"/>
            <a:ext cx="7986092" cy="1347809"/>
          </a:xfrm>
          <a:prstGeom prst="rect">
            <a:avLst/>
          </a:prstGeom>
          <a:noFill/>
          <a:ln w="9525">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8" name="Group 7"/>
          <p:cNvGrpSpPr/>
          <p:nvPr/>
        </p:nvGrpSpPr>
        <p:grpSpPr>
          <a:xfrm>
            <a:off x="2307031" y="1897672"/>
            <a:ext cx="7808967" cy="2998360"/>
            <a:chOff x="2657138" y="957414"/>
            <a:chExt cx="7808967" cy="2998360"/>
          </a:xfrm>
        </p:grpSpPr>
        <p:sp>
          <p:nvSpPr>
            <p:cNvPr id="4" name="Rectangle 3"/>
            <p:cNvSpPr/>
            <p:nvPr/>
          </p:nvSpPr>
          <p:spPr>
            <a:xfrm>
              <a:off x="2657138" y="2231609"/>
              <a:ext cx="2560320" cy="1289324"/>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tIns="731520" rtlCol="0" anchor="ctr"/>
            <a:lstStyle/>
            <a:p>
              <a:pPr algn="ctr"/>
              <a:r>
                <a:rPr lang="en-US" sz="1400" dirty="0">
                  <a:solidFill>
                    <a:schemeClr val="bg1"/>
                  </a:solidFill>
                  <a:latin typeface="Segoe UI" panose="020B0502040204020203" pitchFamily="34" charset="0"/>
                  <a:cs typeface="Segoe UI" panose="020B0502040204020203" pitchFamily="34" charset="0"/>
                </a:rPr>
                <a:t>Any Hadoop technology</a:t>
              </a:r>
            </a:p>
          </p:txBody>
        </p:sp>
        <p:sp>
          <p:nvSpPr>
            <p:cNvPr id="5" name="Rectangle 4"/>
            <p:cNvSpPr/>
            <p:nvPr/>
          </p:nvSpPr>
          <p:spPr>
            <a:xfrm>
              <a:off x="5260127" y="1703551"/>
              <a:ext cx="2560320" cy="1821284"/>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tIns="731520" rtlCol="0" anchor="ctr"/>
            <a:lstStyle/>
            <a:p>
              <a:pPr algn="ctr"/>
              <a:r>
                <a:rPr lang="en-US" sz="1400" dirty="0">
                  <a:solidFill>
                    <a:schemeClr val="bg1"/>
                  </a:solidFill>
                  <a:latin typeface="Segoe UI" panose="020B0502040204020203" pitchFamily="34" charset="0"/>
                  <a:cs typeface="Segoe UI" panose="020B0502040204020203" pitchFamily="34" charset="0"/>
                </a:rPr>
                <a:t>Workload optimized, managed clusters</a:t>
              </a:r>
            </a:p>
          </p:txBody>
        </p:sp>
        <p:sp>
          <p:nvSpPr>
            <p:cNvPr id="6" name="Rectangle 5"/>
            <p:cNvSpPr/>
            <p:nvPr/>
          </p:nvSpPr>
          <p:spPr>
            <a:xfrm>
              <a:off x="7863116" y="957414"/>
              <a:ext cx="2560320" cy="256742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tIns="731520" rtlCol="0" anchor="ctr"/>
            <a:lstStyle/>
            <a:p>
              <a:pPr algn="ctr"/>
              <a:r>
                <a:rPr lang="en-US" sz="1400" dirty="0">
                  <a:solidFill>
                    <a:schemeClr val="bg1"/>
                  </a:solidFill>
                  <a:latin typeface="Segoe UI" panose="020B0502040204020203" pitchFamily="34" charset="0"/>
                  <a:cs typeface="Segoe UI" panose="020B0502040204020203" pitchFamily="34" charset="0"/>
                </a:rPr>
                <a:t>Specific apps in a multi-tenant form factor</a:t>
              </a:r>
            </a:p>
          </p:txBody>
        </p:sp>
        <p:sp>
          <p:nvSpPr>
            <p:cNvPr id="10" name="Rectangle 9"/>
            <p:cNvSpPr/>
            <p:nvPr/>
          </p:nvSpPr>
          <p:spPr>
            <a:xfrm>
              <a:off x="2887574" y="2461517"/>
              <a:ext cx="2099448" cy="3347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Segoe UI" panose="020B0502040204020203" pitchFamily="34" charset="0"/>
                  <a:cs typeface="Segoe UI" panose="020B0502040204020203" pitchFamily="34" charset="0"/>
                </a:rPr>
                <a:t>Azure Marketplace</a:t>
              </a:r>
            </a:p>
            <a:p>
              <a:pPr algn="ctr"/>
              <a:r>
                <a:rPr lang="en-US" sz="1600" b="1" dirty="0">
                  <a:solidFill>
                    <a:schemeClr val="bg1"/>
                  </a:solidFill>
                  <a:latin typeface="Segoe UI" panose="020B0502040204020203" pitchFamily="34" charset="0"/>
                  <a:cs typeface="Segoe UI" panose="020B0502040204020203" pitchFamily="34" charset="0"/>
                </a:rPr>
                <a:t>HDP | CDH | </a:t>
              </a:r>
              <a:r>
                <a:rPr lang="en-US" sz="1600" b="1" dirty="0" err="1">
                  <a:solidFill>
                    <a:schemeClr val="bg1"/>
                  </a:solidFill>
                  <a:latin typeface="Segoe UI" panose="020B0502040204020203" pitchFamily="34" charset="0"/>
                  <a:cs typeface="Segoe UI" panose="020B0502040204020203" pitchFamily="34" charset="0"/>
                </a:rPr>
                <a:t>MapR</a:t>
              </a:r>
              <a:endParaRPr lang="en-US" sz="1600" b="1" dirty="0">
                <a:solidFill>
                  <a:schemeClr val="bg1"/>
                </a:solidFill>
                <a:latin typeface="Segoe UI" panose="020B0502040204020203" pitchFamily="34" charset="0"/>
                <a:cs typeface="Segoe UI" panose="020B0502040204020203" pitchFamily="34" charset="0"/>
              </a:endParaRPr>
            </a:p>
          </p:txBody>
        </p:sp>
        <p:sp>
          <p:nvSpPr>
            <p:cNvPr id="11" name="Rectangle 10"/>
            <p:cNvSpPr/>
            <p:nvPr/>
          </p:nvSpPr>
          <p:spPr>
            <a:xfrm>
              <a:off x="7929504" y="1223013"/>
              <a:ext cx="2536601" cy="3349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Segoe UI" panose="020B0502040204020203" pitchFamily="34" charset="0"/>
                  <a:cs typeface="Segoe UI" panose="020B0502040204020203" pitchFamily="34" charset="0"/>
                </a:rPr>
                <a:t>Azure Data Lake Analytics</a:t>
              </a:r>
            </a:p>
          </p:txBody>
        </p:sp>
        <p:sp>
          <p:nvSpPr>
            <p:cNvPr id="48" name="Rectangle 47"/>
            <p:cNvSpPr/>
            <p:nvPr/>
          </p:nvSpPr>
          <p:spPr bwMode="auto">
            <a:xfrm>
              <a:off x="2904026" y="3520551"/>
              <a:ext cx="2066544" cy="4352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b="1" dirty="0">
                  <a:solidFill>
                    <a:schemeClr val="bg1"/>
                  </a:solidFill>
                  <a:ea typeface="Segoe UI" pitchFamily="34" charset="0"/>
                  <a:cs typeface="Segoe UI" pitchFamily="34" charset="0"/>
                </a:rPr>
                <a:t>IaaS Hadoop</a:t>
              </a:r>
            </a:p>
          </p:txBody>
        </p:sp>
        <p:sp>
          <p:nvSpPr>
            <p:cNvPr id="54" name="Rectangle 53"/>
            <p:cNvSpPr/>
            <p:nvPr/>
          </p:nvSpPr>
          <p:spPr bwMode="auto">
            <a:xfrm>
              <a:off x="5507015" y="3520551"/>
              <a:ext cx="2066544" cy="4352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b="1" dirty="0">
                  <a:solidFill>
                    <a:schemeClr val="bg1"/>
                  </a:solidFill>
                  <a:ea typeface="Segoe UI" pitchFamily="34" charset="0"/>
                  <a:cs typeface="Segoe UI" pitchFamily="34" charset="0"/>
                </a:rPr>
                <a:t>Managed Hadoop</a:t>
              </a:r>
            </a:p>
          </p:txBody>
        </p:sp>
        <p:sp>
          <p:nvSpPr>
            <p:cNvPr id="55" name="Rectangle 54"/>
            <p:cNvSpPr/>
            <p:nvPr/>
          </p:nvSpPr>
          <p:spPr bwMode="auto">
            <a:xfrm>
              <a:off x="8110004" y="3520551"/>
              <a:ext cx="2066544" cy="4352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b="1" dirty="0">
                  <a:solidFill>
                    <a:schemeClr val="bg1"/>
                  </a:solidFill>
                  <a:ea typeface="Segoe UI" pitchFamily="34" charset="0"/>
                  <a:cs typeface="Segoe UI" pitchFamily="34" charset="0"/>
                </a:rPr>
                <a:t>Big Data as-a-service</a:t>
              </a:r>
            </a:p>
          </p:txBody>
        </p:sp>
        <p:sp>
          <p:nvSpPr>
            <p:cNvPr id="56" name="Rectangle 55"/>
            <p:cNvSpPr/>
            <p:nvPr/>
          </p:nvSpPr>
          <p:spPr>
            <a:xfrm>
              <a:off x="5588935" y="1950528"/>
              <a:ext cx="1902705" cy="2810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Segoe UI" panose="020B0502040204020203" pitchFamily="34" charset="0"/>
                  <a:cs typeface="Segoe UI" panose="020B0502040204020203" pitchFamily="34" charset="0"/>
                </a:rPr>
                <a:t>Azure HDInsight</a:t>
              </a:r>
            </a:p>
          </p:txBody>
        </p:sp>
      </p:grpSp>
      <p:sp>
        <p:nvSpPr>
          <p:cNvPr id="3" name="TextBox 2"/>
          <p:cNvSpPr txBox="1"/>
          <p:nvPr/>
        </p:nvSpPr>
        <p:spPr>
          <a:xfrm rot="16200000">
            <a:off x="9780196" y="5325818"/>
            <a:ext cx="1347809" cy="627864"/>
          </a:xfrm>
          <a:prstGeom prst="rect">
            <a:avLst/>
          </a:prstGeom>
          <a:noFill/>
        </p:spPr>
        <p:txBody>
          <a:bodyPr wrap="square" lIns="182880" tIns="146304" rIns="182880" bIns="146304" rtlCol="0">
            <a:spAutoFit/>
          </a:bodyPr>
          <a:lstStyle/>
          <a:p>
            <a:pPr algn="ctr">
              <a:lnSpc>
                <a:spcPct val="90000"/>
              </a:lnSpc>
              <a:spcAft>
                <a:spcPts val="600"/>
              </a:spcAft>
            </a:pPr>
            <a:r>
              <a:rPr lang="en-US" sz="1200" b="1" dirty="0">
                <a:solidFill>
                  <a:srgbClr val="00BCF2"/>
                </a:solidFill>
                <a:ea typeface="Segoe UI" pitchFamily="34" charset="0"/>
                <a:cs typeface="Segoe UI" pitchFamily="34" charset="0"/>
              </a:rPr>
              <a:t>BIG DATA STORAGE</a:t>
            </a:r>
          </a:p>
        </p:txBody>
      </p:sp>
      <p:sp>
        <p:nvSpPr>
          <p:cNvPr id="24" name="TextBox 23"/>
          <p:cNvSpPr txBox="1"/>
          <p:nvPr/>
        </p:nvSpPr>
        <p:spPr>
          <a:xfrm rot="16200000">
            <a:off x="9176921" y="3280074"/>
            <a:ext cx="2554357" cy="627864"/>
          </a:xfrm>
          <a:prstGeom prst="rect">
            <a:avLst/>
          </a:prstGeom>
          <a:noFill/>
        </p:spPr>
        <p:txBody>
          <a:bodyPr wrap="square" lIns="182880" tIns="146304" rIns="182880" bIns="146304" rtlCol="0">
            <a:spAutoFit/>
          </a:bodyPr>
          <a:lstStyle/>
          <a:p>
            <a:pPr algn="ctr">
              <a:lnSpc>
                <a:spcPct val="90000"/>
              </a:lnSpc>
              <a:spcAft>
                <a:spcPts val="600"/>
              </a:spcAft>
            </a:pPr>
            <a:r>
              <a:rPr lang="en-US" sz="1200" b="1" dirty="0">
                <a:solidFill>
                  <a:srgbClr val="00BCF2"/>
                </a:solidFill>
                <a:ea typeface="Segoe UI" pitchFamily="34" charset="0"/>
                <a:cs typeface="Segoe UI" pitchFamily="34" charset="0"/>
              </a:rPr>
              <a:t>BIG DATA </a:t>
            </a:r>
            <a:br>
              <a:rPr lang="en-US" sz="1200" b="1" dirty="0">
                <a:solidFill>
                  <a:srgbClr val="00BCF2"/>
                </a:solidFill>
                <a:ea typeface="Segoe UI" pitchFamily="34" charset="0"/>
                <a:cs typeface="Segoe UI" pitchFamily="34" charset="0"/>
              </a:rPr>
            </a:br>
            <a:r>
              <a:rPr lang="en-US" sz="1200" b="1" dirty="0">
                <a:solidFill>
                  <a:srgbClr val="00BCF2"/>
                </a:solidFill>
                <a:ea typeface="Segoe UI" pitchFamily="34" charset="0"/>
                <a:cs typeface="Segoe UI" pitchFamily="34" charset="0"/>
              </a:rPr>
              <a:t>ANALYTICS</a:t>
            </a:r>
          </a:p>
        </p:txBody>
      </p:sp>
      <p:sp>
        <p:nvSpPr>
          <p:cNvPr id="25" name="Rectangle 24"/>
          <p:cNvSpPr/>
          <p:nvPr/>
        </p:nvSpPr>
        <p:spPr>
          <a:xfrm>
            <a:off x="2197134" y="1882348"/>
            <a:ext cx="7986092" cy="2963989"/>
          </a:xfrm>
          <a:prstGeom prst="rect">
            <a:avLst/>
          </a:prstGeom>
          <a:noFill/>
          <a:ln w="9525">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Pentagon 63"/>
          <p:cNvSpPr/>
          <p:nvPr/>
        </p:nvSpPr>
        <p:spPr bwMode="auto">
          <a:xfrm rot="16200000">
            <a:off x="414007" y="3009790"/>
            <a:ext cx="3238661" cy="434434"/>
          </a:xfrm>
          <a:prstGeom prst="homePlat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R="0" lvl="0" algn="r" defTabSz="932293" eaLnBrk="1" fontAlgn="base" latinLnBrk="0" hangingPunct="1">
              <a:lnSpc>
                <a:spcPct val="90000"/>
              </a:lnSpc>
              <a:spcBef>
                <a:spcPct val="0"/>
              </a:spcBef>
              <a:spcAft>
                <a:spcPct val="0"/>
              </a:spcAft>
              <a:buClrTx/>
              <a:buSzTx/>
              <a:tabLst/>
              <a:defRPr/>
            </a:pPr>
            <a:r>
              <a:rPr kumimoji="0" lang="en-US" sz="1400" b="1" i="0" u="none" strike="noStrike" kern="0" cap="none" spc="0" normalizeH="0" baseline="0" noProof="0" dirty="0">
                <a:ln>
                  <a:noFill/>
                </a:ln>
                <a:solidFill>
                  <a:srgbClr val="FFFFFF"/>
                </a:solidFill>
                <a:effectLst/>
                <a:uLnTx/>
                <a:uFillTx/>
                <a:ea typeface="Segoe UI" pitchFamily="34" charset="0"/>
                <a:cs typeface="Segoe UI Semibold" panose="020B0702040204020203" pitchFamily="34" charset="0"/>
              </a:rPr>
              <a:t>User Adoption</a:t>
            </a:r>
          </a:p>
        </p:txBody>
      </p:sp>
      <p:sp>
        <p:nvSpPr>
          <p:cNvPr id="28" name="Title 1"/>
          <p:cNvSpPr>
            <a:spLocks noGrp="1"/>
          </p:cNvSpPr>
          <p:nvPr>
            <p:ph type="title"/>
          </p:nvPr>
        </p:nvSpPr>
        <p:spPr/>
        <p:txBody>
          <a:bodyPr/>
          <a:lstStyle/>
          <a:p>
            <a:pPr>
              <a:spcBef>
                <a:spcPts val="300"/>
              </a:spcBef>
            </a:pPr>
            <a:r>
              <a:rPr lang="en-US" sz="2800" dirty="0"/>
              <a:t>Azure Big Data Solutions Portfolio</a:t>
            </a:r>
          </a:p>
        </p:txBody>
      </p:sp>
    </p:spTree>
    <p:extLst>
      <p:ext uri="{BB962C8B-B14F-4D97-AF65-F5344CB8AC3E}">
        <p14:creationId xmlns:p14="http://schemas.microsoft.com/office/powerpoint/2010/main" val="1952034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Objective</a:t>
            </a:r>
          </a:p>
        </p:txBody>
      </p:sp>
      <p:sp>
        <p:nvSpPr>
          <p:cNvPr id="3" name="Text Placeholder 2"/>
          <p:cNvSpPr>
            <a:spLocks noGrp="1"/>
          </p:cNvSpPr>
          <p:nvPr>
            <p:ph type="body" sz="quarter" idx="10"/>
          </p:nvPr>
        </p:nvSpPr>
        <p:spPr>
          <a:xfrm>
            <a:off x="791923" y="1408195"/>
            <a:ext cx="11050398" cy="3681008"/>
          </a:xfrm>
        </p:spPr>
        <p:txBody>
          <a:bodyPr/>
          <a:lstStyle/>
          <a:p>
            <a:r>
              <a:rPr lang="en-US" dirty="0"/>
              <a:t>Understanding Microsoft IoT, IoT Suite and Related Components</a:t>
            </a:r>
          </a:p>
          <a:p>
            <a:r>
              <a:rPr lang="en-US" dirty="0"/>
              <a:t>Ability to provides customer consultant on component requirement to implement IoT Solution</a:t>
            </a:r>
          </a:p>
          <a:p>
            <a:r>
              <a:rPr lang="en-US" dirty="0"/>
              <a:t>Ability to conduct Proof-Of-Concept of Azure IoT </a:t>
            </a:r>
            <a:endParaRPr lang="th-TH" dirty="0"/>
          </a:p>
          <a:p>
            <a:r>
              <a:rPr lang="en-US" dirty="0"/>
              <a:t>Ability to leverage Azure IoT Preconfigured Solutions</a:t>
            </a:r>
          </a:p>
          <a:p>
            <a:r>
              <a:rPr lang="en-US" dirty="0"/>
              <a:t>Pass Requirements Check-Point / Examination</a:t>
            </a:r>
          </a:p>
        </p:txBody>
      </p:sp>
    </p:spTree>
    <p:extLst>
      <p:ext uri="{BB962C8B-B14F-4D97-AF65-F5344CB8AC3E}">
        <p14:creationId xmlns:p14="http://schemas.microsoft.com/office/powerpoint/2010/main" val="18346249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Understand how the big data solutions differ</a:t>
            </a:r>
          </a:p>
        </p:txBody>
      </p:sp>
      <p:graphicFrame>
        <p:nvGraphicFramePr>
          <p:cNvPr id="8" name="Table 7"/>
          <p:cNvGraphicFramePr>
            <a:graphicFrameLocks noGrp="1"/>
          </p:cNvGraphicFramePr>
          <p:nvPr>
            <p:extLst>
              <p:ext uri="{D42A27DB-BD31-4B8C-83A1-F6EECF244321}">
                <p14:modId xmlns:p14="http://schemas.microsoft.com/office/powerpoint/2010/main" val="3644971899"/>
              </p:ext>
            </p:extLst>
          </p:nvPr>
        </p:nvGraphicFramePr>
        <p:xfrm>
          <a:off x="-2" y="1934029"/>
          <a:ext cx="12192001" cy="4487776"/>
        </p:xfrm>
        <a:graphic>
          <a:graphicData uri="http://schemas.openxmlformats.org/drawingml/2006/table">
            <a:tbl>
              <a:tblPr firstRow="1" bandRow="1">
                <a:tableStyleId>{5940675A-B579-460E-94D1-54222C63F5DA}</a:tableStyleId>
              </a:tblPr>
              <a:tblGrid>
                <a:gridCol w="1420588">
                  <a:extLst>
                    <a:ext uri="{9D8B030D-6E8A-4147-A177-3AD203B41FA5}">
                      <a16:colId xmlns:a16="http://schemas.microsoft.com/office/drawing/2014/main" val="2226495704"/>
                    </a:ext>
                  </a:extLst>
                </a:gridCol>
                <a:gridCol w="2634343">
                  <a:extLst>
                    <a:ext uri="{9D8B030D-6E8A-4147-A177-3AD203B41FA5}">
                      <a16:colId xmlns:a16="http://schemas.microsoft.com/office/drawing/2014/main" val="3245696527"/>
                    </a:ext>
                  </a:extLst>
                </a:gridCol>
                <a:gridCol w="4388031">
                  <a:extLst>
                    <a:ext uri="{9D8B030D-6E8A-4147-A177-3AD203B41FA5}">
                      <a16:colId xmlns:a16="http://schemas.microsoft.com/office/drawing/2014/main" val="2147176237"/>
                    </a:ext>
                  </a:extLst>
                </a:gridCol>
                <a:gridCol w="3749039">
                  <a:extLst>
                    <a:ext uri="{9D8B030D-6E8A-4147-A177-3AD203B41FA5}">
                      <a16:colId xmlns:a16="http://schemas.microsoft.com/office/drawing/2014/main" val="3075609348"/>
                    </a:ext>
                  </a:extLst>
                </a:gridCol>
              </a:tblGrid>
              <a:tr h="347670">
                <a:tc>
                  <a:txBody>
                    <a:bodyPr/>
                    <a:lstStyle/>
                    <a:p>
                      <a:endParaRPr lang="en-US" sz="1400" dirty="0">
                        <a:solidFill>
                          <a:schemeClr val="bg1"/>
                        </a:solidFill>
                        <a:latin typeface="+mn-lt"/>
                      </a:endParaRPr>
                    </a:p>
                  </a:txBody>
                  <a:tcPr>
                    <a:lnL w="12700" cmpd="sng">
                      <a:noFill/>
                    </a:lnL>
                    <a:lnR w="6350" cap="flat" cmpd="sng" algn="ctr">
                      <a:solidFill>
                        <a:schemeClr val="bg2"/>
                      </a:solidFill>
                      <a:prstDash val="lgDash"/>
                      <a:round/>
                      <a:headEnd type="none" w="med" len="med"/>
                      <a:tailEnd type="none" w="med" len="med"/>
                    </a:lnR>
                    <a:lnT w="12700" cmpd="sng">
                      <a:noFill/>
                    </a:lnT>
                    <a:lnB w="635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50" dirty="0">
                          <a:solidFill>
                            <a:schemeClr val="tx1"/>
                          </a:solidFill>
                          <a:latin typeface="Segoe UI Semibold" panose="020B0702040204020203" pitchFamily="34" charset="0"/>
                          <a:cs typeface="Segoe UI Semibold" panose="020B0702040204020203" pitchFamily="34" charset="0"/>
                        </a:rPr>
                        <a:t>HDP | CDH | MapR (Azure Marketplace)</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050" dirty="0">
                          <a:solidFill>
                            <a:schemeClr val="tx1"/>
                          </a:solidFill>
                          <a:latin typeface="Segoe UI" panose="020B0502040204020203" pitchFamily="34" charset="0"/>
                          <a:cs typeface="Segoe UI" panose="020B0502040204020203" pitchFamily="34" charset="0"/>
                        </a:rPr>
                        <a:t>Any Hadoop technology</a:t>
                      </a: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a:solidFill>
                            <a:schemeClr val="tx1"/>
                          </a:solidFill>
                          <a:latin typeface="Segoe UI Semibold" panose="020B0702040204020203" pitchFamily="34" charset="0"/>
                          <a:cs typeface="Segoe UI Semibold" panose="020B0702040204020203" pitchFamily="34" charset="0"/>
                        </a:rPr>
                        <a:t>HDInsight</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050" dirty="0">
                          <a:solidFill>
                            <a:schemeClr val="tx1"/>
                          </a:solidFill>
                          <a:latin typeface="Segoe UI" panose="020B0502040204020203" pitchFamily="34" charset="0"/>
                          <a:cs typeface="Segoe UI" panose="020B0502040204020203" pitchFamily="34" charset="0"/>
                        </a:rPr>
                        <a:t>Workload-optimized, managed clusters</a:t>
                      </a: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50" dirty="0">
                          <a:solidFill>
                            <a:schemeClr val="tx1"/>
                          </a:solidFill>
                          <a:latin typeface="Segoe UI Semibold" panose="020B0702040204020203" pitchFamily="34" charset="0"/>
                          <a:cs typeface="Segoe UI Semibold" panose="020B0702040204020203" pitchFamily="34" charset="0"/>
                        </a:rPr>
                        <a:t>Data Lake Analytics</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050" dirty="0">
                          <a:solidFill>
                            <a:schemeClr val="tx1"/>
                          </a:solidFill>
                          <a:latin typeface="Segoe UI" panose="020B0502040204020203" pitchFamily="34" charset="0"/>
                          <a:cs typeface="Segoe UI" panose="020B0502040204020203" pitchFamily="34" charset="0"/>
                        </a:rPr>
                        <a:t>Specific apps in a multi-tenant form factor</a:t>
                      </a:r>
                    </a:p>
                  </a:txBody>
                  <a:tcPr>
                    <a:lnL w="6350" cap="flat" cmpd="sng" algn="ctr">
                      <a:solidFill>
                        <a:schemeClr val="bg2"/>
                      </a:solidFill>
                      <a:prstDash val="lgDash"/>
                      <a:round/>
                      <a:headEnd type="none" w="med" len="med"/>
                      <a:tailEnd type="none" w="med" len="med"/>
                    </a:lnL>
                    <a:lnR w="12700" cmpd="sng">
                      <a:noFill/>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51560902"/>
                  </a:ext>
                </a:extLst>
              </a:tr>
              <a:tr h="164390">
                <a:tc>
                  <a:txBody>
                    <a:bodyPr/>
                    <a:lstStyle/>
                    <a:p>
                      <a:endParaRPr lang="en-US" sz="1400" dirty="0">
                        <a:solidFill>
                          <a:schemeClr val="bg1"/>
                        </a:solidFill>
                        <a:latin typeface="+mn-lt"/>
                      </a:endParaRPr>
                    </a:p>
                  </a:txBody>
                  <a:tcPr>
                    <a:lnL w="12700" cmpd="sng">
                      <a:noFill/>
                    </a:lnL>
                    <a:lnR w="6350" cap="flat" cmpd="sng" algn="ctr">
                      <a:solidFill>
                        <a:schemeClr val="bg2"/>
                      </a:solidFill>
                      <a:prstDash val="lgDash"/>
                      <a:round/>
                      <a:headEnd type="none" w="med" len="med"/>
                      <a:tailEnd type="none" w="med" len="med"/>
                    </a:lnR>
                    <a:lnT w="6350" cap="flat" cmpd="sng" algn="ctr">
                      <a:no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solidFill>
                            <a:schemeClr val="bg1"/>
                          </a:solidFill>
                          <a:latin typeface="+mn-lt"/>
                        </a:rPr>
                        <a:t>IaaS Hadoop</a:t>
                      </a: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dirty="0">
                          <a:solidFill>
                            <a:schemeClr val="bg1"/>
                          </a:solidFill>
                          <a:latin typeface="+mn-lt"/>
                        </a:rPr>
                        <a:t>Managed Hadoop</a:t>
                      </a: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dirty="0">
                          <a:solidFill>
                            <a:schemeClr val="bg1"/>
                          </a:solidFill>
                          <a:latin typeface="+mn-lt"/>
                        </a:rPr>
                        <a:t>Big Data as-a-service</a:t>
                      </a:r>
                    </a:p>
                  </a:txBody>
                  <a:tcPr>
                    <a:lnL w="6350" cap="flat" cmpd="sng" algn="ctr">
                      <a:solidFill>
                        <a:schemeClr val="bg2"/>
                      </a:solidFill>
                      <a:prstDash val="lgDash"/>
                      <a:round/>
                      <a:headEnd type="none" w="med" len="med"/>
                      <a:tailEnd type="none" w="med" len="med"/>
                    </a:lnL>
                    <a:lnR w="12700" cmpd="sng">
                      <a:noFill/>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825797907"/>
                  </a:ext>
                </a:extLst>
              </a:tr>
              <a:tr h="504318">
                <a:tc>
                  <a:txBody>
                    <a:bodyPr/>
                    <a:lstStyle/>
                    <a:p>
                      <a:r>
                        <a:rPr lang="en-US" sz="1400" dirty="0">
                          <a:solidFill>
                            <a:schemeClr val="bg1"/>
                          </a:solidFill>
                          <a:latin typeface="+mn-lt"/>
                        </a:rPr>
                        <a:t>Best for…</a:t>
                      </a:r>
                    </a:p>
                  </a:txBody>
                  <a:tcPr anchor="ctr">
                    <a:lnL w="12700" cmpd="sng">
                      <a:noFill/>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Lifting and shifting existing Hadoop workloads to the cloud without changes, full control</a:t>
                      </a:r>
                      <a:endParaRPr lang="en-US" sz="1100" kern="1200" noProof="0" dirty="0">
                        <a:solidFill>
                          <a:schemeClr val="tx1"/>
                        </a:solidFill>
                        <a:latin typeface="+mn-lt"/>
                        <a:ea typeface="+mn-ea"/>
                        <a:cs typeface="+mn-cs"/>
                      </a:endParaRP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mn-lt"/>
                        </a:rPr>
                        <a:t>Spinning up HDInsight (PaaS) in minutes, fully managed by Microsoft with some control </a:t>
                      </a:r>
                      <a:endParaRPr kumimoji="0" lang="en-US" sz="1100" b="0" u="none" strike="noStrike" kern="1200" cap="none" spc="0" normalizeH="0" baseline="0" noProof="0" dirty="0">
                        <a:ln>
                          <a:noFill/>
                        </a:ln>
                        <a:solidFill>
                          <a:schemeClr val="tx1"/>
                        </a:solidFill>
                        <a:effectLst/>
                        <a:uLnTx/>
                        <a:uFillTx/>
                        <a:latin typeface="+mn-lt"/>
                      </a:endParaRP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tc>
                  <a:txBody>
                    <a:bodyPr/>
                    <a:lstStyle/>
                    <a:p>
                      <a:pPr>
                        <a:spcBef>
                          <a:spcPct val="20000"/>
                        </a:spcBef>
                      </a:pPr>
                      <a:r>
                        <a:rPr lang="en-US" sz="1100" b="1" dirty="0">
                          <a:solidFill>
                            <a:schemeClr val="tx1"/>
                          </a:solidFill>
                          <a:latin typeface="Segoe UI Light"/>
                        </a:rPr>
                        <a:t>Easiest way to get started on big data </a:t>
                      </a:r>
                      <a:r>
                        <a:rPr lang="en-US" sz="1100" dirty="0">
                          <a:solidFill>
                            <a:schemeClr val="tx1"/>
                          </a:solidFill>
                          <a:latin typeface="Segoe UI Light"/>
                        </a:rPr>
                        <a:t>- Leverage SQL + C# skills, no infrastructure administration needed</a:t>
                      </a:r>
                    </a:p>
                  </a:txBody>
                  <a:tcPr>
                    <a:lnL w="6350" cap="flat" cmpd="sng" algn="ctr">
                      <a:solidFill>
                        <a:schemeClr val="bg2"/>
                      </a:solidFill>
                      <a:prstDash val="lgDash"/>
                      <a:round/>
                      <a:headEnd type="none" w="med" len="med"/>
                      <a:tailEnd type="none" w="med" len="med"/>
                    </a:lnL>
                    <a:lnR w="12700" cmpd="sng">
                      <a:noFill/>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extLst>
                  <a:ext uri="{0D108BD9-81ED-4DB2-BD59-A6C34878D82A}">
                    <a16:rowId xmlns:a16="http://schemas.microsoft.com/office/drawing/2014/main" val="3060023040"/>
                  </a:ext>
                </a:extLst>
              </a:tr>
              <a:tr h="347360">
                <a:tc>
                  <a:txBody>
                    <a:bodyPr/>
                    <a:lstStyle/>
                    <a:p>
                      <a:r>
                        <a:rPr lang="en-US" sz="1400" dirty="0">
                          <a:solidFill>
                            <a:schemeClr val="bg1"/>
                          </a:solidFill>
                          <a:latin typeface="+mn-lt"/>
                        </a:rPr>
                        <a:t>Workloads</a:t>
                      </a:r>
                    </a:p>
                  </a:txBody>
                  <a:tcPr anchor="ctr">
                    <a:lnL w="12700" cmpd="sng">
                      <a:noFill/>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mn-lt"/>
                        </a:rPr>
                        <a:t>Full Hadoop distribution and projects</a:t>
                      </a:r>
                      <a:endParaRPr kumimoji="0" lang="en-US" sz="1100" b="0" u="none" strike="noStrike" kern="1200" cap="none" spc="0" normalizeH="0" baseline="0" noProof="0" dirty="0">
                        <a:ln>
                          <a:noFill/>
                        </a:ln>
                        <a:solidFill>
                          <a:schemeClr val="tx1"/>
                        </a:solidFill>
                        <a:effectLst/>
                        <a:uLnTx/>
                        <a:uFillTx/>
                        <a:latin typeface="+mn-lt"/>
                      </a:endParaRP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mn-lt"/>
                        </a:rPr>
                        <a:t>Most Hadoop distribution: batch, streaming, interactive and machine learning with ability to customize cluster</a:t>
                      </a: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noProof="0" dirty="0">
                          <a:solidFill>
                            <a:schemeClr val="tx1"/>
                          </a:solidFill>
                          <a:latin typeface="+mn-lt"/>
                        </a:rPr>
                        <a:t>No Hadoop distribution: Batch processing support announced at preview (U-SQL)</a:t>
                      </a:r>
                      <a:endParaRPr kumimoji="0" lang="en-US" sz="1100" b="0" u="none" strike="noStrike" kern="1200" cap="none" spc="0" normalizeH="0" baseline="0" noProof="0" dirty="0">
                        <a:ln>
                          <a:noFill/>
                        </a:ln>
                        <a:solidFill>
                          <a:schemeClr val="tx1"/>
                        </a:solidFill>
                        <a:effectLst/>
                        <a:uLnTx/>
                        <a:uFillTx/>
                        <a:latin typeface="+mn-lt"/>
                      </a:endParaRPr>
                    </a:p>
                  </a:txBody>
                  <a:tcPr>
                    <a:lnL w="6350" cap="flat" cmpd="sng" algn="ctr">
                      <a:solidFill>
                        <a:schemeClr val="bg2"/>
                      </a:solidFill>
                      <a:prstDash val="lgDash"/>
                      <a:round/>
                      <a:headEnd type="none" w="med" len="med"/>
                      <a:tailEnd type="none" w="med" len="med"/>
                    </a:lnL>
                    <a:lnR w="12700" cmpd="sng">
                      <a:noFill/>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extLst>
                  <a:ext uri="{0D108BD9-81ED-4DB2-BD59-A6C34878D82A}">
                    <a16:rowId xmlns:a16="http://schemas.microsoft.com/office/drawing/2014/main" val="3939681133"/>
                  </a:ext>
                </a:extLst>
              </a:tr>
              <a:tr h="662536">
                <a:tc>
                  <a:txBody>
                    <a:bodyPr/>
                    <a:lstStyle/>
                    <a:p>
                      <a:r>
                        <a:rPr lang="en-US" sz="1400" dirty="0">
                          <a:solidFill>
                            <a:schemeClr val="bg1"/>
                          </a:solidFill>
                          <a:latin typeface="+mn-lt"/>
                        </a:rPr>
                        <a:t>Administrative</a:t>
                      </a:r>
                    </a:p>
                  </a:txBody>
                  <a:tcPr anchor="ctr">
                    <a:lnL w="12700" cmpd="sng">
                      <a:noFill/>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mn-lt"/>
                        </a:rPr>
                        <a:t>Will need Hadoop admin experience – everything done yourself. Still need to manage clusters.</a:t>
                      </a:r>
                      <a:endParaRPr kumimoji="0" lang="en-US" sz="1100" b="0" u="none" strike="noStrike" kern="1200" cap="none" spc="0" normalizeH="0" baseline="0" noProof="0" dirty="0">
                        <a:ln>
                          <a:noFill/>
                        </a:ln>
                        <a:solidFill>
                          <a:schemeClr val="tx1"/>
                        </a:solidFill>
                        <a:effectLst/>
                        <a:uLnTx/>
                        <a:uFillTx/>
                        <a:latin typeface="+mn-lt"/>
                      </a:endParaRP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b="1" dirty="0">
                          <a:solidFill>
                            <a:schemeClr val="tx1"/>
                          </a:solidFill>
                          <a:latin typeface="+mn-lt"/>
                        </a:rPr>
                        <a:t>Easier to use</a:t>
                      </a:r>
                      <a:r>
                        <a:rPr lang="en-US" sz="1100" dirty="0">
                          <a:solidFill>
                            <a:schemeClr val="tx1"/>
                          </a:solidFill>
                          <a:latin typeface="+mn-lt"/>
                        </a:rPr>
                        <a:t>—Make admin jobs easier: OS upgrades, patching, Hadoop version upgrades done for you. Still need to manage clusters.</a:t>
                      </a: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b="1" dirty="0">
                          <a:solidFill>
                            <a:schemeClr val="tx1"/>
                          </a:solidFill>
                          <a:latin typeface="+mn-lt"/>
                        </a:rPr>
                        <a:t>Easiest to use</a:t>
                      </a:r>
                      <a:r>
                        <a:rPr lang="en-US" sz="1100" dirty="0">
                          <a:solidFill>
                            <a:schemeClr val="tx1"/>
                          </a:solidFill>
                          <a:latin typeface="+mn-lt"/>
                        </a:rPr>
                        <a:t>—minimal admin functions needed. No cluster notion. Instantly, scales elastically per job.</a:t>
                      </a:r>
                    </a:p>
                  </a:txBody>
                  <a:tcPr>
                    <a:lnL w="6350" cap="flat" cmpd="sng" algn="ctr">
                      <a:solidFill>
                        <a:schemeClr val="bg2"/>
                      </a:solidFill>
                      <a:prstDash val="lgDash"/>
                      <a:round/>
                      <a:headEnd type="none" w="med" len="med"/>
                      <a:tailEnd type="none" w="med" len="med"/>
                    </a:lnL>
                    <a:lnR w="12700" cmpd="sng">
                      <a:noFill/>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extLst>
                  <a:ext uri="{0D108BD9-81ED-4DB2-BD59-A6C34878D82A}">
                    <a16:rowId xmlns:a16="http://schemas.microsoft.com/office/drawing/2014/main" val="2666600089"/>
                  </a:ext>
                </a:extLst>
              </a:tr>
              <a:tr h="192039">
                <a:tc>
                  <a:txBody>
                    <a:bodyPr/>
                    <a:lstStyle/>
                    <a:p>
                      <a:r>
                        <a:rPr lang="en-US" sz="1400" dirty="0">
                          <a:solidFill>
                            <a:schemeClr val="bg1"/>
                          </a:solidFill>
                          <a:latin typeface="+mn-lt"/>
                        </a:rPr>
                        <a:t>Developer</a:t>
                      </a:r>
                    </a:p>
                  </a:txBody>
                  <a:tcPr anchor="ctr">
                    <a:lnL w="12700" cmpd="sng">
                      <a:noFill/>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mn-lt"/>
                        </a:rPr>
                        <a:t>Will need to understand Hadoop (Hive, Spark, etc.) </a:t>
                      </a:r>
                      <a:endParaRPr kumimoji="0" lang="en-US" sz="1100" b="0" u="none" strike="noStrike" kern="1200" cap="none" spc="0" normalizeH="0" baseline="0" noProof="0" dirty="0">
                        <a:ln>
                          <a:noFill/>
                        </a:ln>
                        <a:solidFill>
                          <a:schemeClr val="tx1"/>
                        </a:solidFill>
                        <a:effectLst/>
                        <a:uLnTx/>
                        <a:uFillTx/>
                        <a:latin typeface="+mn-lt"/>
                      </a:endParaRP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b="1" dirty="0">
                          <a:solidFill>
                            <a:schemeClr val="tx1"/>
                          </a:solidFill>
                          <a:latin typeface="+mn-lt"/>
                        </a:rPr>
                        <a:t>Easier to use</a:t>
                      </a:r>
                      <a:r>
                        <a:rPr lang="en-US" sz="1100" dirty="0">
                          <a:solidFill>
                            <a:schemeClr val="tx1"/>
                          </a:solidFill>
                          <a:latin typeface="+mn-lt"/>
                        </a:rPr>
                        <a:t>—Will need to understand Hadoop (Hive, Spark, etc.). Microsoft provides some Visual Studio and IntelliJ integration </a:t>
                      </a: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b="1" dirty="0">
                          <a:solidFill>
                            <a:schemeClr val="tx1"/>
                          </a:solidFill>
                          <a:latin typeface="+mn-lt"/>
                        </a:rPr>
                        <a:t>Easiest to use</a:t>
                      </a:r>
                      <a:r>
                        <a:rPr lang="en-US" sz="1100" dirty="0">
                          <a:solidFill>
                            <a:schemeClr val="tx1"/>
                          </a:solidFill>
                          <a:latin typeface="+mn-lt"/>
                        </a:rPr>
                        <a:t>—Deep Visual Studio integration for coding, debugging, optimizing (.NET – C# / SQL)</a:t>
                      </a:r>
                    </a:p>
                  </a:txBody>
                  <a:tcPr>
                    <a:lnL w="6350" cap="flat" cmpd="sng" algn="ctr">
                      <a:solidFill>
                        <a:schemeClr val="bg2"/>
                      </a:solidFill>
                      <a:prstDash val="lgDash"/>
                      <a:round/>
                      <a:headEnd type="none" w="med" len="med"/>
                      <a:tailEnd type="none" w="med" len="med"/>
                    </a:lnL>
                    <a:lnR w="12700" cmpd="sng">
                      <a:noFill/>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extLst>
                  <a:ext uri="{0D108BD9-81ED-4DB2-BD59-A6C34878D82A}">
                    <a16:rowId xmlns:a16="http://schemas.microsoft.com/office/drawing/2014/main" val="2285163012"/>
                  </a:ext>
                </a:extLst>
              </a:tr>
              <a:tr h="444588">
                <a:tc>
                  <a:txBody>
                    <a:bodyPr/>
                    <a:lstStyle/>
                    <a:p>
                      <a:r>
                        <a:rPr lang="en-US" sz="1400" dirty="0">
                          <a:solidFill>
                            <a:schemeClr val="bg1"/>
                          </a:solidFill>
                          <a:latin typeface="+mn-lt"/>
                        </a:rPr>
                        <a:t>Control &amp; configuration</a:t>
                      </a:r>
                    </a:p>
                  </a:txBody>
                  <a:tcPr anchor="ctr">
                    <a:lnL w="12700" cmpd="sng">
                      <a:noFill/>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b="1" dirty="0">
                          <a:solidFill>
                            <a:schemeClr val="tx1"/>
                          </a:solidFill>
                          <a:latin typeface="+mn-lt"/>
                        </a:rPr>
                        <a:t>Full control </a:t>
                      </a:r>
                      <a:r>
                        <a:rPr lang="en-US" sz="1100" dirty="0">
                          <a:solidFill>
                            <a:schemeClr val="tx1"/>
                          </a:solidFill>
                          <a:latin typeface="+mn-lt"/>
                        </a:rPr>
                        <a:t>of managing and running your clusters. Spin up VMs as needed</a:t>
                      </a:r>
                      <a:endParaRPr kumimoji="0" lang="en-US" sz="1100" b="0" u="none" strike="noStrike" kern="1200" cap="none" spc="0" normalizeH="0" baseline="0" noProof="0" dirty="0">
                        <a:ln>
                          <a:noFill/>
                        </a:ln>
                        <a:solidFill>
                          <a:schemeClr val="tx1"/>
                        </a:solidFill>
                        <a:effectLst/>
                        <a:uLnTx/>
                        <a:uFillTx/>
                        <a:latin typeface="+mn-lt"/>
                      </a:endParaRP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b="1" dirty="0">
                          <a:solidFill>
                            <a:schemeClr val="tx1"/>
                          </a:solidFill>
                          <a:latin typeface="+mn-lt"/>
                        </a:rPr>
                        <a:t>Some control and some configuration</a:t>
                      </a:r>
                      <a:r>
                        <a:rPr lang="en-US" sz="1100" dirty="0">
                          <a:solidFill>
                            <a:schemeClr val="tx1"/>
                          </a:solidFill>
                          <a:latin typeface="+mn-lt"/>
                        </a:rPr>
                        <a:t>. Fully managed and monitored by Microsoft with 99.9% SLA, scale nodes on demand, control # of VMs on Azure</a:t>
                      </a:r>
                      <a:endParaRPr kumimoji="0" lang="en-US" sz="1100" b="0" u="none" strike="noStrike" kern="1200" cap="none" spc="0" normalizeH="0" baseline="0" noProof="0" dirty="0">
                        <a:ln>
                          <a:noFill/>
                        </a:ln>
                        <a:solidFill>
                          <a:schemeClr val="tx1"/>
                        </a:solidFill>
                        <a:effectLst/>
                        <a:uLnTx/>
                        <a:uFillTx/>
                        <a:latin typeface="+mn-lt"/>
                      </a:endParaRP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mn-lt"/>
                        </a:rPr>
                        <a:t>No need to control or configure</a:t>
                      </a:r>
                      <a:br>
                        <a:rPr lang="en-US" sz="1100" dirty="0">
                          <a:solidFill>
                            <a:schemeClr val="tx1"/>
                          </a:solidFill>
                          <a:latin typeface="+mn-lt"/>
                        </a:rPr>
                      </a:br>
                      <a:r>
                        <a:rPr lang="en-US" sz="1100" dirty="0">
                          <a:solidFill>
                            <a:schemeClr val="tx1"/>
                          </a:solidFill>
                          <a:latin typeface="+mn-lt"/>
                        </a:rPr>
                        <a:t>Instantly scales elastically per job</a:t>
                      </a:r>
                    </a:p>
                  </a:txBody>
                  <a:tcPr>
                    <a:lnL w="6350" cap="flat" cmpd="sng" algn="ctr">
                      <a:solidFill>
                        <a:schemeClr val="bg2"/>
                      </a:solidFill>
                      <a:prstDash val="lgDash"/>
                      <a:round/>
                      <a:headEnd type="none" w="med" len="med"/>
                      <a:tailEnd type="none" w="med" len="med"/>
                    </a:lnL>
                    <a:lnR w="12700" cmpd="sng">
                      <a:noFill/>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extLst>
                  <a:ext uri="{0D108BD9-81ED-4DB2-BD59-A6C34878D82A}">
                    <a16:rowId xmlns:a16="http://schemas.microsoft.com/office/drawing/2014/main" val="3070632371"/>
                  </a:ext>
                </a:extLst>
              </a:tr>
              <a:tr h="238222">
                <a:tc>
                  <a:txBody>
                    <a:bodyPr/>
                    <a:lstStyle/>
                    <a:p>
                      <a:r>
                        <a:rPr lang="en-US" sz="1400" dirty="0">
                          <a:solidFill>
                            <a:schemeClr val="bg1"/>
                          </a:solidFill>
                          <a:latin typeface="+mn-lt"/>
                        </a:rPr>
                        <a:t>Service Level Agreement</a:t>
                      </a:r>
                    </a:p>
                  </a:txBody>
                  <a:tcPr anchor="ctr">
                    <a:lnL w="12700" cmpd="sng">
                      <a:noFill/>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b="1" dirty="0">
                          <a:solidFill>
                            <a:schemeClr val="tx1"/>
                          </a:solidFill>
                          <a:latin typeface="+mn-lt"/>
                        </a:rPr>
                        <a:t>Only on VM network connectivity</a:t>
                      </a:r>
                      <a:endParaRPr kumimoji="0" lang="en-US" sz="1100" b="0" u="none" strike="noStrike" kern="1200" cap="none" spc="0" normalizeH="0" baseline="0" noProof="0" dirty="0">
                        <a:ln>
                          <a:noFill/>
                        </a:ln>
                        <a:solidFill>
                          <a:schemeClr val="tx1"/>
                        </a:solidFill>
                        <a:effectLst/>
                        <a:uLnTx/>
                        <a:uFillTx/>
                        <a:latin typeface="+mn-lt"/>
                      </a:endParaRP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mn-lt"/>
                        </a:rPr>
                        <a:t>99.9% on both network connectivity and Hadoop bits are running in VMs</a:t>
                      </a:r>
                      <a:endParaRPr kumimoji="0" lang="en-US" sz="1100" u="none" strike="noStrike" kern="1200" cap="none" spc="0" normalizeH="0" baseline="0" noProof="0" dirty="0">
                        <a:ln>
                          <a:noFill/>
                        </a:ln>
                        <a:solidFill>
                          <a:schemeClr val="tx1"/>
                        </a:solidFill>
                        <a:effectLst/>
                        <a:uLnTx/>
                        <a:uFillTx/>
                        <a:latin typeface="+mn-lt"/>
                      </a:endParaRP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mn-lt"/>
                        </a:rPr>
                        <a:t>99.9% SLA at GA</a:t>
                      </a:r>
                    </a:p>
                  </a:txBody>
                  <a:tcPr>
                    <a:lnL w="6350" cap="flat" cmpd="sng" algn="ctr">
                      <a:solidFill>
                        <a:schemeClr val="bg2"/>
                      </a:solidFill>
                      <a:prstDash val="lgDash"/>
                      <a:round/>
                      <a:headEnd type="none" w="med" len="med"/>
                      <a:tailEnd type="none" w="med" len="med"/>
                    </a:lnL>
                    <a:lnR w="12700" cmpd="sng">
                      <a:noFill/>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extLst>
                  <a:ext uri="{0D108BD9-81ED-4DB2-BD59-A6C34878D82A}">
                    <a16:rowId xmlns:a16="http://schemas.microsoft.com/office/drawing/2014/main" val="1179335861"/>
                  </a:ext>
                </a:extLst>
              </a:tr>
              <a:tr h="286793">
                <a:tc>
                  <a:txBody>
                    <a:bodyPr/>
                    <a:lstStyle/>
                    <a:p>
                      <a:r>
                        <a:rPr lang="en-US" sz="1400" dirty="0">
                          <a:solidFill>
                            <a:schemeClr val="bg1"/>
                          </a:solidFill>
                          <a:latin typeface="+mn-lt"/>
                        </a:rPr>
                        <a:t>TCO</a:t>
                      </a:r>
                    </a:p>
                  </a:txBody>
                  <a:tcPr anchor="ctr">
                    <a:lnL w="12700" cmpd="sng">
                      <a:noFill/>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p>
                      <a:pPr>
                        <a:lnSpc>
                          <a:spcPts val="1800"/>
                        </a:lnSpc>
                        <a:spcBef>
                          <a:spcPts val="24"/>
                        </a:spcBef>
                        <a:defRPr/>
                      </a:pPr>
                      <a:r>
                        <a:rPr lang="en-US" sz="1100" dirty="0">
                          <a:solidFill>
                            <a:schemeClr val="tx1"/>
                          </a:solidFill>
                          <a:latin typeface="+mn-lt"/>
                        </a:rPr>
                        <a:t>Lowest cost per query</a:t>
                      </a:r>
                    </a:p>
                    <a:p>
                      <a:pPr>
                        <a:lnSpc>
                          <a:spcPts val="1800"/>
                        </a:lnSpc>
                        <a:spcBef>
                          <a:spcPts val="24"/>
                        </a:spcBef>
                        <a:defRPr/>
                      </a:pPr>
                      <a:r>
                        <a:rPr lang="en-US" sz="1100" dirty="0">
                          <a:solidFill>
                            <a:schemeClr val="tx1"/>
                          </a:solidFill>
                          <a:latin typeface="+mn-lt"/>
                        </a:rPr>
                        <a:t>Higher TCO </a:t>
                      </a: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12700" cmpd="sng">
                      <a:noFill/>
                    </a:lnB>
                    <a:lnTlToBr w="12700" cmpd="sng">
                      <a:noFill/>
                      <a:prstDash val="solid"/>
                    </a:lnTlToBr>
                    <a:lnBlToTr w="12700" cmpd="sng">
                      <a:noFill/>
                      <a:prstDash val="solid"/>
                    </a:lnBlToTr>
                    <a:solidFill>
                      <a:srgbClr val="F0F7FD"/>
                    </a:solidFill>
                  </a:tcPr>
                </a:tc>
                <a:tc>
                  <a:txBody>
                    <a:bodyPr/>
                    <a:lstStyle/>
                    <a:p>
                      <a:pPr>
                        <a:lnSpc>
                          <a:spcPts val="1800"/>
                        </a:lnSpc>
                        <a:spcBef>
                          <a:spcPts val="24"/>
                        </a:spcBef>
                        <a:defRPr/>
                      </a:pPr>
                      <a:r>
                        <a:rPr lang="en-US" sz="1100" dirty="0">
                          <a:solidFill>
                            <a:schemeClr val="tx1"/>
                          </a:solidFill>
                          <a:latin typeface="+mn-lt"/>
                        </a:rPr>
                        <a:t>Low cost per query </a:t>
                      </a:r>
                    </a:p>
                    <a:p>
                      <a:pPr>
                        <a:lnSpc>
                          <a:spcPts val="1800"/>
                        </a:lnSpc>
                        <a:spcBef>
                          <a:spcPts val="24"/>
                        </a:spcBef>
                        <a:defRPr/>
                      </a:pPr>
                      <a:r>
                        <a:rPr lang="en-US" sz="1100" dirty="0">
                          <a:solidFill>
                            <a:schemeClr val="tx1"/>
                          </a:solidFill>
                          <a:latin typeface="+mn-lt"/>
                        </a:rPr>
                        <a:t>Low TCO from balanced resourcing</a:t>
                      </a: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12700" cmpd="sng">
                      <a:noFill/>
                    </a:lnB>
                    <a:lnTlToBr w="12700" cmpd="sng">
                      <a:noFill/>
                      <a:prstDash val="solid"/>
                    </a:lnTlToBr>
                    <a:lnBlToTr w="12700" cmpd="sng">
                      <a:noFill/>
                      <a:prstDash val="solid"/>
                    </a:lnBlToTr>
                    <a:solidFill>
                      <a:srgbClr val="F0F7FD"/>
                    </a:solidFill>
                  </a:tcPr>
                </a:tc>
                <a:tc>
                  <a:txBody>
                    <a:bodyPr/>
                    <a:lstStyle/>
                    <a:p>
                      <a:pPr>
                        <a:lnSpc>
                          <a:spcPts val="1800"/>
                        </a:lnSpc>
                        <a:spcBef>
                          <a:spcPts val="24"/>
                        </a:spcBef>
                        <a:defRPr/>
                      </a:pPr>
                      <a:r>
                        <a:rPr lang="en-US" sz="1100" dirty="0">
                          <a:solidFill>
                            <a:schemeClr val="tx1"/>
                          </a:solidFill>
                          <a:latin typeface="+mn-lt"/>
                        </a:rPr>
                        <a:t>Highest cost per query</a:t>
                      </a:r>
                    </a:p>
                    <a:p>
                      <a:pPr>
                        <a:lnSpc>
                          <a:spcPts val="1800"/>
                        </a:lnSpc>
                        <a:spcBef>
                          <a:spcPts val="24"/>
                        </a:spcBef>
                        <a:defRPr/>
                      </a:pPr>
                      <a:r>
                        <a:rPr lang="en-US" sz="1100" dirty="0">
                          <a:solidFill>
                            <a:schemeClr val="tx1"/>
                          </a:solidFill>
                          <a:latin typeface="+mn-lt"/>
                        </a:rPr>
                        <a:t>Lowest TCO</a:t>
                      </a:r>
                    </a:p>
                  </a:txBody>
                  <a:tcPr>
                    <a:lnL w="6350" cap="flat" cmpd="sng" algn="ctr">
                      <a:solidFill>
                        <a:schemeClr val="bg2"/>
                      </a:solidFill>
                      <a:prstDash val="lgDash"/>
                      <a:round/>
                      <a:headEnd type="none" w="med" len="med"/>
                      <a:tailEnd type="none" w="med" len="med"/>
                    </a:lnL>
                    <a:lnR w="12700" cmpd="sng">
                      <a:noFill/>
                    </a:lnR>
                    <a:lnT w="6350" cap="flat" cmpd="sng" algn="ctr">
                      <a:solidFill>
                        <a:schemeClr val="bg2"/>
                      </a:solidFill>
                      <a:prstDash val="lgDash"/>
                      <a:round/>
                      <a:headEnd type="none" w="med" len="med"/>
                      <a:tailEnd type="none" w="med" len="med"/>
                    </a:lnT>
                    <a:lnB w="12700" cmpd="sng">
                      <a:noFill/>
                    </a:lnB>
                    <a:lnTlToBr w="12700" cmpd="sng">
                      <a:noFill/>
                      <a:prstDash val="solid"/>
                    </a:lnTlToBr>
                    <a:lnBlToTr w="12700" cmpd="sng">
                      <a:noFill/>
                      <a:prstDash val="solid"/>
                    </a:lnBlToTr>
                    <a:solidFill>
                      <a:srgbClr val="F0F7FD"/>
                    </a:solidFill>
                  </a:tcPr>
                </a:tc>
                <a:extLst>
                  <a:ext uri="{0D108BD9-81ED-4DB2-BD59-A6C34878D82A}">
                    <a16:rowId xmlns:a16="http://schemas.microsoft.com/office/drawing/2014/main" val="1878750664"/>
                  </a:ext>
                </a:extLst>
              </a:tr>
            </a:tbl>
          </a:graphicData>
        </a:graphic>
      </p:graphicFrame>
      <p:grpSp>
        <p:nvGrpSpPr>
          <p:cNvPr id="75" name="Group 74"/>
          <p:cNvGrpSpPr/>
          <p:nvPr/>
        </p:nvGrpSpPr>
        <p:grpSpPr>
          <a:xfrm>
            <a:off x="1460963" y="1354377"/>
            <a:ext cx="10731037" cy="380986"/>
            <a:chOff x="821550" y="364537"/>
            <a:chExt cx="7313575" cy="442424"/>
          </a:xfrm>
          <a:solidFill>
            <a:srgbClr val="0078D7"/>
          </a:solidFill>
        </p:grpSpPr>
        <p:sp>
          <p:nvSpPr>
            <p:cNvPr id="111" name="Pentagon 63"/>
            <p:cNvSpPr/>
            <p:nvPr/>
          </p:nvSpPr>
          <p:spPr bwMode="auto">
            <a:xfrm>
              <a:off x="4179199" y="364537"/>
              <a:ext cx="3955926" cy="442424"/>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400" b="1" i="0" u="none" strike="noStrike" kern="0" cap="none" spc="0" normalizeH="0" baseline="0" noProof="0" dirty="0">
                <a:ln>
                  <a:noFill/>
                </a:ln>
                <a:solidFill>
                  <a:schemeClr val="bg1"/>
                </a:solidFill>
                <a:effectLst/>
                <a:uLnTx/>
                <a:uFillTx/>
                <a:ea typeface="Segoe UI" pitchFamily="34" charset="0"/>
                <a:cs typeface="Segoe UI Semibold" panose="020B0702040204020203" pitchFamily="34" charset="0"/>
              </a:endParaRPr>
            </a:p>
          </p:txBody>
        </p:sp>
        <p:sp>
          <p:nvSpPr>
            <p:cNvPr id="112" name="Pentagon 64"/>
            <p:cNvSpPr/>
            <p:nvPr/>
          </p:nvSpPr>
          <p:spPr bwMode="auto">
            <a:xfrm flipH="1">
              <a:off x="821550" y="364537"/>
              <a:ext cx="3357649" cy="442424"/>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400" b="1" i="0" u="none" strike="noStrike" kern="0" cap="none" spc="0" normalizeH="0" baseline="0" noProof="0" dirty="0">
                <a:ln>
                  <a:noFill/>
                </a:ln>
                <a:solidFill>
                  <a:schemeClr val="bg1"/>
                </a:solidFill>
                <a:effectLst/>
                <a:uLnTx/>
                <a:uFillTx/>
                <a:ea typeface="Segoe UI" pitchFamily="34" charset="0"/>
                <a:cs typeface="Segoe UI Semibold" panose="020B0702040204020203" pitchFamily="34" charset="0"/>
              </a:endParaRPr>
            </a:p>
          </p:txBody>
        </p:sp>
        <p:sp>
          <p:nvSpPr>
            <p:cNvPr id="113" name="TextBox 112"/>
            <p:cNvSpPr txBox="1"/>
            <p:nvPr/>
          </p:nvSpPr>
          <p:spPr>
            <a:xfrm>
              <a:off x="982392" y="461920"/>
              <a:ext cx="2481944" cy="272830"/>
            </a:xfrm>
            <a:prstGeom prst="rect">
              <a:avLst/>
            </a:prstGeom>
            <a:noFill/>
          </p:spPr>
          <p:txBody>
            <a:bodyPr wrap="square" lIns="182854" tIns="146284" rIns="182854" bIns="146284" rtlCol="0" anchor="ctr">
              <a:noAutofit/>
            </a:bodyPr>
            <a:lstStyle/>
            <a:p>
              <a:pPr marL="0" marR="0" lvl="0" indent="0" defTabSz="914225" eaLnBrk="1" fontAlgn="auto" latinLnBrk="0" hangingPunct="1">
                <a:lnSpc>
                  <a:spcPct val="90000"/>
                </a:lnSpc>
                <a:spcBef>
                  <a:spcPts val="0"/>
                </a:spcBef>
                <a:spcAft>
                  <a:spcPts val="600"/>
                </a:spcAft>
                <a:buClrTx/>
                <a:buSzTx/>
                <a:buFontTx/>
                <a:buNone/>
                <a:tabLst/>
                <a:defRPr/>
              </a:pPr>
              <a:r>
                <a:rPr lang="en-US" sz="1200" b="1" dirty="0">
                  <a:solidFill>
                    <a:schemeClr val="bg1"/>
                  </a:solidFill>
                  <a:ea typeface="Segoe UI" pitchFamily="34" charset="0"/>
                  <a:cs typeface="Segoe UI" pitchFamily="34" charset="0"/>
                </a:rPr>
                <a:t>CONTROL</a:t>
              </a:r>
            </a:p>
          </p:txBody>
        </p:sp>
        <p:sp>
          <p:nvSpPr>
            <p:cNvPr id="114" name="TextBox 113"/>
            <p:cNvSpPr txBox="1"/>
            <p:nvPr/>
          </p:nvSpPr>
          <p:spPr>
            <a:xfrm>
              <a:off x="4515157" y="451240"/>
              <a:ext cx="3423678" cy="294190"/>
            </a:xfrm>
            <a:prstGeom prst="rect">
              <a:avLst/>
            </a:prstGeom>
            <a:noFill/>
          </p:spPr>
          <p:txBody>
            <a:bodyPr wrap="square" lIns="182854" tIns="146284" rIns="182854" bIns="146284" rtlCol="0" anchor="ctr">
              <a:noAutofit/>
            </a:bodyPr>
            <a:lstStyle/>
            <a:p>
              <a:pPr marL="0" marR="0" lvl="0" indent="0" algn="r" defTabSz="914225" eaLnBrk="1" fontAlgn="auto" latinLnBrk="0" hangingPunct="1">
                <a:lnSpc>
                  <a:spcPct val="90000"/>
                </a:lnSpc>
                <a:spcBef>
                  <a:spcPts val="0"/>
                </a:spcBef>
                <a:spcAft>
                  <a:spcPts val="600"/>
                </a:spcAft>
                <a:buClrTx/>
                <a:buSzTx/>
                <a:buFontTx/>
                <a:buNone/>
                <a:tabLst/>
                <a:defRPr/>
              </a:pPr>
              <a:r>
                <a:rPr lang="en-US" sz="1200" b="1" dirty="0">
                  <a:solidFill>
                    <a:schemeClr val="bg1"/>
                  </a:solidFill>
                  <a:ea typeface="Segoe UI" pitchFamily="34" charset="0"/>
                  <a:cs typeface="Segoe UI" pitchFamily="34" charset="0"/>
                </a:rPr>
                <a:t>EASE OF USE AND ADOPTION</a:t>
              </a:r>
            </a:p>
          </p:txBody>
        </p:sp>
      </p:grpSp>
      <p:sp>
        <p:nvSpPr>
          <p:cNvPr id="3" name="Rectangle 2"/>
          <p:cNvSpPr/>
          <p:nvPr/>
        </p:nvSpPr>
        <p:spPr bwMode="auto">
          <a:xfrm>
            <a:off x="3825378" y="2222117"/>
            <a:ext cx="232329" cy="1203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sp>
        <p:nvSpPr>
          <p:cNvPr id="17" name="Rectangle 16"/>
          <p:cNvSpPr/>
          <p:nvPr/>
        </p:nvSpPr>
        <p:spPr bwMode="auto">
          <a:xfrm>
            <a:off x="8212327" y="2140787"/>
            <a:ext cx="232329" cy="2016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sp>
        <p:nvSpPr>
          <p:cNvPr id="18" name="Rectangle 17"/>
          <p:cNvSpPr/>
          <p:nvPr/>
        </p:nvSpPr>
        <p:spPr bwMode="auto">
          <a:xfrm>
            <a:off x="11962169" y="1934030"/>
            <a:ext cx="232329" cy="4083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420483102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solidFill>
                  <a:schemeClr val="tx1"/>
                </a:solidFill>
              </a:rPr>
              <a:t>Select the right solution for the job</a:t>
            </a:r>
          </a:p>
        </p:txBody>
      </p:sp>
      <p:sp>
        <p:nvSpPr>
          <p:cNvPr id="4" name="Rectangle 3"/>
          <p:cNvSpPr/>
          <p:nvPr/>
        </p:nvSpPr>
        <p:spPr bwMode="auto">
          <a:xfrm>
            <a:off x="5298462" y="1245301"/>
            <a:ext cx="1161392" cy="8727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spcAft>
                <a:spcPts val="600"/>
              </a:spcAft>
            </a:pPr>
            <a:r>
              <a:rPr lang="en-US" sz="1600" dirty="0">
                <a:solidFill>
                  <a:schemeClr val="tx1"/>
                </a:solidFill>
                <a:latin typeface="+mj-lt"/>
              </a:rPr>
              <a:t>Want Hadoop?</a:t>
            </a:r>
          </a:p>
        </p:txBody>
      </p:sp>
      <p:sp>
        <p:nvSpPr>
          <p:cNvPr id="14" name="Rectangle 13"/>
          <p:cNvSpPr/>
          <p:nvPr/>
        </p:nvSpPr>
        <p:spPr bwMode="auto">
          <a:xfrm>
            <a:off x="2784296" y="2339346"/>
            <a:ext cx="1637150" cy="13243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latin typeface="+mj-lt"/>
                <a:ea typeface="Segoe UI" pitchFamily="34" charset="0"/>
                <a:cs typeface="Segoe UI" pitchFamily="34" charset="0"/>
              </a:rPr>
              <a:t>Need it to be exactly the same as on-premises?</a:t>
            </a:r>
          </a:p>
        </p:txBody>
      </p:sp>
      <p:sp>
        <p:nvSpPr>
          <p:cNvPr id="18" name="Rectangle 17"/>
          <p:cNvSpPr/>
          <p:nvPr/>
        </p:nvSpPr>
        <p:spPr bwMode="auto">
          <a:xfrm>
            <a:off x="7564139" y="2436239"/>
            <a:ext cx="1418897" cy="11305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spcAft>
                <a:spcPts val="600"/>
              </a:spcAft>
            </a:pPr>
            <a:r>
              <a:rPr lang="en-US" sz="1600" dirty="0">
                <a:solidFill>
                  <a:schemeClr val="tx1"/>
                </a:solidFill>
                <a:latin typeface="+mj-lt"/>
              </a:rPr>
              <a:t>Need interactive and/or streaming?</a:t>
            </a:r>
          </a:p>
        </p:txBody>
      </p:sp>
      <p:sp>
        <p:nvSpPr>
          <p:cNvPr id="21" name="TextBox 20"/>
          <p:cNvSpPr txBox="1"/>
          <p:nvPr/>
        </p:nvSpPr>
        <p:spPr>
          <a:xfrm>
            <a:off x="3844158" y="1350504"/>
            <a:ext cx="1246004" cy="258532"/>
          </a:xfrm>
          <a:prstGeom prst="rect">
            <a:avLst/>
          </a:prstGeom>
          <a:noFill/>
        </p:spPr>
        <p:txBody>
          <a:bodyPr wrap="square" lIns="91440" tIns="91440" rIns="91440" bIns="0" rtlCol="0">
            <a:spAutoFit/>
          </a:bodyPr>
          <a:lstStyle/>
          <a:p>
            <a:pPr algn="r">
              <a:lnSpc>
                <a:spcPct val="90000"/>
              </a:lnSpc>
              <a:spcAft>
                <a:spcPts val="600"/>
              </a:spcAft>
            </a:pPr>
            <a:r>
              <a:rPr lang="en-US" sz="1200" dirty="0">
                <a:solidFill>
                  <a:srgbClr val="0070C0"/>
                </a:solidFill>
              </a:rPr>
              <a:t>Mandatory</a:t>
            </a:r>
          </a:p>
        </p:txBody>
      </p:sp>
      <p:sp>
        <p:nvSpPr>
          <p:cNvPr id="22" name="TextBox 21"/>
          <p:cNvSpPr txBox="1"/>
          <p:nvPr/>
        </p:nvSpPr>
        <p:spPr>
          <a:xfrm>
            <a:off x="6668154" y="1350504"/>
            <a:ext cx="1652154" cy="258532"/>
          </a:xfrm>
          <a:prstGeom prst="rect">
            <a:avLst/>
          </a:prstGeom>
          <a:noFill/>
        </p:spPr>
        <p:txBody>
          <a:bodyPr wrap="square" lIns="91440" tIns="91440" rIns="91440" bIns="0" rtlCol="0">
            <a:spAutoFit/>
          </a:bodyPr>
          <a:lstStyle/>
          <a:p>
            <a:pPr>
              <a:lnSpc>
                <a:spcPct val="90000"/>
              </a:lnSpc>
              <a:spcAft>
                <a:spcPts val="600"/>
              </a:spcAft>
            </a:pPr>
            <a:r>
              <a:rPr lang="en-US" sz="1200" dirty="0">
                <a:solidFill>
                  <a:srgbClr val="0070C0"/>
                </a:solidFill>
              </a:rPr>
              <a:t>No strong opinion</a:t>
            </a:r>
          </a:p>
        </p:txBody>
      </p:sp>
      <p:sp>
        <p:nvSpPr>
          <p:cNvPr id="23" name="Rectangle 22"/>
          <p:cNvSpPr/>
          <p:nvPr/>
        </p:nvSpPr>
        <p:spPr bwMode="auto">
          <a:xfrm>
            <a:off x="247204" y="3939082"/>
            <a:ext cx="3556278" cy="21468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45720" numCol="1" spcCol="0" rtlCol="0" fromWordArt="0" anchor="t" anchorCtr="0" forceAA="0" compatLnSpc="1">
            <a:prstTxWarp prst="textNoShape">
              <a:avLst/>
            </a:prstTxWarp>
            <a:noAutofit/>
          </a:bodyPr>
          <a:lstStyle/>
          <a:p>
            <a:pPr algn="ctr" defTabSz="932472" fontAlgn="base">
              <a:spcBef>
                <a:spcPct val="0"/>
              </a:spcBef>
              <a:spcAft>
                <a:spcPts val="1200"/>
              </a:spcAft>
            </a:pPr>
            <a:r>
              <a:rPr lang="en-US" sz="2400" dirty="0">
                <a:solidFill>
                  <a:schemeClr val="tx1"/>
                </a:solidFill>
                <a:latin typeface="+mj-lt"/>
                <a:ea typeface="Segoe UI" pitchFamily="34" charset="0"/>
                <a:cs typeface="Segoe UI" pitchFamily="34" charset="0"/>
              </a:rPr>
              <a:t>Azure Marketplace (IaaS)</a:t>
            </a:r>
          </a:p>
          <a:p>
            <a:pPr marL="91440" indent="-91440" defTabSz="914367" fontAlgn="base">
              <a:spcBef>
                <a:spcPct val="0"/>
              </a:spcBef>
              <a:spcAft>
                <a:spcPts val="600"/>
              </a:spcAft>
              <a:buClr>
                <a:srgbClr val="0078D7"/>
              </a:buClr>
              <a:buSzPct val="90000"/>
              <a:buFont typeface="Arial" panose="020B0604020202020204" pitchFamily="34" charset="0"/>
              <a:buChar char="•"/>
            </a:pPr>
            <a:r>
              <a:rPr lang="en-US" sz="1200" dirty="0">
                <a:solidFill>
                  <a:schemeClr val="tx1"/>
                </a:solidFill>
              </a:rPr>
              <a:t>All workloads exactly like on-premises</a:t>
            </a:r>
          </a:p>
          <a:p>
            <a:pPr marL="91440" indent="-91440" defTabSz="914367" fontAlgn="base">
              <a:spcBef>
                <a:spcPct val="0"/>
              </a:spcBef>
              <a:spcAft>
                <a:spcPts val="600"/>
              </a:spcAft>
              <a:buClr>
                <a:srgbClr val="0078D7"/>
              </a:buClr>
              <a:buSzPct val="90000"/>
              <a:buFont typeface="Arial" panose="020B0604020202020204" pitchFamily="34" charset="0"/>
              <a:buChar char="•"/>
            </a:pPr>
            <a:r>
              <a:rPr lang="en-US" sz="1200" dirty="0">
                <a:solidFill>
                  <a:schemeClr val="tx1"/>
                </a:solidFill>
              </a:rPr>
              <a:t>Cloudera/MapR</a:t>
            </a:r>
          </a:p>
        </p:txBody>
      </p:sp>
      <p:sp>
        <p:nvSpPr>
          <p:cNvPr id="24" name="Rectangle 23"/>
          <p:cNvSpPr/>
          <p:nvPr/>
        </p:nvSpPr>
        <p:spPr bwMode="auto">
          <a:xfrm>
            <a:off x="4134687" y="3939082"/>
            <a:ext cx="3488942" cy="21468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45720" numCol="1" spcCol="0" rtlCol="0" fromWordArt="0" anchor="t" anchorCtr="0" forceAA="0" compatLnSpc="1">
            <a:prstTxWarp prst="textNoShape">
              <a:avLst/>
            </a:prstTxWarp>
            <a:noAutofit/>
          </a:bodyPr>
          <a:lstStyle/>
          <a:p>
            <a:pPr algn="ctr" defTabSz="932472" fontAlgn="base">
              <a:spcBef>
                <a:spcPct val="0"/>
              </a:spcBef>
              <a:spcAft>
                <a:spcPts val="1200"/>
              </a:spcAft>
            </a:pPr>
            <a:r>
              <a:rPr lang="en-US" sz="2400" dirty="0">
                <a:solidFill>
                  <a:schemeClr val="tx1"/>
                </a:solidFill>
                <a:latin typeface="+mj-lt"/>
                <a:ea typeface="Segoe UI" pitchFamily="34" charset="0"/>
                <a:cs typeface="Segoe UI" pitchFamily="34" charset="0"/>
              </a:rPr>
              <a:t>Azure HDInsight</a:t>
            </a:r>
          </a:p>
          <a:p>
            <a:pPr marL="91440" indent="-91440" defTabSz="914367" fontAlgn="base">
              <a:spcBef>
                <a:spcPct val="0"/>
              </a:spcBef>
              <a:spcAft>
                <a:spcPts val="600"/>
              </a:spcAft>
              <a:buClr>
                <a:srgbClr val="0078D7"/>
              </a:buClr>
              <a:buSzPct val="90000"/>
              <a:buFont typeface="Arial" panose="020B0604020202020204" pitchFamily="34" charset="0"/>
              <a:buChar char="•"/>
            </a:pPr>
            <a:r>
              <a:rPr lang="en-US" sz="1200" dirty="0">
                <a:solidFill>
                  <a:schemeClr val="tx1"/>
                </a:solidFill>
              </a:rPr>
              <a:t>Most Hadoop workloads</a:t>
            </a:r>
          </a:p>
          <a:p>
            <a:pPr marL="91440" indent="-91440" defTabSz="914367" fontAlgn="base">
              <a:spcBef>
                <a:spcPct val="0"/>
              </a:spcBef>
              <a:spcAft>
                <a:spcPts val="600"/>
              </a:spcAft>
              <a:buClr>
                <a:srgbClr val="0078D7"/>
              </a:buClr>
              <a:buSzPct val="90000"/>
              <a:buFont typeface="Arial" panose="020B0604020202020204" pitchFamily="34" charset="0"/>
              <a:buChar char="•"/>
            </a:pPr>
            <a:r>
              <a:rPr lang="en-US" sz="1200" dirty="0">
                <a:solidFill>
                  <a:schemeClr val="tx1"/>
                </a:solidFill>
              </a:rPr>
              <a:t>Fully managed by Microsoft</a:t>
            </a:r>
          </a:p>
          <a:p>
            <a:pPr marL="91440" indent="-91440" defTabSz="914367" fontAlgn="base">
              <a:spcBef>
                <a:spcPct val="0"/>
              </a:spcBef>
              <a:spcAft>
                <a:spcPts val="600"/>
              </a:spcAft>
              <a:buClr>
                <a:srgbClr val="0078D7"/>
              </a:buClr>
              <a:buSzPct val="90000"/>
              <a:buFont typeface="Arial" panose="020B0604020202020204" pitchFamily="34" charset="0"/>
              <a:buChar char="•"/>
            </a:pPr>
            <a:r>
              <a:rPr lang="en-US" sz="1200" dirty="0">
                <a:solidFill>
                  <a:schemeClr val="tx1"/>
                </a:solidFill>
              </a:rPr>
              <a:t>Sell HDI + ADLS</a:t>
            </a:r>
          </a:p>
          <a:p>
            <a:pPr marL="91440" indent="-91440" defTabSz="914367" fontAlgn="base">
              <a:spcBef>
                <a:spcPct val="0"/>
              </a:spcBef>
              <a:spcAft>
                <a:spcPts val="600"/>
              </a:spcAft>
              <a:buClr>
                <a:srgbClr val="0078D7"/>
              </a:buClr>
              <a:buSzPct val="90000"/>
              <a:buFont typeface="Arial" panose="020B0604020202020204" pitchFamily="34" charset="0"/>
              <a:buChar char="•"/>
            </a:pPr>
            <a:r>
              <a:rPr lang="en-US" sz="1200" dirty="0">
                <a:solidFill>
                  <a:schemeClr val="tx1"/>
                </a:solidFill>
              </a:rPr>
              <a:t>Stickier to Microsoft than VMs</a:t>
            </a:r>
          </a:p>
          <a:p>
            <a:pPr marL="91440" indent="-91440" defTabSz="914367" fontAlgn="base">
              <a:spcBef>
                <a:spcPct val="0"/>
              </a:spcBef>
              <a:spcAft>
                <a:spcPts val="600"/>
              </a:spcAft>
              <a:buClr>
                <a:srgbClr val="0078D7"/>
              </a:buClr>
              <a:buSzPct val="90000"/>
              <a:buFont typeface="Arial" panose="020B0604020202020204" pitchFamily="34" charset="0"/>
              <a:buChar char="•"/>
            </a:pPr>
            <a:r>
              <a:rPr lang="en-US" sz="1200" dirty="0">
                <a:solidFill>
                  <a:schemeClr val="tx1"/>
                </a:solidFill>
              </a:rPr>
              <a:t>Can do interactive (Spark) and streaming (Storm/Spark)</a:t>
            </a:r>
          </a:p>
        </p:txBody>
      </p:sp>
      <p:sp>
        <p:nvSpPr>
          <p:cNvPr id="25" name="Rectangle 24"/>
          <p:cNvSpPr/>
          <p:nvPr/>
        </p:nvSpPr>
        <p:spPr bwMode="auto">
          <a:xfrm>
            <a:off x="8273588" y="3939082"/>
            <a:ext cx="3221726" cy="21468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45720" numCol="1" spcCol="0" rtlCol="0" fromWordArt="0" anchor="t" anchorCtr="0" forceAA="0" compatLnSpc="1">
            <a:prstTxWarp prst="textNoShape">
              <a:avLst/>
            </a:prstTxWarp>
            <a:noAutofit/>
          </a:bodyPr>
          <a:lstStyle/>
          <a:p>
            <a:pPr algn="ctr" defTabSz="932472" fontAlgn="base">
              <a:spcBef>
                <a:spcPct val="0"/>
              </a:spcBef>
              <a:spcAft>
                <a:spcPts val="1200"/>
              </a:spcAft>
            </a:pPr>
            <a:r>
              <a:rPr lang="en-US" sz="2400" dirty="0">
                <a:solidFill>
                  <a:schemeClr val="tx1"/>
                </a:solidFill>
                <a:latin typeface="+mj-lt"/>
                <a:ea typeface="Segoe UI" pitchFamily="34" charset="0"/>
                <a:cs typeface="Segoe UI" pitchFamily="34" charset="0"/>
              </a:rPr>
              <a:t>Azure Data Lake</a:t>
            </a:r>
          </a:p>
          <a:p>
            <a:pPr marL="91440" indent="-91440" defTabSz="914367" fontAlgn="base">
              <a:spcBef>
                <a:spcPct val="0"/>
              </a:spcBef>
              <a:spcAft>
                <a:spcPts val="600"/>
              </a:spcAft>
              <a:buClr>
                <a:srgbClr val="0078D7"/>
              </a:buClr>
              <a:buSzPct val="90000"/>
              <a:buFont typeface="Arial" panose="020B0604020202020204" pitchFamily="34" charset="0"/>
              <a:buChar char="•"/>
            </a:pPr>
            <a:r>
              <a:rPr lang="en-US" sz="1200" dirty="0">
                <a:solidFill>
                  <a:schemeClr val="tx1"/>
                </a:solidFill>
              </a:rPr>
              <a:t>Easiest experience for admin: no sense of clusters, instant scale per job</a:t>
            </a:r>
          </a:p>
          <a:p>
            <a:pPr marL="91440" indent="-91440" defTabSz="914367" fontAlgn="base">
              <a:spcBef>
                <a:spcPct val="0"/>
              </a:spcBef>
              <a:spcAft>
                <a:spcPts val="600"/>
              </a:spcAft>
              <a:buClr>
                <a:srgbClr val="0078D7"/>
              </a:buClr>
              <a:buSzPct val="90000"/>
              <a:buFont typeface="Arial" panose="020B0604020202020204" pitchFamily="34" charset="0"/>
              <a:buChar char="•"/>
            </a:pPr>
            <a:r>
              <a:rPr lang="en-US" sz="1200" dirty="0">
                <a:solidFill>
                  <a:schemeClr val="tx1"/>
                </a:solidFill>
              </a:rPr>
              <a:t>Easiest experience for developers: Visual Studio/U-SQL (C#+SQL)</a:t>
            </a:r>
          </a:p>
          <a:p>
            <a:pPr marL="91440" indent="-91440" defTabSz="914367" fontAlgn="base">
              <a:spcBef>
                <a:spcPct val="0"/>
              </a:spcBef>
              <a:spcAft>
                <a:spcPts val="600"/>
              </a:spcAft>
              <a:buClr>
                <a:srgbClr val="0078D7"/>
              </a:buClr>
              <a:buSzPct val="90000"/>
              <a:buFont typeface="Arial" panose="020B0604020202020204" pitchFamily="34" charset="0"/>
              <a:buChar char="•"/>
            </a:pPr>
            <a:r>
              <a:rPr lang="en-US" sz="1200" dirty="0">
                <a:solidFill>
                  <a:schemeClr val="tx1"/>
                </a:solidFill>
              </a:rPr>
              <a:t>Sell ADLA + ADLS</a:t>
            </a:r>
          </a:p>
          <a:p>
            <a:pPr marL="91440" indent="-91440" defTabSz="914367" fontAlgn="base">
              <a:spcBef>
                <a:spcPct val="0"/>
              </a:spcBef>
              <a:spcAft>
                <a:spcPts val="600"/>
              </a:spcAft>
              <a:buClr>
                <a:srgbClr val="0078D7"/>
              </a:buClr>
              <a:buSzPct val="90000"/>
              <a:buFont typeface="Arial" panose="020B0604020202020204" pitchFamily="34" charset="0"/>
              <a:buChar char="•"/>
            </a:pPr>
            <a:r>
              <a:rPr lang="en-US" sz="1200" dirty="0">
                <a:solidFill>
                  <a:schemeClr val="tx1"/>
                </a:solidFill>
              </a:rPr>
              <a:t>Batch workloads only</a:t>
            </a:r>
          </a:p>
        </p:txBody>
      </p:sp>
      <p:sp>
        <p:nvSpPr>
          <p:cNvPr id="34" name="TextBox 33"/>
          <p:cNvSpPr txBox="1"/>
          <p:nvPr/>
        </p:nvSpPr>
        <p:spPr>
          <a:xfrm>
            <a:off x="1929994" y="2664871"/>
            <a:ext cx="474250" cy="258532"/>
          </a:xfrm>
          <a:prstGeom prst="rect">
            <a:avLst/>
          </a:prstGeom>
          <a:noFill/>
        </p:spPr>
        <p:txBody>
          <a:bodyPr wrap="square" lIns="91440" tIns="91440" rIns="91440" bIns="0" rtlCol="0">
            <a:spAutoFit/>
          </a:bodyPr>
          <a:lstStyle/>
          <a:p>
            <a:pPr algn="r">
              <a:lnSpc>
                <a:spcPct val="90000"/>
              </a:lnSpc>
              <a:spcAft>
                <a:spcPts val="600"/>
              </a:spcAft>
            </a:pPr>
            <a:r>
              <a:rPr lang="en-US" sz="1200" dirty="0">
                <a:solidFill>
                  <a:srgbClr val="0070C0"/>
                </a:solidFill>
              </a:rPr>
              <a:t>Yes</a:t>
            </a:r>
          </a:p>
        </p:txBody>
      </p:sp>
      <p:sp>
        <p:nvSpPr>
          <p:cNvPr id="35" name="TextBox 34"/>
          <p:cNvSpPr txBox="1"/>
          <p:nvPr/>
        </p:nvSpPr>
        <p:spPr>
          <a:xfrm>
            <a:off x="4421446" y="2498671"/>
            <a:ext cx="1235497" cy="424732"/>
          </a:xfrm>
          <a:prstGeom prst="rect">
            <a:avLst/>
          </a:prstGeom>
          <a:noFill/>
        </p:spPr>
        <p:txBody>
          <a:bodyPr wrap="square" lIns="91440" tIns="91440" rIns="91440" bIns="0" rtlCol="0">
            <a:spAutoFit/>
          </a:bodyPr>
          <a:lstStyle/>
          <a:p>
            <a:pPr>
              <a:lnSpc>
                <a:spcPct val="90000"/>
              </a:lnSpc>
              <a:spcAft>
                <a:spcPts val="600"/>
              </a:spcAft>
            </a:pPr>
            <a:r>
              <a:rPr lang="en-US" sz="1200" dirty="0">
                <a:solidFill>
                  <a:srgbClr val="0070C0"/>
                </a:solidFill>
              </a:rPr>
              <a:t>Need</a:t>
            </a:r>
            <a:br>
              <a:rPr lang="en-US" sz="1200" dirty="0">
                <a:solidFill>
                  <a:srgbClr val="0070C0"/>
                </a:solidFill>
              </a:rPr>
            </a:br>
            <a:r>
              <a:rPr lang="en-US" sz="1200" dirty="0">
                <a:solidFill>
                  <a:srgbClr val="0070C0"/>
                </a:solidFill>
              </a:rPr>
              <a:t>core projects</a:t>
            </a:r>
          </a:p>
        </p:txBody>
      </p:sp>
      <p:sp>
        <p:nvSpPr>
          <p:cNvPr id="36" name="TextBox 35"/>
          <p:cNvSpPr txBox="1"/>
          <p:nvPr/>
        </p:nvSpPr>
        <p:spPr>
          <a:xfrm>
            <a:off x="6978859" y="2675381"/>
            <a:ext cx="585280" cy="258532"/>
          </a:xfrm>
          <a:prstGeom prst="rect">
            <a:avLst/>
          </a:prstGeom>
          <a:noFill/>
        </p:spPr>
        <p:txBody>
          <a:bodyPr wrap="square" lIns="91440" tIns="91440" rIns="91440" bIns="0" rtlCol="0">
            <a:spAutoFit/>
          </a:bodyPr>
          <a:lstStyle/>
          <a:p>
            <a:pPr algn="r">
              <a:lnSpc>
                <a:spcPct val="90000"/>
              </a:lnSpc>
              <a:spcAft>
                <a:spcPts val="600"/>
              </a:spcAft>
            </a:pPr>
            <a:r>
              <a:rPr lang="en-US" sz="1200" dirty="0">
                <a:solidFill>
                  <a:srgbClr val="0070C0"/>
                </a:solidFill>
              </a:rPr>
              <a:t>Yes</a:t>
            </a:r>
          </a:p>
        </p:txBody>
      </p:sp>
      <p:sp>
        <p:nvSpPr>
          <p:cNvPr id="37" name="TextBox 36"/>
          <p:cNvSpPr txBox="1"/>
          <p:nvPr/>
        </p:nvSpPr>
        <p:spPr>
          <a:xfrm>
            <a:off x="8983036" y="2675381"/>
            <a:ext cx="1212579" cy="258532"/>
          </a:xfrm>
          <a:prstGeom prst="rect">
            <a:avLst/>
          </a:prstGeom>
          <a:noFill/>
        </p:spPr>
        <p:txBody>
          <a:bodyPr wrap="square" lIns="91440" tIns="91440" rIns="91440" bIns="0" rtlCol="0">
            <a:spAutoFit/>
          </a:bodyPr>
          <a:lstStyle/>
          <a:p>
            <a:pPr>
              <a:lnSpc>
                <a:spcPct val="90000"/>
              </a:lnSpc>
              <a:spcAft>
                <a:spcPts val="600"/>
              </a:spcAft>
            </a:pPr>
            <a:r>
              <a:rPr lang="en-US" sz="1200" dirty="0">
                <a:solidFill>
                  <a:srgbClr val="0070C0"/>
                </a:solidFill>
              </a:rPr>
              <a:t>Batch is OK</a:t>
            </a:r>
          </a:p>
        </p:txBody>
      </p:sp>
      <p:cxnSp>
        <p:nvCxnSpPr>
          <p:cNvPr id="7" name="Elbow Connector 6"/>
          <p:cNvCxnSpPr>
            <a:stCxn id="4" idx="1"/>
            <a:endCxn id="14" idx="0"/>
          </p:cNvCxnSpPr>
          <p:nvPr/>
        </p:nvCxnSpPr>
        <p:spPr>
          <a:xfrm rot="10800000" flipV="1">
            <a:off x="3602872" y="1681654"/>
            <a:ext cx="1695591" cy="657691"/>
          </a:xfrm>
          <a:prstGeom prst="bentConnector2">
            <a:avLst/>
          </a:prstGeom>
          <a:ln w="28575">
            <a:solidFill>
              <a:schemeClr val="tx2"/>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4" idx="3"/>
            <a:endCxn id="18" idx="0"/>
          </p:cNvCxnSpPr>
          <p:nvPr/>
        </p:nvCxnSpPr>
        <p:spPr>
          <a:xfrm>
            <a:off x="6459854" y="1681655"/>
            <a:ext cx="1813734" cy="754584"/>
          </a:xfrm>
          <a:prstGeom prst="bentConnector2">
            <a:avLst/>
          </a:prstGeom>
          <a:ln w="28575">
            <a:solidFill>
              <a:schemeClr val="tx2"/>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39" name="Elbow Connector 38"/>
          <p:cNvCxnSpPr>
            <a:stCxn id="18" idx="3"/>
            <a:endCxn id="25" idx="0"/>
          </p:cNvCxnSpPr>
          <p:nvPr/>
        </p:nvCxnSpPr>
        <p:spPr>
          <a:xfrm>
            <a:off x="8983036" y="3001498"/>
            <a:ext cx="901415" cy="937584"/>
          </a:xfrm>
          <a:prstGeom prst="bentConnector2">
            <a:avLst/>
          </a:prstGeom>
          <a:ln w="28575">
            <a:solidFill>
              <a:schemeClr val="tx2"/>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14" idx="1"/>
            <a:endCxn id="23" idx="0"/>
          </p:cNvCxnSpPr>
          <p:nvPr/>
        </p:nvCxnSpPr>
        <p:spPr>
          <a:xfrm rot="10800000" flipV="1">
            <a:off x="2025344" y="3001498"/>
            <a:ext cx="758953" cy="937584"/>
          </a:xfrm>
          <a:prstGeom prst="bentConnector2">
            <a:avLst/>
          </a:prstGeom>
          <a:ln w="28575">
            <a:solidFill>
              <a:schemeClr val="tx2"/>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18" idx="1"/>
          </p:cNvCxnSpPr>
          <p:nvPr/>
        </p:nvCxnSpPr>
        <p:spPr>
          <a:xfrm rot="10800000" flipV="1">
            <a:off x="6455975" y="3001498"/>
            <a:ext cx="1108164" cy="901294"/>
          </a:xfrm>
          <a:prstGeom prst="bentConnector3">
            <a:avLst>
              <a:gd name="adj1" fmla="val 100098"/>
            </a:avLst>
          </a:prstGeom>
          <a:ln w="28575">
            <a:solidFill>
              <a:schemeClr val="tx2"/>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14" idx="3"/>
          </p:cNvCxnSpPr>
          <p:nvPr/>
        </p:nvCxnSpPr>
        <p:spPr>
          <a:xfrm>
            <a:off x="4421446" y="3001498"/>
            <a:ext cx="1039332" cy="901294"/>
          </a:xfrm>
          <a:prstGeom prst="bentConnector3">
            <a:avLst>
              <a:gd name="adj1" fmla="val 99925"/>
            </a:avLst>
          </a:prstGeom>
          <a:ln w="28575">
            <a:solidFill>
              <a:schemeClr val="tx2"/>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3932792" y="3902792"/>
            <a:ext cx="0" cy="2359994"/>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825524" y="3902792"/>
            <a:ext cx="0" cy="2359994"/>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auto">
          <a:xfrm>
            <a:off x="10044104" y="1361014"/>
            <a:ext cx="1418897" cy="11305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spcAft>
                <a:spcPts val="600"/>
              </a:spcAft>
            </a:pPr>
            <a:r>
              <a:rPr lang="en-US" sz="1600" dirty="0">
                <a:solidFill>
                  <a:schemeClr val="tx1"/>
                </a:solidFill>
                <a:latin typeface="+mj-lt"/>
              </a:rPr>
              <a:t>If .NET or VS shop?</a:t>
            </a:r>
          </a:p>
        </p:txBody>
      </p:sp>
      <p:cxnSp>
        <p:nvCxnSpPr>
          <p:cNvPr id="5" name="Straight Arrow Connector 4"/>
          <p:cNvCxnSpPr/>
          <p:nvPr/>
        </p:nvCxnSpPr>
        <p:spPr>
          <a:xfrm>
            <a:off x="10753552" y="2260600"/>
            <a:ext cx="0" cy="1642192"/>
          </a:xfrm>
          <a:prstGeom prst="straightConnector1">
            <a:avLst/>
          </a:prstGeom>
          <a:ln w="28575">
            <a:solidFill>
              <a:srgbClr val="00BCF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0732743" y="2663370"/>
            <a:ext cx="1569324" cy="960263"/>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0070C0"/>
                </a:solidFill>
              </a:rPr>
              <a:t>Always present ADLA if .NET or Visual Studio Shop</a:t>
            </a:r>
          </a:p>
        </p:txBody>
      </p:sp>
    </p:spTree>
    <p:extLst>
      <p:ext uri="{BB962C8B-B14F-4D97-AF65-F5344CB8AC3E}">
        <p14:creationId xmlns:p14="http://schemas.microsoft.com/office/powerpoint/2010/main" val="158032790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439365" y="423413"/>
            <a:ext cx="3719288" cy="83099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prstClr val="white"/>
                </a:solidFill>
                <a:effectLst/>
                <a:uLnTx/>
                <a:uFillTx/>
                <a:latin typeface="Segoe UI Light"/>
                <a:ea typeface="+mj-ea"/>
                <a:cs typeface="+mj-cs"/>
              </a:rPr>
              <a:t>HOL Scenario</a:t>
            </a:r>
            <a:endParaRPr kumimoji="0" lang="en-US" sz="1800" b="0" i="0" u="none" strike="noStrike" kern="0" cap="none" spc="0" normalizeH="0" baseline="0" noProof="0" dirty="0">
              <a:ln>
                <a:noFill/>
              </a:ln>
              <a:solidFill>
                <a:sysClr val="windowText" lastClr="000000"/>
              </a:solidFill>
              <a:effectLst/>
              <a:uLnTx/>
              <a:uFillTx/>
            </a:endParaRPr>
          </a:p>
        </p:txBody>
      </p:sp>
      <p:grpSp>
        <p:nvGrpSpPr>
          <p:cNvPr id="43" name="Group 42"/>
          <p:cNvGrpSpPr>
            <a:grpSpLocks noChangeAspect="1"/>
          </p:cNvGrpSpPr>
          <p:nvPr/>
        </p:nvGrpSpPr>
        <p:grpSpPr bwMode="auto">
          <a:xfrm>
            <a:off x="696527" y="2123356"/>
            <a:ext cx="1434012" cy="774822"/>
            <a:chOff x="3479034" y="4845974"/>
            <a:chExt cx="1793040" cy="970652"/>
          </a:xfrm>
          <a:solidFill>
            <a:srgbClr val="FFFFFF"/>
          </a:solidFill>
        </p:grpSpPr>
        <p:sp>
          <p:nvSpPr>
            <p:cNvPr id="44" name="Freeform 43"/>
            <p:cNvSpPr>
              <a:spLocks noEditPoints="1"/>
            </p:cNvSpPr>
            <p:nvPr/>
          </p:nvSpPr>
          <p:spPr bwMode="black">
            <a:xfrm>
              <a:off x="4953857" y="5174915"/>
              <a:ext cx="318217" cy="641711"/>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sp>
          <p:nvSpPr>
            <p:cNvPr id="45" name="Freeform 44"/>
            <p:cNvSpPr>
              <a:spLocks noEditPoints="1"/>
            </p:cNvSpPr>
            <p:nvPr/>
          </p:nvSpPr>
          <p:spPr bwMode="black">
            <a:xfrm>
              <a:off x="3479034" y="4845974"/>
              <a:ext cx="1408547" cy="970652"/>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46" name="Rectangle 45"/>
          <p:cNvSpPr>
            <a:spLocks noChangeAspect="1"/>
          </p:cNvSpPr>
          <p:nvPr/>
        </p:nvSpPr>
        <p:spPr>
          <a:xfrm>
            <a:off x="486796" y="2959566"/>
            <a:ext cx="1688045" cy="188385"/>
          </a:xfrm>
          <a:prstGeom prst="rect">
            <a:avLst/>
          </a:prstGeom>
          <a:no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1118108" rtl="0" eaLnBrk="1" fontAlgn="base" latinLnBrk="0" hangingPunct="1">
              <a:lnSpc>
                <a:spcPct val="100000"/>
              </a:lnSpc>
              <a:spcBef>
                <a:spcPts val="0"/>
              </a:spcBef>
              <a:spcAft>
                <a:spcPct val="0"/>
              </a:spcAft>
              <a:buClrTx/>
              <a:buSzTx/>
              <a:buFontTx/>
              <a:buNone/>
              <a:tabLst/>
              <a:defRPr/>
            </a:pPr>
            <a:r>
              <a:rPr kumimoji="0" lang="en-US" sz="1224" b="0" i="0" u="none" strike="noStrike" kern="1200" cap="none" spc="0" normalizeH="0" baseline="0" noProof="0" dirty="0">
                <a:ln>
                  <a:solidFill>
                    <a:srgbClr val="FFFFFF">
                      <a:alpha val="0"/>
                    </a:srgbClr>
                  </a:solidFill>
                </a:ln>
                <a:solidFill>
                  <a:srgbClr val="FFFFFF"/>
                </a:solidFill>
                <a:effectLst/>
                <a:uLnTx/>
                <a:uFillTx/>
                <a:latin typeface="Segoe"/>
                <a:ea typeface="+mn-ea"/>
                <a:cs typeface="+mn-cs"/>
              </a:rPr>
              <a:t>Student machine</a:t>
            </a:r>
          </a:p>
        </p:txBody>
      </p:sp>
      <p:sp>
        <p:nvSpPr>
          <p:cNvPr id="30" name="Rectangle 29"/>
          <p:cNvSpPr/>
          <p:nvPr/>
        </p:nvSpPr>
        <p:spPr>
          <a:xfrm>
            <a:off x="3596640" y="1706551"/>
            <a:ext cx="8140931" cy="436223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32" name="Picture 4"/>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930628" y="1217920"/>
            <a:ext cx="765696" cy="764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Rectangle 32"/>
          <p:cNvSpPr/>
          <p:nvPr/>
        </p:nvSpPr>
        <p:spPr>
          <a:xfrm>
            <a:off x="3798859" y="6107087"/>
            <a:ext cx="3223959"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rPr>
              <a:t>100 USD Azure Pass Credit for 30 days</a:t>
            </a:r>
            <a:endParaRPr kumimoji="0" lang="en-US" sz="1400" b="0" i="0" u="none" strike="noStrike" kern="0" cap="none" spc="0" normalizeH="0" baseline="0" noProof="0" dirty="0">
              <a:ln>
                <a:noFill/>
              </a:ln>
              <a:solidFill>
                <a:sysClr val="windowText" lastClr="000000"/>
              </a:solidFill>
              <a:effectLst/>
              <a:uLnTx/>
              <a:uFillTx/>
            </a:endParaRPr>
          </a:p>
        </p:txBody>
      </p:sp>
      <p:cxnSp>
        <p:nvCxnSpPr>
          <p:cNvPr id="5" name="Connector: Elbow 4"/>
          <p:cNvCxnSpPr>
            <a:cxnSpLocks/>
            <a:stCxn id="46" idx="2"/>
          </p:cNvCxnSpPr>
          <p:nvPr/>
        </p:nvCxnSpPr>
        <p:spPr>
          <a:xfrm rot="16200000" flipH="1">
            <a:off x="1342376" y="3136394"/>
            <a:ext cx="630979" cy="654092"/>
          </a:xfrm>
          <a:prstGeom prst="bentConnector2">
            <a:avLst/>
          </a:prstGeom>
          <a:ln>
            <a:solidFill>
              <a:schemeClr val="bg1"/>
            </a:solidFill>
            <a:tailEnd type="triangle"/>
          </a:ln>
        </p:spPr>
        <p:style>
          <a:lnRef idx="3">
            <a:schemeClr val="accent1"/>
          </a:lnRef>
          <a:fillRef idx="0">
            <a:schemeClr val="accent1"/>
          </a:fillRef>
          <a:effectRef idx="2">
            <a:schemeClr val="accent1"/>
          </a:effectRef>
          <a:fontRef idx="minor">
            <a:schemeClr val="tx1"/>
          </a:fontRef>
        </p:style>
      </p:cxnSp>
      <p:sp>
        <p:nvSpPr>
          <p:cNvPr id="40" name="Rectangle 39"/>
          <p:cNvSpPr>
            <a:spLocks noChangeAspect="1"/>
          </p:cNvSpPr>
          <p:nvPr/>
        </p:nvSpPr>
        <p:spPr>
          <a:xfrm>
            <a:off x="1476490" y="4172685"/>
            <a:ext cx="1688045" cy="376770"/>
          </a:xfrm>
          <a:prstGeom prst="rect">
            <a:avLst/>
          </a:prstGeom>
          <a:no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1118108" rtl="0" eaLnBrk="1" fontAlgn="base" latinLnBrk="0" hangingPunct="1">
              <a:lnSpc>
                <a:spcPct val="100000"/>
              </a:lnSpc>
              <a:spcBef>
                <a:spcPts val="0"/>
              </a:spcBef>
              <a:spcAft>
                <a:spcPct val="0"/>
              </a:spcAft>
              <a:buClrTx/>
              <a:buSzTx/>
              <a:buFontTx/>
              <a:buNone/>
              <a:tabLst/>
              <a:defRPr/>
            </a:pPr>
            <a:r>
              <a:rPr kumimoji="0" lang="en-US" sz="1224" b="0" i="0" u="none" strike="noStrike" kern="1200" cap="none" spc="0" normalizeH="0" baseline="0" noProof="0" dirty="0">
                <a:ln>
                  <a:solidFill>
                    <a:srgbClr val="FFFFFF">
                      <a:alpha val="0"/>
                    </a:srgbClr>
                  </a:solidFill>
                </a:ln>
                <a:solidFill>
                  <a:srgbClr val="FFFFFF"/>
                </a:solidFill>
                <a:effectLst/>
                <a:uLnTx/>
                <a:uFillTx/>
                <a:latin typeface="Segoe"/>
                <a:ea typeface="+mn-ea"/>
                <a:cs typeface="+mn-cs"/>
              </a:rPr>
              <a:t>Simulator Sensor</a:t>
            </a:r>
          </a:p>
          <a:p>
            <a:pPr marL="0" marR="0" lvl="0" indent="0" algn="ctr" defTabSz="1118108" rtl="0" eaLnBrk="1" fontAlgn="base" latinLnBrk="0" hangingPunct="1">
              <a:lnSpc>
                <a:spcPct val="100000"/>
              </a:lnSpc>
              <a:spcBef>
                <a:spcPts val="0"/>
              </a:spcBef>
              <a:spcAft>
                <a:spcPct val="0"/>
              </a:spcAft>
              <a:buClrTx/>
              <a:buSzTx/>
              <a:buFontTx/>
              <a:buNone/>
              <a:tabLst/>
              <a:defRPr/>
            </a:pPr>
            <a:r>
              <a:rPr lang="en-US" sz="1224" dirty="0">
                <a:ln>
                  <a:solidFill>
                    <a:srgbClr val="FFFFFF">
                      <a:alpha val="0"/>
                    </a:srgbClr>
                  </a:solidFill>
                </a:ln>
                <a:solidFill>
                  <a:srgbClr val="FFFFFF"/>
                </a:solidFill>
                <a:latin typeface="Segoe"/>
              </a:rPr>
              <a:t>(Node.js)</a:t>
            </a:r>
            <a:endParaRPr kumimoji="0" lang="en-US" sz="1224" b="0" i="0" u="none" strike="noStrike" kern="1200" cap="none" spc="0" normalizeH="0" baseline="0" noProof="0" dirty="0">
              <a:ln>
                <a:solidFill>
                  <a:srgbClr val="FFFFFF">
                    <a:alpha val="0"/>
                  </a:srgbClr>
                </a:solidFill>
              </a:ln>
              <a:solidFill>
                <a:srgbClr val="FFFFFF"/>
              </a:solidFill>
              <a:effectLst/>
              <a:uLnTx/>
              <a:uFillTx/>
              <a:latin typeface="Segoe"/>
              <a:ea typeface="+mn-ea"/>
              <a:cs typeface="+mn-cs"/>
            </a:endParaRPr>
          </a:p>
        </p:txBody>
      </p:sp>
      <p:cxnSp>
        <p:nvCxnSpPr>
          <p:cNvPr id="39" name="Straight Arrow Connector 38"/>
          <p:cNvCxnSpPr>
            <a:cxnSpLocks/>
            <a:endCxn id="11" idx="1"/>
          </p:cNvCxnSpPr>
          <p:nvPr/>
        </p:nvCxnSpPr>
        <p:spPr>
          <a:xfrm>
            <a:off x="2723943" y="3795343"/>
            <a:ext cx="1195716" cy="0"/>
          </a:xfrm>
          <a:prstGeom prst="straightConnector1">
            <a:avLst/>
          </a:prstGeom>
          <a:ln w="9525" cap="flat" cmpd="sng" algn="ctr">
            <a:solidFill>
              <a:schemeClr val="accent4"/>
            </a:solidFill>
            <a:prstDash val="sysDash"/>
            <a:round/>
            <a:headEnd type="none" w="med" len="med"/>
            <a:tailEnd type="triangle" w="med" len="med"/>
          </a:ln>
        </p:spPr>
        <p:style>
          <a:lnRef idx="0">
            <a:scrgbClr r="0" g="0" b="0"/>
          </a:lnRef>
          <a:fillRef idx="0">
            <a:scrgbClr r="0" g="0" b="0"/>
          </a:fillRef>
          <a:effectRef idx="0">
            <a:scrgbClr r="0" g="0" b="0"/>
          </a:effectRef>
          <a:fontRef idx="minor">
            <a:schemeClr val="tx1"/>
          </a:fontRef>
        </p:style>
      </p:cxnSp>
      <p:pic>
        <p:nvPicPr>
          <p:cNvPr id="11" name="Picture 10"/>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919659" y="3405198"/>
            <a:ext cx="780290" cy="780290"/>
          </a:xfrm>
          <a:prstGeom prst="rect">
            <a:avLst/>
          </a:prstGeom>
        </p:spPr>
      </p:pic>
      <p:sp>
        <p:nvSpPr>
          <p:cNvPr id="48" name="Rectangle 47"/>
          <p:cNvSpPr>
            <a:spLocks noChangeAspect="1"/>
          </p:cNvSpPr>
          <p:nvPr/>
        </p:nvSpPr>
        <p:spPr>
          <a:xfrm>
            <a:off x="3435313" y="4251157"/>
            <a:ext cx="1688045" cy="188385"/>
          </a:xfrm>
          <a:prstGeom prst="rect">
            <a:avLst/>
          </a:prstGeom>
          <a:no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1118108" rtl="0" eaLnBrk="1" fontAlgn="base" latinLnBrk="0" hangingPunct="1">
              <a:lnSpc>
                <a:spcPct val="100000"/>
              </a:lnSpc>
              <a:spcBef>
                <a:spcPts val="0"/>
              </a:spcBef>
              <a:spcAft>
                <a:spcPct val="0"/>
              </a:spcAft>
              <a:buClrTx/>
              <a:buSzTx/>
              <a:buFontTx/>
              <a:buNone/>
              <a:tabLst/>
              <a:defRPr/>
            </a:pPr>
            <a:r>
              <a:rPr kumimoji="0" lang="en-US" sz="1224" b="0" i="0" u="none" strike="noStrike" kern="1200" cap="none" spc="0" normalizeH="0" baseline="0" noProof="0" dirty="0">
                <a:ln>
                  <a:solidFill>
                    <a:srgbClr val="FFFFFF">
                      <a:alpha val="0"/>
                    </a:srgbClr>
                  </a:solidFill>
                </a:ln>
                <a:solidFill>
                  <a:srgbClr val="FFFFFF"/>
                </a:solidFill>
                <a:effectLst/>
                <a:uLnTx/>
                <a:uFillTx/>
                <a:latin typeface="Segoe"/>
                <a:ea typeface="+mn-ea"/>
                <a:cs typeface="+mn-cs"/>
              </a:rPr>
              <a:t>IoT Hub</a:t>
            </a:r>
          </a:p>
        </p:txBody>
      </p:sp>
      <p:pic>
        <p:nvPicPr>
          <p:cNvPr id="14" name="Picture 13"/>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985124" y="3436581"/>
            <a:ext cx="670779" cy="670779"/>
          </a:xfrm>
          <a:prstGeom prst="rect">
            <a:avLst/>
          </a:prstGeom>
        </p:spPr>
      </p:pic>
      <p:pic>
        <p:nvPicPr>
          <p:cNvPr id="52" name="Picture 51"/>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932138" y="2029102"/>
            <a:ext cx="780290" cy="780290"/>
          </a:xfrm>
          <a:prstGeom prst="rect">
            <a:avLst/>
          </a:prstGeom>
        </p:spPr>
      </p:pic>
      <p:sp>
        <p:nvSpPr>
          <p:cNvPr id="53" name="Rectangle 52"/>
          <p:cNvSpPr>
            <a:spLocks noChangeAspect="1"/>
          </p:cNvSpPr>
          <p:nvPr/>
        </p:nvSpPr>
        <p:spPr>
          <a:xfrm>
            <a:off x="5574470" y="2905250"/>
            <a:ext cx="1688045" cy="188385"/>
          </a:xfrm>
          <a:prstGeom prst="rect">
            <a:avLst/>
          </a:prstGeom>
          <a:no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1118108" rtl="0" eaLnBrk="1" fontAlgn="base" latinLnBrk="0" hangingPunct="1">
              <a:lnSpc>
                <a:spcPct val="100000"/>
              </a:lnSpc>
              <a:spcBef>
                <a:spcPts val="0"/>
              </a:spcBef>
              <a:spcAft>
                <a:spcPct val="0"/>
              </a:spcAft>
              <a:buClrTx/>
              <a:buSzTx/>
              <a:buFontTx/>
              <a:buNone/>
              <a:tabLst/>
              <a:defRPr/>
            </a:pPr>
            <a:r>
              <a:rPr kumimoji="0" lang="en-US" sz="1224" b="0" i="0" u="none" strike="noStrike" kern="1200" cap="none" spc="0" normalizeH="0" baseline="0" noProof="0" dirty="0">
                <a:ln>
                  <a:solidFill>
                    <a:srgbClr val="FFFFFF">
                      <a:alpha val="0"/>
                    </a:srgbClr>
                  </a:solidFill>
                </a:ln>
                <a:solidFill>
                  <a:srgbClr val="FFFFFF"/>
                </a:solidFill>
                <a:effectLst/>
                <a:uLnTx/>
                <a:uFillTx/>
                <a:latin typeface="Segoe"/>
                <a:ea typeface="+mn-ea"/>
                <a:cs typeface="+mn-cs"/>
              </a:rPr>
              <a:t>Stream Analytics</a:t>
            </a:r>
          </a:p>
        </p:txBody>
      </p:sp>
      <p:pic>
        <p:nvPicPr>
          <p:cNvPr id="54" name="Picture 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932138" y="4650050"/>
            <a:ext cx="780290" cy="780290"/>
          </a:xfrm>
          <a:prstGeom prst="rect">
            <a:avLst/>
          </a:prstGeom>
        </p:spPr>
      </p:pic>
      <p:sp>
        <p:nvSpPr>
          <p:cNvPr id="55" name="Rectangle 54"/>
          <p:cNvSpPr>
            <a:spLocks noChangeAspect="1"/>
          </p:cNvSpPr>
          <p:nvPr/>
        </p:nvSpPr>
        <p:spPr>
          <a:xfrm>
            <a:off x="5574470" y="5526198"/>
            <a:ext cx="1688045" cy="188385"/>
          </a:xfrm>
          <a:prstGeom prst="rect">
            <a:avLst/>
          </a:prstGeom>
          <a:no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1118108" rtl="0" eaLnBrk="1" fontAlgn="base" latinLnBrk="0" hangingPunct="1">
              <a:lnSpc>
                <a:spcPct val="100000"/>
              </a:lnSpc>
              <a:spcBef>
                <a:spcPts val="0"/>
              </a:spcBef>
              <a:spcAft>
                <a:spcPct val="0"/>
              </a:spcAft>
              <a:buClrTx/>
              <a:buSzTx/>
              <a:buFontTx/>
              <a:buNone/>
              <a:tabLst/>
              <a:defRPr/>
            </a:pPr>
            <a:r>
              <a:rPr kumimoji="0" lang="en-US" sz="1224" b="0" i="0" u="none" strike="noStrike" kern="1200" cap="none" spc="0" normalizeH="0" baseline="0" noProof="0" dirty="0">
                <a:ln>
                  <a:solidFill>
                    <a:srgbClr val="FFFFFF">
                      <a:alpha val="0"/>
                    </a:srgbClr>
                  </a:solidFill>
                </a:ln>
                <a:solidFill>
                  <a:srgbClr val="FFFFFF"/>
                </a:solidFill>
                <a:effectLst/>
                <a:uLnTx/>
                <a:uFillTx/>
                <a:latin typeface="Segoe"/>
                <a:ea typeface="+mn-ea"/>
                <a:cs typeface="+mn-cs"/>
              </a:rPr>
              <a:t>Stream Analytics</a:t>
            </a:r>
          </a:p>
        </p:txBody>
      </p:sp>
      <p:cxnSp>
        <p:nvCxnSpPr>
          <p:cNvPr id="56" name="Straight Arrow Connector 55"/>
          <p:cNvCxnSpPr>
            <a:cxnSpLocks/>
          </p:cNvCxnSpPr>
          <p:nvPr/>
        </p:nvCxnSpPr>
        <p:spPr>
          <a:xfrm>
            <a:off x="4699949" y="3862480"/>
            <a:ext cx="1030291" cy="117503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cxnSpLocks/>
          </p:cNvCxnSpPr>
          <p:nvPr/>
        </p:nvCxnSpPr>
        <p:spPr>
          <a:xfrm flipV="1">
            <a:off x="4724953" y="2578437"/>
            <a:ext cx="1094520" cy="104634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10660544" y="2318638"/>
            <a:ext cx="1190817" cy="259799"/>
          </a:xfrm>
          <a:prstGeom prst="rect">
            <a:avLst/>
          </a:prstGeom>
        </p:spPr>
        <p:txBody>
          <a:bodyPr wrap="square">
            <a:spAutoFit/>
          </a:bodyPr>
          <a:lstStyle/>
          <a:p>
            <a:pPr defTabSz="896386"/>
            <a:r>
              <a:rPr lang="en-US" sz="1100" kern="0" dirty="0">
                <a:solidFill>
                  <a:schemeClr val="bg1"/>
                </a:solidFill>
                <a:cs typeface="Segoe UI Semilight" panose="020B0402040204020203" pitchFamily="34" charset="0"/>
              </a:rPr>
              <a:t>Power BI</a:t>
            </a:r>
          </a:p>
        </p:txBody>
      </p:sp>
      <p:grpSp>
        <p:nvGrpSpPr>
          <p:cNvPr id="59" name="Group 58"/>
          <p:cNvGrpSpPr/>
          <p:nvPr/>
        </p:nvGrpSpPr>
        <p:grpSpPr>
          <a:xfrm>
            <a:off x="9582722" y="2188022"/>
            <a:ext cx="847916" cy="503433"/>
            <a:chOff x="7884058" y="5368509"/>
            <a:chExt cx="324905" cy="207663"/>
          </a:xfrm>
          <a:solidFill>
            <a:srgbClr val="FFFFFF"/>
          </a:solidFill>
        </p:grpSpPr>
        <p:sp>
          <p:nvSpPr>
            <p:cNvPr id="60"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sp>
          <p:nvSpPr>
            <p:cNvPr id="61"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sp>
          <p:nvSpPr>
            <p:cNvPr id="62"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sp>
          <p:nvSpPr>
            <p:cNvPr id="63"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sp>
          <p:nvSpPr>
            <p:cNvPr id="64"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grpSp>
      <p:cxnSp>
        <p:nvCxnSpPr>
          <p:cNvPr id="65" name="Straight Arrow Connector 64"/>
          <p:cNvCxnSpPr>
            <a:cxnSpLocks/>
          </p:cNvCxnSpPr>
          <p:nvPr/>
        </p:nvCxnSpPr>
        <p:spPr>
          <a:xfrm>
            <a:off x="6955468" y="2396392"/>
            <a:ext cx="2517512"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71" name="Picture 70"/>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8052876" y="3381825"/>
            <a:ext cx="780290" cy="780290"/>
          </a:xfrm>
          <a:prstGeom prst="rect">
            <a:avLst/>
          </a:prstGeom>
        </p:spPr>
      </p:pic>
      <p:cxnSp>
        <p:nvCxnSpPr>
          <p:cNvPr id="72" name="Straight Arrow Connector 71"/>
          <p:cNvCxnSpPr>
            <a:cxnSpLocks/>
          </p:cNvCxnSpPr>
          <p:nvPr/>
        </p:nvCxnSpPr>
        <p:spPr>
          <a:xfrm>
            <a:off x="6955468" y="2691455"/>
            <a:ext cx="936081" cy="104525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8793862" y="3881300"/>
            <a:ext cx="1190817" cy="259799"/>
          </a:xfrm>
          <a:prstGeom prst="rect">
            <a:avLst/>
          </a:prstGeom>
        </p:spPr>
        <p:txBody>
          <a:bodyPr wrap="square">
            <a:spAutoFit/>
          </a:bodyPr>
          <a:lstStyle/>
          <a:p>
            <a:pPr defTabSz="896386"/>
            <a:r>
              <a:rPr lang="en-US" sz="1100" kern="0" dirty="0">
                <a:solidFill>
                  <a:schemeClr val="bg1"/>
                </a:solidFill>
                <a:cs typeface="Segoe UI Semilight" panose="020B0402040204020203" pitchFamily="34" charset="0"/>
              </a:rPr>
              <a:t>Storage BLOB</a:t>
            </a:r>
          </a:p>
        </p:txBody>
      </p:sp>
      <p:pic>
        <p:nvPicPr>
          <p:cNvPr id="78" name="Picture 77"/>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7501404" y="4682143"/>
            <a:ext cx="780290" cy="780290"/>
          </a:xfrm>
          <a:prstGeom prst="rect">
            <a:avLst/>
          </a:prstGeom>
        </p:spPr>
      </p:pic>
      <p:cxnSp>
        <p:nvCxnSpPr>
          <p:cNvPr id="79" name="Straight Arrow Connector 78"/>
          <p:cNvCxnSpPr>
            <a:cxnSpLocks/>
          </p:cNvCxnSpPr>
          <p:nvPr/>
        </p:nvCxnSpPr>
        <p:spPr>
          <a:xfrm>
            <a:off x="6755963" y="5072288"/>
            <a:ext cx="636822"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a:xfrm>
            <a:off x="7414976" y="5502432"/>
            <a:ext cx="898708" cy="280718"/>
          </a:xfrm>
          <a:prstGeom prst="rect">
            <a:avLst/>
          </a:prstGeom>
        </p:spPr>
        <p:txBody>
          <a:bodyPr wrap="none">
            <a:spAutoFit/>
          </a:bodyPr>
          <a:lstStyle/>
          <a:p>
            <a:pPr lvl="0" algn="ctr" defTabSz="1118108" fontAlgn="base">
              <a:spcAft>
                <a:spcPct val="0"/>
              </a:spcAft>
              <a:defRPr/>
            </a:pPr>
            <a:r>
              <a:rPr lang="en-US" sz="1224" dirty="0">
                <a:ln>
                  <a:solidFill>
                    <a:srgbClr val="FFFFFF">
                      <a:alpha val="0"/>
                    </a:srgbClr>
                  </a:solidFill>
                </a:ln>
                <a:solidFill>
                  <a:srgbClr val="FFFFFF"/>
                </a:solidFill>
                <a:latin typeface="Segoe"/>
              </a:rPr>
              <a:t>Event Hub</a:t>
            </a:r>
          </a:p>
        </p:txBody>
      </p:sp>
      <p:pic>
        <p:nvPicPr>
          <p:cNvPr id="87" name="Picture 86"/>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9154391" y="4650050"/>
            <a:ext cx="780290" cy="780290"/>
          </a:xfrm>
          <a:prstGeom prst="rect">
            <a:avLst/>
          </a:prstGeom>
        </p:spPr>
      </p:pic>
      <p:cxnSp>
        <p:nvCxnSpPr>
          <p:cNvPr id="88" name="Straight Arrow Connector 87"/>
          <p:cNvCxnSpPr>
            <a:cxnSpLocks/>
          </p:cNvCxnSpPr>
          <p:nvPr/>
        </p:nvCxnSpPr>
        <p:spPr>
          <a:xfrm>
            <a:off x="8344058" y="5084896"/>
            <a:ext cx="636822"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90" name="Picture 89"/>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10733847" y="4646399"/>
            <a:ext cx="752929" cy="780290"/>
          </a:xfrm>
          <a:prstGeom prst="rect">
            <a:avLst/>
          </a:prstGeom>
        </p:spPr>
      </p:pic>
      <p:cxnSp>
        <p:nvCxnSpPr>
          <p:cNvPr id="91" name="Straight Arrow Connector 90"/>
          <p:cNvCxnSpPr>
            <a:cxnSpLocks/>
          </p:cNvCxnSpPr>
          <p:nvPr/>
        </p:nvCxnSpPr>
        <p:spPr>
          <a:xfrm>
            <a:off x="10006680" y="5072288"/>
            <a:ext cx="636822"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9012835" y="5483036"/>
            <a:ext cx="1111202" cy="280718"/>
          </a:xfrm>
          <a:prstGeom prst="rect">
            <a:avLst/>
          </a:prstGeom>
        </p:spPr>
        <p:txBody>
          <a:bodyPr wrap="none">
            <a:spAutoFit/>
          </a:bodyPr>
          <a:lstStyle/>
          <a:p>
            <a:pPr lvl="0" algn="ctr" defTabSz="1118108" fontAlgn="base">
              <a:spcAft>
                <a:spcPct val="0"/>
              </a:spcAft>
              <a:defRPr/>
            </a:pPr>
            <a:r>
              <a:rPr lang="en-US" sz="1224" dirty="0">
                <a:ln>
                  <a:solidFill>
                    <a:srgbClr val="FFFFFF">
                      <a:alpha val="0"/>
                    </a:srgbClr>
                  </a:solidFill>
                </a:ln>
                <a:solidFill>
                  <a:srgbClr val="FFFFFF"/>
                </a:solidFill>
                <a:latin typeface="Segoe"/>
              </a:rPr>
              <a:t>Function App</a:t>
            </a:r>
          </a:p>
        </p:txBody>
      </p:sp>
      <p:sp>
        <p:nvSpPr>
          <p:cNvPr id="93" name="Rectangle 92"/>
          <p:cNvSpPr/>
          <p:nvPr/>
        </p:nvSpPr>
        <p:spPr>
          <a:xfrm>
            <a:off x="10595635" y="5491703"/>
            <a:ext cx="883576" cy="280718"/>
          </a:xfrm>
          <a:prstGeom prst="rect">
            <a:avLst/>
          </a:prstGeom>
        </p:spPr>
        <p:txBody>
          <a:bodyPr wrap="none">
            <a:spAutoFit/>
          </a:bodyPr>
          <a:lstStyle/>
          <a:p>
            <a:pPr lvl="0" algn="ctr" defTabSz="1118108" fontAlgn="base">
              <a:spcAft>
                <a:spcPct val="0"/>
              </a:spcAft>
              <a:defRPr/>
            </a:pPr>
            <a:r>
              <a:rPr lang="en-US" sz="1224" dirty="0">
                <a:ln>
                  <a:solidFill>
                    <a:srgbClr val="FFFFFF">
                      <a:alpha val="0"/>
                    </a:srgbClr>
                  </a:solidFill>
                </a:ln>
                <a:solidFill>
                  <a:srgbClr val="FFFFFF"/>
                </a:solidFill>
                <a:latin typeface="Segoe"/>
              </a:rPr>
              <a:t>Logic App</a:t>
            </a:r>
          </a:p>
        </p:txBody>
      </p:sp>
      <p:pic>
        <p:nvPicPr>
          <p:cNvPr id="97" name="Picture 96"/>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10665791" y="3543321"/>
            <a:ext cx="780290" cy="780290"/>
          </a:xfrm>
          <a:prstGeom prst="rect">
            <a:avLst/>
          </a:prstGeom>
        </p:spPr>
      </p:pic>
      <p:cxnSp>
        <p:nvCxnSpPr>
          <p:cNvPr id="98" name="Straight Arrow Connector 97"/>
          <p:cNvCxnSpPr>
            <a:cxnSpLocks/>
          </p:cNvCxnSpPr>
          <p:nvPr/>
        </p:nvCxnSpPr>
        <p:spPr>
          <a:xfrm flipV="1">
            <a:off x="11078954" y="4251157"/>
            <a:ext cx="0" cy="39374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p:cNvSpPr/>
          <p:nvPr/>
        </p:nvSpPr>
        <p:spPr>
          <a:xfrm>
            <a:off x="10299267" y="3280173"/>
            <a:ext cx="1410964" cy="280718"/>
          </a:xfrm>
          <a:prstGeom prst="rect">
            <a:avLst/>
          </a:prstGeom>
        </p:spPr>
        <p:txBody>
          <a:bodyPr wrap="none">
            <a:spAutoFit/>
          </a:bodyPr>
          <a:lstStyle/>
          <a:p>
            <a:pPr lvl="0" algn="ctr" defTabSz="1118108" fontAlgn="base">
              <a:spcAft>
                <a:spcPct val="0"/>
              </a:spcAft>
              <a:defRPr/>
            </a:pPr>
            <a:r>
              <a:rPr lang="en-US" sz="1224" dirty="0">
                <a:ln>
                  <a:solidFill>
                    <a:srgbClr val="FFFFFF">
                      <a:alpha val="0"/>
                    </a:srgbClr>
                  </a:solidFill>
                </a:ln>
                <a:solidFill>
                  <a:srgbClr val="FFFFFF"/>
                </a:solidFill>
                <a:latin typeface="Segoe"/>
              </a:rPr>
              <a:t>Email Notification</a:t>
            </a:r>
          </a:p>
        </p:txBody>
      </p:sp>
      <p:sp>
        <p:nvSpPr>
          <p:cNvPr id="2" name="Rectangle 1"/>
          <p:cNvSpPr/>
          <p:nvPr/>
        </p:nvSpPr>
        <p:spPr>
          <a:xfrm>
            <a:off x="7431200" y="3143595"/>
            <a:ext cx="2613677" cy="11191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84760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Hands-On Labs</a:t>
            </a:r>
          </a:p>
        </p:txBody>
      </p:sp>
      <p:sp>
        <p:nvSpPr>
          <p:cNvPr id="7" name="Rectangle 6"/>
          <p:cNvSpPr/>
          <p:nvPr/>
        </p:nvSpPr>
        <p:spPr>
          <a:xfrm>
            <a:off x="792853" y="1764717"/>
            <a:ext cx="10387510" cy="1569660"/>
          </a:xfrm>
          <a:prstGeom prst="rect">
            <a:avLst/>
          </a:prstGeom>
        </p:spPr>
        <p:txBody>
          <a:bodyPr wrap="square">
            <a:spAutoFit/>
          </a:bodyPr>
          <a:lstStyle/>
          <a:p>
            <a:r>
              <a:rPr lang="en-US" sz="2400" dirty="0">
                <a:solidFill>
                  <a:schemeClr val="bg1"/>
                </a:solidFill>
              </a:rPr>
              <a:t>Estimated time: 30 minutes</a:t>
            </a:r>
          </a:p>
          <a:p>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06 - Store Sensor Data in BLOB Storage</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34906571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3891353" y="70815"/>
            <a:ext cx="8193792" cy="6689736"/>
          </a:xfrm>
          <a:prstGeom prst="rect">
            <a:avLst/>
          </a:prstGeom>
          <a:solidFill>
            <a:srgbClr val="FFFFFF">
              <a:lumMod val="50000"/>
            </a:srgbClr>
          </a:solidFill>
          <a:ln w="2857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algn="ctr" defTabSz="913516"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sp>
        <p:nvSpPr>
          <p:cNvPr id="39" name="Rectangle 38"/>
          <p:cNvSpPr/>
          <p:nvPr/>
        </p:nvSpPr>
        <p:spPr bwMode="auto">
          <a:xfrm>
            <a:off x="4024700" y="193181"/>
            <a:ext cx="2389480" cy="1064647"/>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defRPr/>
            </a:pPr>
            <a:endParaRPr lang="en-US" sz="2307" kern="0">
              <a:solidFill>
                <a:srgbClr val="FFFFFF"/>
              </a:solidFill>
              <a:latin typeface="Segoe UI Light"/>
              <a:cs typeface="Segoe UI" pitchFamily="34" charset="0"/>
            </a:endParaRPr>
          </a:p>
        </p:txBody>
      </p:sp>
      <p:sp>
        <p:nvSpPr>
          <p:cNvPr id="6" name="Rectangle 5"/>
          <p:cNvSpPr/>
          <p:nvPr/>
        </p:nvSpPr>
        <p:spPr bwMode="auto">
          <a:xfrm>
            <a:off x="4010659" y="2411013"/>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defRPr/>
            </a:pPr>
            <a:endParaRPr lang="en-US" sz="2307" kern="0">
              <a:solidFill>
                <a:srgbClr val="FFFFFF"/>
              </a:solidFill>
              <a:latin typeface="Segoe UI Light"/>
              <a:cs typeface="Segoe UI" pitchFamily="34" charset="0"/>
            </a:endParaRPr>
          </a:p>
        </p:txBody>
      </p:sp>
      <p:sp>
        <p:nvSpPr>
          <p:cNvPr id="7" name="Rectangle 6"/>
          <p:cNvSpPr/>
          <p:nvPr/>
        </p:nvSpPr>
        <p:spPr bwMode="auto">
          <a:xfrm>
            <a:off x="4010659" y="3531740"/>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defRPr/>
            </a:pPr>
            <a:endParaRPr lang="en-US" sz="2307" kern="0">
              <a:solidFill>
                <a:srgbClr val="FFFFFF"/>
              </a:solidFill>
              <a:latin typeface="Segoe UI Light"/>
              <a:ea typeface="Segoe UI" pitchFamily="34" charset="0"/>
              <a:cs typeface="Segoe UI" pitchFamily="34" charset="0"/>
            </a:endParaRPr>
          </a:p>
        </p:txBody>
      </p:sp>
      <p:sp>
        <p:nvSpPr>
          <p:cNvPr id="8" name="Rectangle 7"/>
          <p:cNvSpPr/>
          <p:nvPr/>
        </p:nvSpPr>
        <p:spPr bwMode="auto">
          <a:xfrm>
            <a:off x="4010659" y="4640930"/>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defRPr/>
            </a:pPr>
            <a:endParaRPr lang="en-US" sz="2307" kern="0">
              <a:solidFill>
                <a:srgbClr val="FFFFFF"/>
              </a:solidFill>
              <a:latin typeface="Segoe UI Light"/>
              <a:ea typeface="Segoe UI" pitchFamily="34" charset="0"/>
              <a:cs typeface="Segoe UI" pitchFamily="34" charset="0"/>
            </a:endParaRPr>
          </a:p>
        </p:txBody>
      </p:sp>
      <p:sp>
        <p:nvSpPr>
          <p:cNvPr id="9" name="Rectangle 8"/>
          <p:cNvSpPr/>
          <p:nvPr/>
        </p:nvSpPr>
        <p:spPr bwMode="auto">
          <a:xfrm>
            <a:off x="4010659" y="1297307"/>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defRPr/>
            </a:pPr>
            <a:endParaRPr lang="en-US" sz="2307" kern="0">
              <a:solidFill>
                <a:srgbClr val="FFFFFF"/>
              </a:solidFill>
              <a:latin typeface="Segoe UI Light"/>
              <a:cs typeface="Segoe UI" pitchFamily="34" charset="0"/>
            </a:endParaRPr>
          </a:p>
        </p:txBody>
      </p:sp>
      <p:sp>
        <p:nvSpPr>
          <p:cNvPr id="10" name="Rectangle 9"/>
          <p:cNvSpPr/>
          <p:nvPr/>
        </p:nvSpPr>
        <p:spPr bwMode="auto">
          <a:xfrm>
            <a:off x="6333894" y="193182"/>
            <a:ext cx="5610907" cy="6435386"/>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defRPr/>
            </a:pPr>
            <a:endParaRPr lang="en-US" sz="2307" kern="0">
              <a:solidFill>
                <a:srgbClr val="FFFFFF"/>
              </a:solidFill>
              <a:latin typeface="Segoe UI Light"/>
              <a:ea typeface="Segoe UI" pitchFamily="34" charset="0"/>
              <a:cs typeface="Segoe UI" pitchFamily="34" charset="0"/>
            </a:endParaRPr>
          </a:p>
        </p:txBody>
      </p:sp>
      <p:sp>
        <p:nvSpPr>
          <p:cNvPr id="16" name="TextBox 15"/>
          <p:cNvSpPr txBox="1"/>
          <p:nvPr/>
        </p:nvSpPr>
        <p:spPr>
          <a:xfrm>
            <a:off x="6480159" y="3573679"/>
            <a:ext cx="5270978" cy="1586867"/>
          </a:xfrm>
          <a:prstGeom prst="rect">
            <a:avLst/>
          </a:prstGeom>
          <a:solidFill>
            <a:schemeClr val="tx2"/>
          </a:solidFill>
        </p:spPr>
        <p:txBody>
          <a:bodyPr wrap="square" lIns="175661" tIns="140529" rIns="175661" bIns="140529" rtlCol="0">
            <a:spAutoFit/>
          </a:bodyPr>
          <a:lstStyle/>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p:txBody>
      </p:sp>
      <p:sp>
        <p:nvSpPr>
          <p:cNvPr id="18" name="TextBox 17"/>
          <p:cNvSpPr txBox="1"/>
          <p:nvPr/>
        </p:nvSpPr>
        <p:spPr>
          <a:xfrm>
            <a:off x="6480159" y="1935254"/>
            <a:ext cx="5270978" cy="1587052"/>
          </a:xfrm>
          <a:prstGeom prst="rect">
            <a:avLst/>
          </a:prstGeom>
          <a:solidFill>
            <a:schemeClr val="tx2"/>
          </a:solidFill>
        </p:spPr>
        <p:txBody>
          <a:bodyPr wrap="square" lIns="175661" tIns="140529" rIns="175661" bIns="140529" rtlCol="0">
            <a:spAutoFit/>
          </a:bodyPr>
          <a:lstStyle/>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TextBox 18"/>
          <p:cNvSpPr txBox="1"/>
          <p:nvPr/>
        </p:nvSpPr>
        <p:spPr>
          <a:xfrm>
            <a:off x="4903444" y="2699674"/>
            <a:ext cx="1161858"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API Apps</a:t>
            </a:r>
          </a:p>
        </p:txBody>
      </p:sp>
      <p:sp>
        <p:nvSpPr>
          <p:cNvPr id="21" name="TextBox 20"/>
          <p:cNvSpPr txBox="1"/>
          <p:nvPr/>
        </p:nvSpPr>
        <p:spPr>
          <a:xfrm>
            <a:off x="6480159" y="303881"/>
            <a:ext cx="5270978" cy="1580001"/>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32" tIns="137786" rIns="172232" bIns="13778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95810">
              <a:tabLst>
                <a:tab pos="878164" algn="l"/>
              </a:tabLst>
              <a:defRPr/>
            </a:pPr>
            <a:endParaRPr lang="en-US" sz="2304" b="0">
              <a:solidFill>
                <a:srgbClr val="FFFFFF"/>
              </a:solidFill>
              <a:latin typeface="Segoe UI Light"/>
              <a:ea typeface="+mn-ea"/>
            </a:endParaRPr>
          </a:p>
          <a:p>
            <a:pPr defTabSz="878221">
              <a:tabLst>
                <a:tab pos="860921" algn="l"/>
              </a:tabLst>
              <a:defRPr/>
            </a:pPr>
            <a:endParaRPr lang="en-US" sz="2262" b="0"/>
          </a:p>
        </p:txBody>
      </p:sp>
      <p:pic>
        <p:nvPicPr>
          <p:cNvPr id="32" name="Picture 31"/>
          <p:cNvPicPr>
            <a:picLocks noChangeAspect="1"/>
          </p:cNvPicPr>
          <p:nvPr/>
        </p:nvPicPr>
        <p:blipFill>
          <a:blip r:embed="rId2">
            <a:duotone>
              <a:prstClr val="black"/>
              <a:srgbClr val="00BCF2">
                <a:tint val="45000"/>
                <a:satMod val="400000"/>
              </a:srgbClr>
            </a:duotone>
            <a:lum bright="100000" contrast="-40000"/>
          </a:blip>
          <a:stretch>
            <a:fillRect/>
          </a:stretch>
        </p:blipFill>
        <p:spPr>
          <a:xfrm>
            <a:off x="4310783" y="1407029"/>
            <a:ext cx="545070" cy="782665"/>
          </a:xfrm>
          <a:prstGeom prst="rect">
            <a:avLst/>
          </a:prstGeom>
        </p:spPr>
      </p:pic>
      <p:sp>
        <p:nvSpPr>
          <p:cNvPr id="35" name="TextBox 34"/>
          <p:cNvSpPr txBox="1"/>
          <p:nvPr/>
        </p:nvSpPr>
        <p:spPr>
          <a:xfrm>
            <a:off x="4903444" y="3785719"/>
            <a:ext cx="1337865"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Logic Apps</a:t>
            </a:r>
          </a:p>
        </p:txBody>
      </p:sp>
      <p:sp>
        <p:nvSpPr>
          <p:cNvPr id="36" name="TextBox 35"/>
          <p:cNvSpPr txBox="1"/>
          <p:nvPr/>
        </p:nvSpPr>
        <p:spPr>
          <a:xfrm>
            <a:off x="5089453" y="4880171"/>
            <a:ext cx="1172972" cy="510886"/>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solidFill>
                  <a:srgbClr val="FFFFFF"/>
                </a:solidFill>
                <a:latin typeface="Segoe UI Light"/>
              </a:rPr>
              <a:t>Functions</a:t>
            </a:r>
          </a:p>
        </p:txBody>
      </p:sp>
      <p:sp>
        <p:nvSpPr>
          <p:cNvPr id="37" name="TextBox 36"/>
          <p:cNvSpPr txBox="1"/>
          <p:nvPr/>
        </p:nvSpPr>
        <p:spPr>
          <a:xfrm>
            <a:off x="4903444" y="1590728"/>
            <a:ext cx="1485585"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Mobile Apps</a:t>
            </a:r>
          </a:p>
        </p:txBody>
      </p:sp>
      <p:pic>
        <p:nvPicPr>
          <p:cNvPr id="38" name="Picture 6"/>
          <p:cNvPicPr>
            <a:picLocks noChangeAspect="1"/>
          </p:cNvPicPr>
          <p:nvPr/>
        </p:nvPicPr>
        <p:blipFill>
          <a:blip r:embed="rId3">
            <a:biLevel thresh="25000"/>
          </a:blip>
          <a:stretch>
            <a:fillRect/>
          </a:stretch>
        </p:blipFill>
        <p:spPr>
          <a:xfrm>
            <a:off x="4210269" y="4791735"/>
            <a:ext cx="902354" cy="796299"/>
          </a:xfrm>
          <a:prstGeom prst="rect">
            <a:avLst/>
          </a:prstGeom>
        </p:spPr>
      </p:pic>
      <p:sp>
        <p:nvSpPr>
          <p:cNvPr id="41" name="TextBox 40"/>
          <p:cNvSpPr txBox="1"/>
          <p:nvPr/>
        </p:nvSpPr>
        <p:spPr>
          <a:xfrm>
            <a:off x="4903445" y="486603"/>
            <a:ext cx="1276577"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Web Apps</a:t>
            </a:r>
          </a:p>
        </p:txBody>
      </p:sp>
      <p:sp>
        <p:nvSpPr>
          <p:cNvPr id="42" name="TextBox 41"/>
          <p:cNvSpPr txBox="1"/>
          <p:nvPr/>
        </p:nvSpPr>
        <p:spPr>
          <a:xfrm>
            <a:off x="6480159" y="5211918"/>
            <a:ext cx="5270978" cy="1305613"/>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32" tIns="137786" rIns="172232" bIns="13778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95810">
              <a:tabLst>
                <a:tab pos="878164" algn="l"/>
              </a:tabLst>
              <a:defRPr/>
            </a:pPr>
            <a:endParaRPr lang="en-US" sz="2307" b="0"/>
          </a:p>
        </p:txBody>
      </p:sp>
      <p:pic>
        <p:nvPicPr>
          <p:cNvPr id="43" name="Picture 42"/>
          <p:cNvPicPr>
            <a:picLocks noChangeAspect="1"/>
          </p:cNvPicPr>
          <p:nvPr/>
        </p:nvPicPr>
        <p:blipFill>
          <a:blip r:embed="rId4"/>
          <a:stretch>
            <a:fillRect/>
          </a:stretch>
        </p:blipFill>
        <p:spPr>
          <a:xfrm>
            <a:off x="4248657" y="2684297"/>
            <a:ext cx="669324" cy="631908"/>
          </a:xfrm>
          <a:prstGeom prst="flowChartOffpageConnector">
            <a:avLst/>
          </a:prstGeom>
          <a:noFill/>
        </p:spPr>
      </p:pic>
      <p:pic>
        <p:nvPicPr>
          <p:cNvPr id="44" name="Picture 43"/>
          <p:cNvPicPr>
            <a:picLocks noChangeAspect="1"/>
          </p:cNvPicPr>
          <p:nvPr/>
        </p:nvPicPr>
        <p:blipFill>
          <a:blip r:embed="rId5">
            <a:duotone>
              <a:prstClr val="black"/>
              <a:srgbClr val="00BCF2">
                <a:tint val="45000"/>
                <a:satMod val="400000"/>
              </a:srgbClr>
            </a:duotone>
            <a:lum bright="100000" contrast="-40000"/>
          </a:blip>
          <a:stretch>
            <a:fillRect/>
          </a:stretch>
        </p:blipFill>
        <p:spPr>
          <a:xfrm>
            <a:off x="4228449" y="339198"/>
            <a:ext cx="709741" cy="693195"/>
          </a:xfrm>
          <a:prstGeom prst="rect">
            <a:avLst/>
          </a:prstGeom>
        </p:spPr>
      </p:pic>
      <p:pic>
        <p:nvPicPr>
          <p:cNvPr id="3" name="Picture 2"/>
          <p:cNvPicPr>
            <a:picLocks noChangeAspect="1"/>
          </p:cNvPicPr>
          <p:nvPr/>
        </p:nvPicPr>
        <p:blipFill>
          <a:blip r:embed="rId6"/>
          <a:stretch>
            <a:fillRect/>
          </a:stretch>
        </p:blipFill>
        <p:spPr>
          <a:xfrm>
            <a:off x="7610318" y="4018048"/>
            <a:ext cx="770925" cy="792265"/>
          </a:xfrm>
          <a:prstGeom prst="rect">
            <a:avLst/>
          </a:prstGeom>
        </p:spPr>
      </p:pic>
      <p:pic>
        <p:nvPicPr>
          <p:cNvPr id="15" name="Picture 14"/>
          <p:cNvPicPr>
            <a:picLocks noChangeAspect="1"/>
          </p:cNvPicPr>
          <p:nvPr/>
        </p:nvPicPr>
        <p:blipFill>
          <a:blip r:embed="rId7"/>
          <a:stretch>
            <a:fillRect/>
          </a:stretch>
        </p:blipFill>
        <p:spPr>
          <a:xfrm>
            <a:off x="6571535" y="4003859"/>
            <a:ext cx="768466" cy="581838"/>
          </a:xfrm>
          <a:prstGeom prst="rect">
            <a:avLst/>
          </a:prstGeom>
        </p:spPr>
      </p:pic>
      <p:pic>
        <p:nvPicPr>
          <p:cNvPr id="34" name="Picture 33"/>
          <p:cNvPicPr>
            <a:picLocks noChangeAspect="1"/>
          </p:cNvPicPr>
          <p:nvPr/>
        </p:nvPicPr>
        <p:blipFill>
          <a:blip r:embed="rId8"/>
          <a:stretch>
            <a:fillRect/>
          </a:stretch>
        </p:blipFill>
        <p:spPr>
          <a:xfrm>
            <a:off x="8651561" y="4009700"/>
            <a:ext cx="462675" cy="859255"/>
          </a:xfrm>
          <a:prstGeom prst="rect">
            <a:avLst/>
          </a:prstGeom>
        </p:spPr>
      </p:pic>
      <p:pic>
        <p:nvPicPr>
          <p:cNvPr id="45" name="Picture 44"/>
          <p:cNvPicPr>
            <a:picLocks noChangeAspect="1"/>
          </p:cNvPicPr>
          <p:nvPr/>
        </p:nvPicPr>
        <p:blipFill>
          <a:blip r:embed="rId9"/>
          <a:stretch>
            <a:fillRect/>
          </a:stretch>
        </p:blipFill>
        <p:spPr>
          <a:xfrm>
            <a:off x="9384554" y="4128610"/>
            <a:ext cx="664999" cy="740345"/>
          </a:xfrm>
          <a:prstGeom prst="rect">
            <a:avLst/>
          </a:prstGeom>
        </p:spPr>
      </p:pic>
      <p:pic>
        <p:nvPicPr>
          <p:cNvPr id="46" name="Picture 45"/>
          <p:cNvPicPr>
            <a:picLocks noChangeAspect="1"/>
          </p:cNvPicPr>
          <p:nvPr/>
        </p:nvPicPr>
        <p:blipFill>
          <a:blip r:embed="rId10"/>
          <a:stretch>
            <a:fillRect/>
          </a:stretch>
        </p:blipFill>
        <p:spPr>
          <a:xfrm>
            <a:off x="10522809" y="4426425"/>
            <a:ext cx="1098499" cy="556201"/>
          </a:xfrm>
          <a:prstGeom prst="rect">
            <a:avLst/>
          </a:prstGeom>
        </p:spPr>
      </p:pic>
      <p:sp>
        <p:nvSpPr>
          <p:cNvPr id="48" name="TextBox 47"/>
          <p:cNvSpPr txBox="1"/>
          <p:nvPr/>
        </p:nvSpPr>
        <p:spPr>
          <a:xfrm>
            <a:off x="6567882" y="1924217"/>
            <a:ext cx="3381818"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Application templates</a:t>
            </a:r>
          </a:p>
        </p:txBody>
      </p:sp>
      <p:sp>
        <p:nvSpPr>
          <p:cNvPr id="49" name="TextBox 48"/>
          <p:cNvSpPr txBox="1"/>
          <p:nvPr/>
        </p:nvSpPr>
        <p:spPr>
          <a:xfrm>
            <a:off x="6567882" y="3569725"/>
            <a:ext cx="5069570"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Multiple languages and frameworks</a:t>
            </a:r>
          </a:p>
        </p:txBody>
      </p:sp>
      <p:sp>
        <p:nvSpPr>
          <p:cNvPr id="50" name="TextBox 49"/>
          <p:cNvSpPr txBox="1"/>
          <p:nvPr/>
        </p:nvSpPr>
        <p:spPr>
          <a:xfrm>
            <a:off x="6567882" y="5223386"/>
            <a:ext cx="3381818"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Enterprise workloads</a:t>
            </a:r>
          </a:p>
        </p:txBody>
      </p:sp>
      <p:sp>
        <p:nvSpPr>
          <p:cNvPr id="53" name="TextBox 52"/>
          <p:cNvSpPr txBox="1"/>
          <p:nvPr/>
        </p:nvSpPr>
        <p:spPr>
          <a:xfrm>
            <a:off x="6567882" y="356224"/>
            <a:ext cx="3381818"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DevOps productivity</a:t>
            </a:r>
          </a:p>
        </p:txBody>
      </p:sp>
      <p:pic>
        <p:nvPicPr>
          <p:cNvPr id="31" name="Picture 30"/>
          <p:cNvPicPr>
            <a:picLocks noChangeAspect="1"/>
          </p:cNvPicPr>
          <p:nvPr/>
        </p:nvPicPr>
        <p:blipFill>
          <a:blip r:embed="rId11"/>
          <a:stretch>
            <a:fillRect/>
          </a:stretch>
        </p:blipFill>
        <p:spPr>
          <a:xfrm>
            <a:off x="6608666" y="2472813"/>
            <a:ext cx="537855" cy="537855"/>
          </a:xfrm>
          <a:prstGeom prst="rect">
            <a:avLst/>
          </a:prstGeom>
        </p:spPr>
      </p:pic>
      <p:pic>
        <p:nvPicPr>
          <p:cNvPr id="40" name="Picture 39"/>
          <p:cNvPicPr>
            <a:picLocks noChangeAspect="1"/>
          </p:cNvPicPr>
          <p:nvPr/>
        </p:nvPicPr>
        <p:blipFill>
          <a:blip r:embed="rId12"/>
          <a:stretch>
            <a:fillRect/>
          </a:stretch>
        </p:blipFill>
        <p:spPr>
          <a:xfrm>
            <a:off x="7323545" y="2472813"/>
            <a:ext cx="537855" cy="537855"/>
          </a:xfrm>
          <a:prstGeom prst="rect">
            <a:avLst/>
          </a:prstGeom>
        </p:spPr>
      </p:pic>
      <p:sp>
        <p:nvSpPr>
          <p:cNvPr id="55" name="TextBox 54"/>
          <p:cNvSpPr txBox="1"/>
          <p:nvPr/>
        </p:nvSpPr>
        <p:spPr>
          <a:xfrm>
            <a:off x="6532495" y="3121111"/>
            <a:ext cx="690199"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Umbraco</a:t>
            </a:r>
          </a:p>
        </p:txBody>
      </p:sp>
      <p:sp>
        <p:nvSpPr>
          <p:cNvPr id="56" name="TextBox 55"/>
          <p:cNvSpPr txBox="1"/>
          <p:nvPr/>
        </p:nvSpPr>
        <p:spPr>
          <a:xfrm>
            <a:off x="7285635" y="3121111"/>
            <a:ext cx="630483"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Orchard</a:t>
            </a:r>
          </a:p>
        </p:txBody>
      </p:sp>
      <p:pic>
        <p:nvPicPr>
          <p:cNvPr id="47" name="Picture 46"/>
          <p:cNvPicPr>
            <a:picLocks noChangeAspect="1"/>
          </p:cNvPicPr>
          <p:nvPr/>
        </p:nvPicPr>
        <p:blipFill>
          <a:blip r:embed="rId13"/>
          <a:stretch>
            <a:fillRect/>
          </a:stretch>
        </p:blipFill>
        <p:spPr>
          <a:xfrm>
            <a:off x="8038425" y="2591566"/>
            <a:ext cx="667451" cy="300352"/>
          </a:xfrm>
          <a:prstGeom prst="rect">
            <a:avLst/>
          </a:prstGeom>
        </p:spPr>
      </p:pic>
      <p:sp>
        <p:nvSpPr>
          <p:cNvPr id="57" name="TextBox 56"/>
          <p:cNvSpPr txBox="1"/>
          <p:nvPr/>
        </p:nvSpPr>
        <p:spPr>
          <a:xfrm>
            <a:off x="8024578" y="3121111"/>
            <a:ext cx="680770"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err="1"/>
              <a:t>Episerver</a:t>
            </a:r>
            <a:endParaRPr lang="en-US" sz="980"/>
          </a:p>
        </p:txBody>
      </p:sp>
      <p:pic>
        <p:nvPicPr>
          <p:cNvPr id="54" name="Picture 5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319872" y="3957092"/>
            <a:ext cx="1295614" cy="308703"/>
          </a:xfrm>
          <a:prstGeom prst="rect">
            <a:avLst/>
          </a:prstGeom>
        </p:spPr>
      </p:pic>
      <p:pic>
        <p:nvPicPr>
          <p:cNvPr id="63" name="Picture 62"/>
          <p:cNvPicPr>
            <a:picLocks noChangeAspect="1"/>
          </p:cNvPicPr>
          <p:nvPr/>
        </p:nvPicPr>
        <p:blipFill>
          <a:blip r:embed="rId15"/>
          <a:stretch>
            <a:fillRect/>
          </a:stretch>
        </p:blipFill>
        <p:spPr>
          <a:xfrm>
            <a:off x="8882900" y="2472813"/>
            <a:ext cx="537855" cy="537855"/>
          </a:xfrm>
          <a:prstGeom prst="rect">
            <a:avLst/>
          </a:prstGeom>
        </p:spPr>
      </p:pic>
      <p:sp>
        <p:nvSpPr>
          <p:cNvPr id="64" name="TextBox 63"/>
          <p:cNvSpPr txBox="1"/>
          <p:nvPr/>
        </p:nvSpPr>
        <p:spPr>
          <a:xfrm>
            <a:off x="8761131" y="3121111"/>
            <a:ext cx="778202"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WordPress</a:t>
            </a:r>
          </a:p>
        </p:txBody>
      </p:sp>
      <p:pic>
        <p:nvPicPr>
          <p:cNvPr id="65" name="Picture 64"/>
          <p:cNvPicPr>
            <a:picLocks noChangeAspect="1"/>
          </p:cNvPicPr>
          <p:nvPr/>
        </p:nvPicPr>
        <p:blipFill>
          <a:blip r:embed="rId16"/>
          <a:stretch>
            <a:fillRect/>
          </a:stretch>
        </p:blipFill>
        <p:spPr>
          <a:xfrm>
            <a:off x="9597780" y="2427992"/>
            <a:ext cx="488723" cy="627497"/>
          </a:xfrm>
          <a:prstGeom prst="rect">
            <a:avLst/>
          </a:prstGeom>
        </p:spPr>
      </p:pic>
      <p:sp>
        <p:nvSpPr>
          <p:cNvPr id="66" name="TextBox 65"/>
          <p:cNvSpPr txBox="1"/>
          <p:nvPr/>
        </p:nvSpPr>
        <p:spPr>
          <a:xfrm>
            <a:off x="9492584" y="3121111"/>
            <a:ext cx="654055"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DNN</a:t>
            </a:r>
            <a:br>
              <a:rPr lang="en-US" sz="980"/>
            </a:br>
            <a:r>
              <a:rPr lang="en-US" sz="980"/>
              <a:t>Platform</a:t>
            </a:r>
          </a:p>
        </p:txBody>
      </p:sp>
      <p:pic>
        <p:nvPicPr>
          <p:cNvPr id="67" name="Picture 66"/>
          <p:cNvPicPr>
            <a:picLocks noChangeAspect="1"/>
          </p:cNvPicPr>
          <p:nvPr/>
        </p:nvPicPr>
        <p:blipFill>
          <a:blip r:embed="rId17"/>
          <a:stretch>
            <a:fillRect/>
          </a:stretch>
        </p:blipFill>
        <p:spPr>
          <a:xfrm>
            <a:off x="10263527" y="2486861"/>
            <a:ext cx="509760" cy="509760"/>
          </a:xfrm>
          <a:prstGeom prst="rect">
            <a:avLst/>
          </a:prstGeom>
        </p:spPr>
      </p:pic>
      <p:sp>
        <p:nvSpPr>
          <p:cNvPr id="68" name="TextBox 67"/>
          <p:cNvSpPr txBox="1"/>
          <p:nvPr/>
        </p:nvSpPr>
        <p:spPr>
          <a:xfrm>
            <a:off x="10250080" y="3121111"/>
            <a:ext cx="577052"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Joomla</a:t>
            </a:r>
          </a:p>
        </p:txBody>
      </p:sp>
      <p:pic>
        <p:nvPicPr>
          <p:cNvPr id="69" name="Picture 68"/>
          <p:cNvPicPr>
            <a:picLocks noChangeAspect="1"/>
          </p:cNvPicPr>
          <p:nvPr/>
        </p:nvPicPr>
        <p:blipFill>
          <a:blip r:embed="rId18"/>
          <a:stretch>
            <a:fillRect/>
          </a:stretch>
        </p:blipFill>
        <p:spPr>
          <a:xfrm>
            <a:off x="10950312" y="2603542"/>
            <a:ext cx="717140" cy="276398"/>
          </a:xfrm>
          <a:prstGeom prst="rect">
            <a:avLst/>
          </a:prstGeom>
        </p:spPr>
      </p:pic>
      <p:sp>
        <p:nvSpPr>
          <p:cNvPr id="75" name="TextBox 74"/>
          <p:cNvSpPr txBox="1"/>
          <p:nvPr/>
        </p:nvSpPr>
        <p:spPr>
          <a:xfrm>
            <a:off x="10748898" y="1388472"/>
            <a:ext cx="952342" cy="362072"/>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Monitoring and alerting</a:t>
            </a:r>
          </a:p>
        </p:txBody>
      </p:sp>
      <p:sp>
        <p:nvSpPr>
          <p:cNvPr id="79" name="TextBox 78"/>
          <p:cNvSpPr txBox="1"/>
          <p:nvPr/>
        </p:nvSpPr>
        <p:spPr>
          <a:xfrm>
            <a:off x="8668508" y="1388472"/>
            <a:ext cx="1119470" cy="497848"/>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Staged</a:t>
            </a:r>
          </a:p>
          <a:p>
            <a:r>
              <a:rPr lang="en-US" sz="980"/>
              <a:t>deployments with slots</a:t>
            </a:r>
          </a:p>
        </p:txBody>
      </p:sp>
      <p:grpSp>
        <p:nvGrpSpPr>
          <p:cNvPr id="80" name="Group 79"/>
          <p:cNvGrpSpPr>
            <a:grpSpLocks noChangeAspect="1"/>
          </p:cNvGrpSpPr>
          <p:nvPr/>
        </p:nvGrpSpPr>
        <p:grpSpPr>
          <a:xfrm>
            <a:off x="10022245" y="793737"/>
            <a:ext cx="537855" cy="527442"/>
            <a:chOff x="5868362" y="4039186"/>
            <a:chExt cx="1459737" cy="1479887"/>
          </a:xfrm>
        </p:grpSpPr>
        <p:sp>
          <p:nvSpPr>
            <p:cNvPr id="81" name="Freeform 426"/>
            <p:cNvSpPr>
              <a:spLocks/>
            </p:cNvSpPr>
            <p:nvPr/>
          </p:nvSpPr>
          <p:spPr bwMode="auto">
            <a:xfrm>
              <a:off x="5868362" y="4039186"/>
              <a:ext cx="671658" cy="68061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endParaRPr>
            </a:p>
          </p:txBody>
        </p:sp>
        <p:sp>
          <p:nvSpPr>
            <p:cNvPr id="82" name="Freeform 427"/>
            <p:cNvSpPr>
              <a:spLocks/>
            </p:cNvSpPr>
            <p:nvPr/>
          </p:nvSpPr>
          <p:spPr bwMode="auto">
            <a:xfrm>
              <a:off x="6656441" y="4039186"/>
              <a:ext cx="671658" cy="68061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endParaRPr>
            </a:p>
          </p:txBody>
        </p:sp>
        <p:sp>
          <p:nvSpPr>
            <p:cNvPr id="83" name="Freeform 428"/>
            <p:cNvSpPr>
              <a:spLocks/>
            </p:cNvSpPr>
            <p:nvPr/>
          </p:nvSpPr>
          <p:spPr bwMode="auto">
            <a:xfrm>
              <a:off x="5868362" y="4836220"/>
              <a:ext cx="671658" cy="682853"/>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endParaRPr>
            </a:p>
          </p:txBody>
        </p:sp>
        <p:sp>
          <p:nvSpPr>
            <p:cNvPr id="84" name="Freeform 429"/>
            <p:cNvSpPr>
              <a:spLocks/>
            </p:cNvSpPr>
            <p:nvPr/>
          </p:nvSpPr>
          <p:spPr bwMode="auto">
            <a:xfrm>
              <a:off x="6656441" y="4836220"/>
              <a:ext cx="671658" cy="682853"/>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endParaRPr>
            </a:p>
          </p:txBody>
        </p:sp>
      </p:grpSp>
      <p:sp>
        <p:nvSpPr>
          <p:cNvPr id="85" name="TextBox 84"/>
          <p:cNvSpPr txBox="1"/>
          <p:nvPr/>
        </p:nvSpPr>
        <p:spPr>
          <a:xfrm>
            <a:off x="9772561" y="1388472"/>
            <a:ext cx="1028571" cy="362072"/>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Auto scale on demand</a:t>
            </a:r>
          </a:p>
        </p:txBody>
      </p:sp>
      <p:grpSp>
        <p:nvGrpSpPr>
          <p:cNvPr id="90" name="Group 89"/>
          <p:cNvGrpSpPr>
            <a:grpSpLocks noChangeAspect="1"/>
          </p:cNvGrpSpPr>
          <p:nvPr/>
        </p:nvGrpSpPr>
        <p:grpSpPr>
          <a:xfrm>
            <a:off x="6698514" y="746735"/>
            <a:ext cx="717140" cy="621447"/>
            <a:chOff x="6596640" y="681108"/>
            <a:chExt cx="1125281" cy="876566"/>
          </a:xfrm>
        </p:grpSpPr>
        <p:pic>
          <p:nvPicPr>
            <p:cNvPr id="87" name="Picture 86"/>
            <p:cNvPicPr>
              <a:picLocks noChangeAspect="1"/>
            </p:cNvPicPr>
            <p:nvPr/>
          </p:nvPicPr>
          <p:blipFill>
            <a:blip r:embed="rId19">
              <a:biLevel thresh="25000"/>
            </a:blip>
            <a:stretch>
              <a:fillRect/>
            </a:stretch>
          </p:blipFill>
          <p:spPr>
            <a:xfrm>
              <a:off x="7156959" y="804575"/>
              <a:ext cx="564962" cy="561271"/>
            </a:xfrm>
            <a:prstGeom prst="rect">
              <a:avLst/>
            </a:prstGeom>
          </p:spPr>
        </p:pic>
        <p:pic>
          <p:nvPicPr>
            <p:cNvPr id="88" name="Picture 87"/>
            <p:cNvPicPr>
              <a:picLocks noChangeAspect="1"/>
            </p:cNvPicPr>
            <p:nvPr/>
          </p:nvPicPr>
          <p:blipFill>
            <a:blip r:embed="rId20">
              <a:biLevel thresh="25000"/>
            </a:blip>
            <a:stretch>
              <a:fillRect/>
            </a:stretch>
          </p:blipFill>
          <p:spPr>
            <a:xfrm>
              <a:off x="6596640" y="681108"/>
              <a:ext cx="509844" cy="506511"/>
            </a:xfrm>
            <a:prstGeom prst="rect">
              <a:avLst/>
            </a:prstGeom>
          </p:spPr>
        </p:pic>
        <p:pic>
          <p:nvPicPr>
            <p:cNvPr id="89" name="Picture 88"/>
            <p:cNvPicPr>
              <a:picLocks noChangeAspect="1"/>
            </p:cNvPicPr>
            <p:nvPr/>
          </p:nvPicPr>
          <p:blipFill>
            <a:blip r:embed="rId21">
              <a:biLevel thresh="25000"/>
            </a:blip>
            <a:stretch>
              <a:fillRect/>
            </a:stretch>
          </p:blipFill>
          <p:spPr>
            <a:xfrm>
              <a:off x="6842261" y="1023783"/>
              <a:ext cx="468505" cy="533891"/>
            </a:xfrm>
            <a:prstGeom prst="rect">
              <a:avLst/>
            </a:prstGeom>
          </p:spPr>
        </p:pic>
      </p:grpSp>
      <p:sp>
        <p:nvSpPr>
          <p:cNvPr id="91" name="TextBox 90"/>
          <p:cNvSpPr txBox="1"/>
          <p:nvPr/>
        </p:nvSpPr>
        <p:spPr>
          <a:xfrm>
            <a:off x="6498268" y="1388472"/>
            <a:ext cx="1119470" cy="497848"/>
          </a:xfrm>
          <a:prstGeom prst="rect">
            <a:avLst/>
          </a:prstGeom>
          <a:noFill/>
        </p:spPr>
        <p:txBody>
          <a:bodyPr wrap="square" lIns="89642" tIns="44821" rIns="89642" bIns="44821" rtlCol="0" anchor="b">
            <a:spAutoFit/>
          </a:bodyPr>
          <a:lstStyle/>
          <a:p>
            <a:pPr algn="ctr" defTabSz="895665">
              <a:lnSpc>
                <a:spcPct val="90000"/>
              </a:lnSpc>
              <a:defRPr/>
            </a:pPr>
            <a:r>
              <a:rPr lang="en-US" sz="980" kern="0">
                <a:gradFill>
                  <a:gsLst>
                    <a:gs pos="0">
                      <a:srgbClr val="FFFFFF"/>
                    </a:gs>
                    <a:gs pos="100000">
                      <a:srgbClr val="FFFFFF"/>
                    </a:gs>
                  </a:gsLst>
                  <a:lin ang="5400000" scaled="1"/>
                </a:gradFill>
              </a:rPr>
              <a:t>Source code control integration</a:t>
            </a:r>
          </a:p>
        </p:txBody>
      </p:sp>
      <p:sp>
        <p:nvSpPr>
          <p:cNvPr id="92" name="TextBox 91"/>
          <p:cNvSpPr txBox="1"/>
          <p:nvPr/>
        </p:nvSpPr>
        <p:spPr>
          <a:xfrm>
            <a:off x="7641306" y="1388472"/>
            <a:ext cx="1119470" cy="362072"/>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CI/CD build and deploy</a:t>
            </a:r>
          </a:p>
        </p:txBody>
      </p:sp>
      <p:grpSp>
        <p:nvGrpSpPr>
          <p:cNvPr id="96" name="Group 95"/>
          <p:cNvGrpSpPr/>
          <p:nvPr/>
        </p:nvGrpSpPr>
        <p:grpSpPr>
          <a:xfrm>
            <a:off x="6545589" y="5502624"/>
            <a:ext cx="1314116" cy="609891"/>
            <a:chOff x="6471762" y="5509217"/>
            <a:chExt cx="1314303" cy="609978"/>
          </a:xfrm>
        </p:grpSpPr>
        <p:pic>
          <p:nvPicPr>
            <p:cNvPr id="93" name="Picture 92"/>
            <p:cNvPicPr>
              <a:picLocks noChangeAspect="1"/>
            </p:cNvPicPr>
            <p:nvPr/>
          </p:nvPicPr>
          <p:blipFill>
            <a:blip r:embed="rId22"/>
            <a:stretch>
              <a:fillRect/>
            </a:stretch>
          </p:blipFill>
          <p:spPr>
            <a:xfrm>
              <a:off x="6877054" y="5642646"/>
              <a:ext cx="407052" cy="476549"/>
            </a:xfrm>
            <a:prstGeom prst="rect">
              <a:avLst/>
            </a:prstGeom>
          </p:spPr>
        </p:pic>
        <p:pic>
          <p:nvPicPr>
            <p:cNvPr id="94" name="Picture 93"/>
            <p:cNvPicPr>
              <a:picLocks noChangeAspect="1"/>
            </p:cNvPicPr>
            <p:nvPr/>
          </p:nvPicPr>
          <p:blipFill>
            <a:blip r:embed="rId23"/>
            <a:stretch>
              <a:fillRect/>
            </a:stretch>
          </p:blipFill>
          <p:spPr>
            <a:xfrm>
              <a:off x="6471762" y="5509217"/>
              <a:ext cx="425655" cy="476548"/>
            </a:xfrm>
            <a:prstGeom prst="rect">
              <a:avLst/>
            </a:prstGeom>
          </p:spPr>
        </p:pic>
        <p:pic>
          <p:nvPicPr>
            <p:cNvPr id="95" name="Picture 94"/>
            <p:cNvPicPr>
              <a:picLocks noChangeAspect="1"/>
            </p:cNvPicPr>
            <p:nvPr/>
          </p:nvPicPr>
          <p:blipFill>
            <a:blip r:embed="rId24"/>
            <a:stretch>
              <a:fillRect/>
            </a:stretch>
          </p:blipFill>
          <p:spPr>
            <a:xfrm>
              <a:off x="7292227" y="5536381"/>
              <a:ext cx="493838" cy="474085"/>
            </a:xfrm>
            <a:prstGeom prst="rect">
              <a:avLst/>
            </a:prstGeom>
          </p:spPr>
        </p:pic>
      </p:grpSp>
      <p:sp>
        <p:nvSpPr>
          <p:cNvPr id="97" name="TextBox 96"/>
          <p:cNvSpPr txBox="1"/>
          <p:nvPr/>
        </p:nvSpPr>
        <p:spPr>
          <a:xfrm>
            <a:off x="6615851" y="6144642"/>
            <a:ext cx="1205648"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Industry standards</a:t>
            </a:r>
          </a:p>
        </p:txBody>
      </p:sp>
      <p:sp>
        <p:nvSpPr>
          <p:cNvPr id="99" name="Freeform 28"/>
          <p:cNvSpPr>
            <a:spLocks noChangeAspect="1" noEditPoints="1"/>
          </p:cNvSpPr>
          <p:nvPr/>
        </p:nvSpPr>
        <p:spPr bwMode="gray">
          <a:xfrm>
            <a:off x="8172809" y="5521580"/>
            <a:ext cx="537855" cy="571980"/>
          </a:xfrm>
          <a:custGeom>
            <a:avLst/>
            <a:gdLst>
              <a:gd name="T0" fmla="*/ 1302 w 1483"/>
              <a:gd name="T1" fmla="*/ 290 h 1251"/>
              <a:gd name="T2" fmla="*/ 1011 w 1483"/>
              <a:gd name="T3" fmla="*/ 177 h 1251"/>
              <a:gd name="T4" fmla="*/ 581 w 1483"/>
              <a:gd name="T5" fmla="*/ 0 h 1251"/>
              <a:gd name="T6" fmla="*/ 0 w 1483"/>
              <a:gd name="T7" fmla="*/ 243 h 1251"/>
              <a:gd name="T8" fmla="*/ 942 w 1483"/>
              <a:gd name="T9" fmla="*/ 1029 h 1251"/>
              <a:gd name="T10" fmla="*/ 1252 w 1483"/>
              <a:gd name="T11" fmla="*/ 892 h 1251"/>
              <a:gd name="T12" fmla="*/ 1483 w 1483"/>
              <a:gd name="T13" fmla="*/ 781 h 1251"/>
              <a:gd name="T14" fmla="*/ 600 w 1483"/>
              <a:gd name="T15" fmla="*/ 42 h 1251"/>
              <a:gd name="T16" fmla="*/ 600 w 1483"/>
              <a:gd name="T17" fmla="*/ 80 h 1251"/>
              <a:gd name="T18" fmla="*/ 942 w 1483"/>
              <a:gd name="T19" fmla="*/ 312 h 1251"/>
              <a:gd name="T20" fmla="*/ 583 w 1483"/>
              <a:gd name="T21" fmla="*/ 160 h 1251"/>
              <a:gd name="T22" fmla="*/ 942 w 1483"/>
              <a:gd name="T23" fmla="*/ 467 h 1251"/>
              <a:gd name="T24" fmla="*/ 583 w 1483"/>
              <a:gd name="T25" fmla="*/ 472 h 1251"/>
              <a:gd name="T26" fmla="*/ 583 w 1483"/>
              <a:gd name="T27" fmla="*/ 548 h 1251"/>
              <a:gd name="T28" fmla="*/ 942 w 1483"/>
              <a:gd name="T29" fmla="*/ 626 h 1251"/>
              <a:gd name="T30" fmla="*/ 583 w 1483"/>
              <a:gd name="T31" fmla="*/ 633 h 1251"/>
              <a:gd name="T32" fmla="*/ 942 w 1483"/>
              <a:gd name="T33" fmla="*/ 781 h 1251"/>
              <a:gd name="T34" fmla="*/ 583 w 1483"/>
              <a:gd name="T35" fmla="*/ 944 h 1251"/>
              <a:gd name="T36" fmla="*/ 583 w 1483"/>
              <a:gd name="T37" fmla="*/ 1022 h 1251"/>
              <a:gd name="T38" fmla="*/ 583 w 1483"/>
              <a:gd name="T39" fmla="*/ 1105 h 1251"/>
              <a:gd name="T40" fmla="*/ 583 w 1483"/>
              <a:gd name="T41" fmla="*/ 1178 h 1251"/>
              <a:gd name="T42" fmla="*/ 1252 w 1483"/>
              <a:gd name="T43" fmla="*/ 349 h 1251"/>
              <a:gd name="T44" fmla="*/ 1011 w 1483"/>
              <a:gd name="T45" fmla="*/ 288 h 1251"/>
              <a:gd name="T46" fmla="*/ 1011 w 1483"/>
              <a:gd name="T47" fmla="*/ 340 h 1251"/>
              <a:gd name="T48" fmla="*/ 1252 w 1483"/>
              <a:gd name="T49" fmla="*/ 465 h 1251"/>
              <a:gd name="T50" fmla="*/ 1011 w 1483"/>
              <a:gd name="T51" fmla="*/ 397 h 1251"/>
              <a:gd name="T52" fmla="*/ 1252 w 1483"/>
              <a:gd name="T53" fmla="*/ 571 h 1251"/>
              <a:gd name="T54" fmla="*/ 1011 w 1483"/>
              <a:gd name="T55" fmla="*/ 614 h 1251"/>
              <a:gd name="T56" fmla="*/ 1011 w 1483"/>
              <a:gd name="T57" fmla="*/ 663 h 1251"/>
              <a:gd name="T58" fmla="*/ 1252 w 1483"/>
              <a:gd name="T59" fmla="*/ 685 h 1251"/>
              <a:gd name="T60" fmla="*/ 1011 w 1483"/>
              <a:gd name="T61" fmla="*/ 722 h 1251"/>
              <a:gd name="T62" fmla="*/ 1252 w 1483"/>
              <a:gd name="T63" fmla="*/ 791 h 1251"/>
              <a:gd name="T64" fmla="*/ 1011 w 1483"/>
              <a:gd name="T65" fmla="*/ 989 h 1251"/>
              <a:gd name="T66" fmla="*/ 1252 w 1483"/>
              <a:gd name="T67" fmla="*/ 864 h 1251"/>
              <a:gd name="T68" fmla="*/ 1476 w 1483"/>
              <a:gd name="T69" fmla="*/ 401 h 1251"/>
              <a:gd name="T70" fmla="*/ 1311 w 1483"/>
              <a:gd name="T71" fmla="*/ 309 h 1251"/>
              <a:gd name="T72" fmla="*/ 1302 w 1483"/>
              <a:gd name="T73" fmla="*/ 824 h 1251"/>
              <a:gd name="T74" fmla="*/ 1481 w 1483"/>
              <a:gd name="T75" fmla="*/ 715 h 1251"/>
              <a:gd name="T76" fmla="*/ 1481 w 1483"/>
              <a:gd name="T77" fmla="*/ 692 h 1251"/>
              <a:gd name="T78" fmla="*/ 1302 w 1483"/>
              <a:gd name="T79" fmla="*/ 706 h 1251"/>
              <a:gd name="T80" fmla="*/ 1481 w 1483"/>
              <a:gd name="T81" fmla="*/ 666 h 1251"/>
              <a:gd name="T82" fmla="*/ 1302 w 1483"/>
              <a:gd name="T83" fmla="*/ 595 h 1251"/>
              <a:gd name="T84" fmla="*/ 1481 w 1483"/>
              <a:gd name="T85" fmla="*/ 567 h 1251"/>
              <a:gd name="T86" fmla="*/ 1481 w 1483"/>
              <a:gd name="T87" fmla="*/ 543 h 1251"/>
              <a:gd name="T88" fmla="*/ 1302 w 1483"/>
              <a:gd name="T89" fmla="*/ 479 h 1251"/>
              <a:gd name="T90" fmla="*/ 1481 w 1483"/>
              <a:gd name="T91" fmla="*/ 517 h 1251"/>
              <a:gd name="T92" fmla="*/ 1302 w 1483"/>
              <a:gd name="T93" fmla="*/ 368 h 1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83" h="1251">
                <a:moveTo>
                  <a:pt x="1481" y="425"/>
                </a:moveTo>
                <a:lnTo>
                  <a:pt x="1481" y="394"/>
                </a:lnTo>
                <a:lnTo>
                  <a:pt x="1302" y="290"/>
                </a:lnTo>
                <a:lnTo>
                  <a:pt x="1252" y="304"/>
                </a:lnTo>
                <a:lnTo>
                  <a:pt x="1252" y="316"/>
                </a:lnTo>
                <a:lnTo>
                  <a:pt x="1011" y="177"/>
                </a:lnTo>
                <a:lnTo>
                  <a:pt x="942" y="200"/>
                </a:lnTo>
                <a:lnTo>
                  <a:pt x="942" y="208"/>
                </a:lnTo>
                <a:lnTo>
                  <a:pt x="581" y="0"/>
                </a:lnTo>
                <a:lnTo>
                  <a:pt x="26" y="177"/>
                </a:lnTo>
                <a:lnTo>
                  <a:pt x="26" y="236"/>
                </a:lnTo>
                <a:lnTo>
                  <a:pt x="0" y="243"/>
                </a:lnTo>
                <a:lnTo>
                  <a:pt x="0" y="1067"/>
                </a:lnTo>
                <a:lnTo>
                  <a:pt x="560" y="1251"/>
                </a:lnTo>
                <a:lnTo>
                  <a:pt x="942" y="1029"/>
                </a:lnTo>
                <a:lnTo>
                  <a:pt x="942" y="1041"/>
                </a:lnTo>
                <a:lnTo>
                  <a:pt x="994" y="1041"/>
                </a:lnTo>
                <a:lnTo>
                  <a:pt x="1252" y="892"/>
                </a:lnTo>
                <a:lnTo>
                  <a:pt x="1252" y="895"/>
                </a:lnTo>
                <a:lnTo>
                  <a:pt x="1290" y="895"/>
                </a:lnTo>
                <a:lnTo>
                  <a:pt x="1483" y="781"/>
                </a:lnTo>
                <a:lnTo>
                  <a:pt x="1483" y="427"/>
                </a:lnTo>
                <a:lnTo>
                  <a:pt x="1481" y="425"/>
                </a:lnTo>
                <a:close/>
                <a:moveTo>
                  <a:pt x="600" y="42"/>
                </a:moveTo>
                <a:lnTo>
                  <a:pt x="942" y="229"/>
                </a:lnTo>
                <a:lnTo>
                  <a:pt x="942" y="255"/>
                </a:lnTo>
                <a:lnTo>
                  <a:pt x="600" y="80"/>
                </a:lnTo>
                <a:lnTo>
                  <a:pt x="600" y="42"/>
                </a:lnTo>
                <a:close/>
                <a:moveTo>
                  <a:pt x="583" y="160"/>
                </a:moveTo>
                <a:lnTo>
                  <a:pt x="942" y="312"/>
                </a:lnTo>
                <a:lnTo>
                  <a:pt x="942" y="363"/>
                </a:lnTo>
                <a:lnTo>
                  <a:pt x="583" y="234"/>
                </a:lnTo>
                <a:lnTo>
                  <a:pt x="583" y="160"/>
                </a:lnTo>
                <a:close/>
                <a:moveTo>
                  <a:pt x="583" y="316"/>
                </a:moveTo>
                <a:lnTo>
                  <a:pt x="942" y="418"/>
                </a:lnTo>
                <a:lnTo>
                  <a:pt x="942" y="467"/>
                </a:lnTo>
                <a:lnTo>
                  <a:pt x="583" y="394"/>
                </a:lnTo>
                <a:lnTo>
                  <a:pt x="583" y="316"/>
                </a:lnTo>
                <a:close/>
                <a:moveTo>
                  <a:pt x="583" y="472"/>
                </a:moveTo>
                <a:lnTo>
                  <a:pt x="942" y="524"/>
                </a:lnTo>
                <a:lnTo>
                  <a:pt x="942" y="571"/>
                </a:lnTo>
                <a:lnTo>
                  <a:pt x="583" y="548"/>
                </a:lnTo>
                <a:lnTo>
                  <a:pt x="583" y="472"/>
                </a:lnTo>
                <a:close/>
                <a:moveTo>
                  <a:pt x="583" y="633"/>
                </a:moveTo>
                <a:lnTo>
                  <a:pt x="942" y="626"/>
                </a:lnTo>
                <a:lnTo>
                  <a:pt x="942" y="678"/>
                </a:lnTo>
                <a:lnTo>
                  <a:pt x="583" y="706"/>
                </a:lnTo>
                <a:lnTo>
                  <a:pt x="583" y="633"/>
                </a:lnTo>
                <a:close/>
                <a:moveTo>
                  <a:pt x="583" y="789"/>
                </a:moveTo>
                <a:lnTo>
                  <a:pt x="942" y="732"/>
                </a:lnTo>
                <a:lnTo>
                  <a:pt x="942" y="781"/>
                </a:lnTo>
                <a:lnTo>
                  <a:pt x="583" y="862"/>
                </a:lnTo>
                <a:lnTo>
                  <a:pt x="583" y="789"/>
                </a:lnTo>
                <a:close/>
                <a:moveTo>
                  <a:pt x="583" y="944"/>
                </a:moveTo>
                <a:lnTo>
                  <a:pt x="942" y="838"/>
                </a:lnTo>
                <a:lnTo>
                  <a:pt x="942" y="885"/>
                </a:lnTo>
                <a:lnTo>
                  <a:pt x="583" y="1022"/>
                </a:lnTo>
                <a:lnTo>
                  <a:pt x="583" y="944"/>
                </a:lnTo>
                <a:close/>
                <a:moveTo>
                  <a:pt x="583" y="1178"/>
                </a:moveTo>
                <a:lnTo>
                  <a:pt x="583" y="1105"/>
                </a:lnTo>
                <a:lnTo>
                  <a:pt x="942" y="940"/>
                </a:lnTo>
                <a:lnTo>
                  <a:pt x="942" y="992"/>
                </a:lnTo>
                <a:lnTo>
                  <a:pt x="583" y="1178"/>
                </a:lnTo>
                <a:close/>
                <a:moveTo>
                  <a:pt x="1023" y="208"/>
                </a:moveTo>
                <a:lnTo>
                  <a:pt x="1252" y="333"/>
                </a:lnTo>
                <a:lnTo>
                  <a:pt x="1252" y="349"/>
                </a:lnTo>
                <a:lnTo>
                  <a:pt x="1023" y="234"/>
                </a:lnTo>
                <a:lnTo>
                  <a:pt x="1023" y="208"/>
                </a:lnTo>
                <a:close/>
                <a:moveTo>
                  <a:pt x="1011" y="288"/>
                </a:moveTo>
                <a:lnTo>
                  <a:pt x="1252" y="389"/>
                </a:lnTo>
                <a:lnTo>
                  <a:pt x="1252" y="427"/>
                </a:lnTo>
                <a:lnTo>
                  <a:pt x="1011" y="340"/>
                </a:lnTo>
                <a:lnTo>
                  <a:pt x="1011" y="288"/>
                </a:lnTo>
                <a:close/>
                <a:moveTo>
                  <a:pt x="1011" y="397"/>
                </a:moveTo>
                <a:lnTo>
                  <a:pt x="1252" y="465"/>
                </a:lnTo>
                <a:lnTo>
                  <a:pt x="1252" y="498"/>
                </a:lnTo>
                <a:lnTo>
                  <a:pt x="1011" y="448"/>
                </a:lnTo>
                <a:lnTo>
                  <a:pt x="1011" y="397"/>
                </a:lnTo>
                <a:close/>
                <a:moveTo>
                  <a:pt x="1011" y="503"/>
                </a:moveTo>
                <a:lnTo>
                  <a:pt x="1252" y="538"/>
                </a:lnTo>
                <a:lnTo>
                  <a:pt x="1252" y="571"/>
                </a:lnTo>
                <a:lnTo>
                  <a:pt x="1011" y="555"/>
                </a:lnTo>
                <a:lnTo>
                  <a:pt x="1011" y="503"/>
                </a:lnTo>
                <a:close/>
                <a:moveTo>
                  <a:pt x="1011" y="614"/>
                </a:moveTo>
                <a:lnTo>
                  <a:pt x="1252" y="609"/>
                </a:lnTo>
                <a:lnTo>
                  <a:pt x="1252" y="645"/>
                </a:lnTo>
                <a:lnTo>
                  <a:pt x="1011" y="663"/>
                </a:lnTo>
                <a:lnTo>
                  <a:pt x="1011" y="614"/>
                </a:lnTo>
                <a:close/>
                <a:moveTo>
                  <a:pt x="1011" y="722"/>
                </a:moveTo>
                <a:lnTo>
                  <a:pt x="1252" y="685"/>
                </a:lnTo>
                <a:lnTo>
                  <a:pt x="1252" y="718"/>
                </a:lnTo>
                <a:lnTo>
                  <a:pt x="1011" y="772"/>
                </a:lnTo>
                <a:lnTo>
                  <a:pt x="1011" y="722"/>
                </a:lnTo>
                <a:close/>
                <a:moveTo>
                  <a:pt x="1011" y="829"/>
                </a:moveTo>
                <a:lnTo>
                  <a:pt x="1252" y="756"/>
                </a:lnTo>
                <a:lnTo>
                  <a:pt x="1252" y="791"/>
                </a:lnTo>
                <a:lnTo>
                  <a:pt x="1011" y="883"/>
                </a:lnTo>
                <a:lnTo>
                  <a:pt x="1011" y="829"/>
                </a:lnTo>
                <a:close/>
                <a:moveTo>
                  <a:pt x="1011" y="989"/>
                </a:moveTo>
                <a:lnTo>
                  <a:pt x="1011" y="940"/>
                </a:lnTo>
                <a:lnTo>
                  <a:pt x="1252" y="829"/>
                </a:lnTo>
                <a:lnTo>
                  <a:pt x="1252" y="864"/>
                </a:lnTo>
                <a:lnTo>
                  <a:pt x="1011" y="989"/>
                </a:lnTo>
                <a:close/>
                <a:moveTo>
                  <a:pt x="1311" y="309"/>
                </a:moveTo>
                <a:lnTo>
                  <a:pt x="1476" y="401"/>
                </a:lnTo>
                <a:lnTo>
                  <a:pt x="1476" y="413"/>
                </a:lnTo>
                <a:lnTo>
                  <a:pt x="1311" y="328"/>
                </a:lnTo>
                <a:lnTo>
                  <a:pt x="1311" y="309"/>
                </a:lnTo>
                <a:close/>
                <a:moveTo>
                  <a:pt x="1481" y="767"/>
                </a:moveTo>
                <a:lnTo>
                  <a:pt x="1302" y="859"/>
                </a:lnTo>
                <a:lnTo>
                  <a:pt x="1302" y="824"/>
                </a:lnTo>
                <a:lnTo>
                  <a:pt x="1481" y="741"/>
                </a:lnTo>
                <a:lnTo>
                  <a:pt x="1481" y="767"/>
                </a:lnTo>
                <a:close/>
                <a:moveTo>
                  <a:pt x="1481" y="715"/>
                </a:moveTo>
                <a:lnTo>
                  <a:pt x="1302" y="784"/>
                </a:lnTo>
                <a:lnTo>
                  <a:pt x="1302" y="746"/>
                </a:lnTo>
                <a:lnTo>
                  <a:pt x="1481" y="692"/>
                </a:lnTo>
                <a:lnTo>
                  <a:pt x="1481" y="715"/>
                </a:lnTo>
                <a:close/>
                <a:moveTo>
                  <a:pt x="1481" y="666"/>
                </a:moveTo>
                <a:lnTo>
                  <a:pt x="1302" y="706"/>
                </a:lnTo>
                <a:lnTo>
                  <a:pt x="1302" y="670"/>
                </a:lnTo>
                <a:lnTo>
                  <a:pt x="1481" y="642"/>
                </a:lnTo>
                <a:lnTo>
                  <a:pt x="1481" y="666"/>
                </a:lnTo>
                <a:close/>
                <a:moveTo>
                  <a:pt x="1481" y="616"/>
                </a:moveTo>
                <a:lnTo>
                  <a:pt x="1302" y="630"/>
                </a:lnTo>
                <a:lnTo>
                  <a:pt x="1302" y="595"/>
                </a:lnTo>
                <a:lnTo>
                  <a:pt x="1481" y="593"/>
                </a:lnTo>
                <a:lnTo>
                  <a:pt x="1481" y="616"/>
                </a:lnTo>
                <a:close/>
                <a:moveTo>
                  <a:pt x="1481" y="567"/>
                </a:moveTo>
                <a:lnTo>
                  <a:pt x="1302" y="555"/>
                </a:lnTo>
                <a:lnTo>
                  <a:pt x="1302" y="519"/>
                </a:lnTo>
                <a:lnTo>
                  <a:pt x="1481" y="543"/>
                </a:lnTo>
                <a:lnTo>
                  <a:pt x="1481" y="567"/>
                </a:lnTo>
                <a:close/>
                <a:moveTo>
                  <a:pt x="1481" y="517"/>
                </a:moveTo>
                <a:lnTo>
                  <a:pt x="1302" y="479"/>
                </a:lnTo>
                <a:lnTo>
                  <a:pt x="1302" y="444"/>
                </a:lnTo>
                <a:lnTo>
                  <a:pt x="1481" y="493"/>
                </a:lnTo>
                <a:lnTo>
                  <a:pt x="1481" y="517"/>
                </a:lnTo>
                <a:close/>
                <a:moveTo>
                  <a:pt x="1481" y="467"/>
                </a:moveTo>
                <a:lnTo>
                  <a:pt x="1302" y="404"/>
                </a:lnTo>
                <a:lnTo>
                  <a:pt x="1302" y="368"/>
                </a:lnTo>
                <a:lnTo>
                  <a:pt x="1481" y="444"/>
                </a:lnTo>
                <a:lnTo>
                  <a:pt x="1481" y="467"/>
                </a:lnTo>
                <a:close/>
              </a:path>
            </a:pathLst>
          </a:custGeom>
          <a:solidFill>
            <a:srgbClr val="FFFFFF"/>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008272"/>
              </a:solidFill>
            </a:endParaRPr>
          </a:p>
        </p:txBody>
      </p:sp>
      <p:sp>
        <p:nvSpPr>
          <p:cNvPr id="100" name="TextBox 99"/>
          <p:cNvSpPr txBox="1"/>
          <p:nvPr/>
        </p:nvSpPr>
        <p:spPr>
          <a:xfrm>
            <a:off x="7988249" y="6144642"/>
            <a:ext cx="845777"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Global scale</a:t>
            </a:r>
          </a:p>
        </p:txBody>
      </p:sp>
      <p:grpSp>
        <p:nvGrpSpPr>
          <p:cNvPr id="105" name="Group 104"/>
          <p:cNvGrpSpPr>
            <a:grpSpLocks noChangeAspect="1"/>
          </p:cNvGrpSpPr>
          <p:nvPr/>
        </p:nvGrpSpPr>
        <p:grpSpPr>
          <a:xfrm>
            <a:off x="9964368" y="5545583"/>
            <a:ext cx="717140" cy="523974"/>
            <a:chOff x="9263605" y="5061782"/>
            <a:chExt cx="832926" cy="608572"/>
          </a:xfrm>
        </p:grpSpPr>
        <p:sp>
          <p:nvSpPr>
            <p:cNvPr id="101" name="Freeform 5"/>
            <p:cNvSpPr>
              <a:spLocks/>
            </p:cNvSpPr>
            <p:nvPr/>
          </p:nvSpPr>
          <p:spPr bwMode="auto">
            <a:xfrm>
              <a:off x="9263605" y="5061782"/>
              <a:ext cx="832926" cy="608572"/>
            </a:xfrm>
            <a:custGeom>
              <a:avLst/>
              <a:gdLst>
                <a:gd name="T0" fmla="*/ 882 w 889"/>
                <a:gd name="T1" fmla="*/ 348 h 569"/>
                <a:gd name="T2" fmla="*/ 843 w 889"/>
                <a:gd name="T3" fmla="*/ 284 h 569"/>
                <a:gd name="T4" fmla="*/ 760 w 889"/>
                <a:gd name="T5" fmla="*/ 235 h 569"/>
                <a:gd name="T6" fmla="*/ 761 w 889"/>
                <a:gd name="T7" fmla="*/ 227 h 569"/>
                <a:gd name="T8" fmla="*/ 534 w 889"/>
                <a:gd name="T9" fmla="*/ 0 h 569"/>
                <a:gd name="T10" fmla="*/ 478 w 889"/>
                <a:gd name="T11" fmla="*/ 7 h 569"/>
                <a:gd name="T12" fmla="*/ 409 w 889"/>
                <a:gd name="T13" fmla="*/ 37 h 569"/>
                <a:gd name="T14" fmla="*/ 352 w 889"/>
                <a:gd name="T15" fmla="*/ 91 h 569"/>
                <a:gd name="T16" fmla="*/ 277 w 889"/>
                <a:gd name="T17" fmla="*/ 69 h 569"/>
                <a:gd name="T18" fmla="*/ 139 w 889"/>
                <a:gd name="T19" fmla="*/ 207 h 569"/>
                <a:gd name="T20" fmla="*/ 141 w 889"/>
                <a:gd name="T21" fmla="*/ 231 h 569"/>
                <a:gd name="T22" fmla="*/ 45 w 889"/>
                <a:gd name="T23" fmla="*/ 284 h 569"/>
                <a:gd name="T24" fmla="*/ 8 w 889"/>
                <a:gd name="T25" fmla="*/ 348 h 569"/>
                <a:gd name="T26" fmla="*/ 0 w 889"/>
                <a:gd name="T27" fmla="*/ 398 h 569"/>
                <a:gd name="T28" fmla="*/ 178 w 889"/>
                <a:gd name="T29" fmla="*/ 569 h 569"/>
                <a:gd name="T30" fmla="*/ 409 w 889"/>
                <a:gd name="T31" fmla="*/ 569 h 569"/>
                <a:gd name="T32" fmla="*/ 478 w 889"/>
                <a:gd name="T33" fmla="*/ 569 h 569"/>
                <a:gd name="T34" fmla="*/ 711 w 889"/>
                <a:gd name="T35" fmla="*/ 569 h 569"/>
                <a:gd name="T36" fmla="*/ 889 w 889"/>
                <a:gd name="T37" fmla="*/ 398 h 569"/>
                <a:gd name="T38" fmla="*/ 882 w 889"/>
                <a:gd name="T39" fmla="*/ 348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9" h="569">
                  <a:moveTo>
                    <a:pt x="882" y="348"/>
                  </a:moveTo>
                  <a:cubicBezTo>
                    <a:pt x="874" y="323"/>
                    <a:pt x="861" y="302"/>
                    <a:pt x="843" y="284"/>
                  </a:cubicBezTo>
                  <a:cubicBezTo>
                    <a:pt x="821" y="261"/>
                    <a:pt x="793" y="244"/>
                    <a:pt x="760" y="235"/>
                  </a:cubicBezTo>
                  <a:cubicBezTo>
                    <a:pt x="760" y="232"/>
                    <a:pt x="761" y="230"/>
                    <a:pt x="761" y="227"/>
                  </a:cubicBezTo>
                  <a:cubicBezTo>
                    <a:pt x="761" y="101"/>
                    <a:pt x="659" y="0"/>
                    <a:pt x="534" y="0"/>
                  </a:cubicBezTo>
                  <a:cubicBezTo>
                    <a:pt x="514" y="0"/>
                    <a:pt x="496" y="2"/>
                    <a:pt x="478" y="7"/>
                  </a:cubicBezTo>
                  <a:cubicBezTo>
                    <a:pt x="453" y="13"/>
                    <a:pt x="430" y="24"/>
                    <a:pt x="409" y="37"/>
                  </a:cubicBezTo>
                  <a:cubicBezTo>
                    <a:pt x="387" y="52"/>
                    <a:pt x="368" y="70"/>
                    <a:pt x="352" y="91"/>
                  </a:cubicBezTo>
                  <a:cubicBezTo>
                    <a:pt x="331" y="77"/>
                    <a:pt x="305" y="69"/>
                    <a:pt x="277" y="69"/>
                  </a:cubicBezTo>
                  <a:cubicBezTo>
                    <a:pt x="201" y="69"/>
                    <a:pt x="139" y="131"/>
                    <a:pt x="139" y="207"/>
                  </a:cubicBezTo>
                  <a:cubicBezTo>
                    <a:pt x="139" y="215"/>
                    <a:pt x="140" y="223"/>
                    <a:pt x="141" y="231"/>
                  </a:cubicBezTo>
                  <a:cubicBezTo>
                    <a:pt x="103" y="239"/>
                    <a:pt x="70" y="257"/>
                    <a:pt x="45" y="284"/>
                  </a:cubicBezTo>
                  <a:cubicBezTo>
                    <a:pt x="28" y="302"/>
                    <a:pt x="15" y="323"/>
                    <a:pt x="8" y="348"/>
                  </a:cubicBezTo>
                  <a:cubicBezTo>
                    <a:pt x="3" y="364"/>
                    <a:pt x="0" y="380"/>
                    <a:pt x="0" y="398"/>
                  </a:cubicBezTo>
                  <a:cubicBezTo>
                    <a:pt x="0" y="496"/>
                    <a:pt x="80" y="569"/>
                    <a:pt x="178" y="569"/>
                  </a:cubicBezTo>
                  <a:cubicBezTo>
                    <a:pt x="221" y="569"/>
                    <a:pt x="313" y="569"/>
                    <a:pt x="409" y="569"/>
                  </a:cubicBezTo>
                  <a:cubicBezTo>
                    <a:pt x="432" y="569"/>
                    <a:pt x="455" y="569"/>
                    <a:pt x="478" y="569"/>
                  </a:cubicBezTo>
                  <a:cubicBezTo>
                    <a:pt x="579" y="569"/>
                    <a:pt x="674" y="569"/>
                    <a:pt x="711" y="569"/>
                  </a:cubicBezTo>
                  <a:cubicBezTo>
                    <a:pt x="810" y="569"/>
                    <a:pt x="889" y="496"/>
                    <a:pt x="889" y="398"/>
                  </a:cubicBezTo>
                  <a:cubicBezTo>
                    <a:pt x="889" y="380"/>
                    <a:pt x="887" y="363"/>
                    <a:pt x="882" y="348"/>
                  </a:cubicBezTo>
                  <a:close/>
                </a:path>
              </a:pathLst>
            </a:custGeom>
            <a:solidFill>
              <a:srgbClr val="FFFFFF"/>
            </a:solidFill>
            <a:ln w="28575">
              <a:noFill/>
              <a:round/>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Light" charset="0"/>
              </a:endParaRPr>
            </a:p>
          </p:txBody>
        </p:sp>
        <p:pic>
          <p:nvPicPr>
            <p:cNvPr id="104" name="Picture 103"/>
            <p:cNvPicPr/>
            <p:nvPr/>
          </p:nvPicPr>
          <p:blipFill>
            <a:blip r:embed="rId25"/>
            <a:stretch>
              <a:fillRect/>
            </a:stretch>
          </p:blipFill>
          <p:spPr bwMode="auto">
            <a:xfrm>
              <a:off x="9476156" y="5195720"/>
              <a:ext cx="421469" cy="421469"/>
            </a:xfrm>
            <a:prstGeom prst="rect">
              <a:avLst/>
            </a:prstGeom>
            <a:noFill/>
            <a:ln>
              <a:noFill/>
            </a:ln>
          </p:spPr>
        </p:pic>
      </p:grpSp>
      <p:sp>
        <p:nvSpPr>
          <p:cNvPr id="106" name="TextBox 105"/>
          <p:cNvSpPr txBox="1"/>
          <p:nvPr/>
        </p:nvSpPr>
        <p:spPr>
          <a:xfrm>
            <a:off x="9894451" y="6138705"/>
            <a:ext cx="872492"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Azure Active</a:t>
            </a:r>
            <a:br>
              <a:rPr lang="en-US" sz="980"/>
            </a:br>
            <a:r>
              <a:rPr lang="en-US" sz="980"/>
              <a:t>Directory</a:t>
            </a:r>
          </a:p>
        </p:txBody>
      </p:sp>
      <p:sp>
        <p:nvSpPr>
          <p:cNvPr id="108" name="TextBox 107"/>
          <p:cNvSpPr txBox="1"/>
          <p:nvPr/>
        </p:nvSpPr>
        <p:spPr>
          <a:xfrm>
            <a:off x="8891518" y="6144642"/>
            <a:ext cx="844205"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Corporate</a:t>
            </a:r>
            <a:br>
              <a:rPr lang="en-US" sz="980"/>
            </a:br>
            <a:r>
              <a:rPr lang="en-US" sz="980"/>
              <a:t>connectivity</a:t>
            </a:r>
          </a:p>
        </p:txBody>
      </p:sp>
      <p:sp>
        <p:nvSpPr>
          <p:cNvPr id="109" name="TextBox 108"/>
          <p:cNvSpPr txBox="1"/>
          <p:nvPr/>
        </p:nvSpPr>
        <p:spPr>
          <a:xfrm>
            <a:off x="11032929" y="3121111"/>
            <a:ext cx="551908"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Drupal</a:t>
            </a:r>
          </a:p>
        </p:txBody>
      </p:sp>
      <p:pic>
        <p:nvPicPr>
          <p:cNvPr id="110" name="Picture 109"/>
          <p:cNvPicPr>
            <a:picLocks noChangeAspect="1"/>
          </p:cNvPicPr>
          <p:nvPr/>
        </p:nvPicPr>
        <p:blipFill>
          <a:blip r:embed="rId26"/>
          <a:stretch>
            <a:fillRect/>
          </a:stretch>
        </p:blipFill>
        <p:spPr>
          <a:xfrm>
            <a:off x="10994613" y="5538804"/>
            <a:ext cx="568541" cy="537529"/>
          </a:xfrm>
          <a:prstGeom prst="rect">
            <a:avLst/>
          </a:prstGeom>
        </p:spPr>
      </p:pic>
      <p:sp>
        <p:nvSpPr>
          <p:cNvPr id="111" name="TextBox 110"/>
          <p:cNvSpPr txBox="1"/>
          <p:nvPr/>
        </p:nvSpPr>
        <p:spPr>
          <a:xfrm>
            <a:off x="10782528" y="6144642"/>
            <a:ext cx="936924"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Dedicated</a:t>
            </a:r>
            <a:br>
              <a:rPr lang="en-US" sz="980"/>
            </a:br>
            <a:r>
              <a:rPr lang="en-US" sz="980"/>
              <a:t>environments</a:t>
            </a:r>
          </a:p>
        </p:txBody>
      </p:sp>
      <p:grpSp>
        <p:nvGrpSpPr>
          <p:cNvPr id="112" name="Group 111"/>
          <p:cNvGrpSpPr/>
          <p:nvPr/>
        </p:nvGrpSpPr>
        <p:grpSpPr>
          <a:xfrm>
            <a:off x="288272" y="1844058"/>
            <a:ext cx="3211113" cy="3196481"/>
            <a:chOff x="827088" y="-3463925"/>
            <a:chExt cx="3833812" cy="3816350"/>
          </a:xfrm>
        </p:grpSpPr>
        <p:sp>
          <p:nvSpPr>
            <p:cNvPr id="113"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14"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15"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16"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17"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18"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19"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20"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grpSp>
      <p:sp>
        <p:nvSpPr>
          <p:cNvPr id="121" name="Rectangle 120"/>
          <p:cNvSpPr/>
          <p:nvPr/>
        </p:nvSpPr>
        <p:spPr>
          <a:xfrm>
            <a:off x="317875" y="5089515"/>
            <a:ext cx="3181511" cy="693970"/>
          </a:xfrm>
          <a:prstGeom prst="rect">
            <a:avLst/>
          </a:prstGeom>
        </p:spPr>
        <p:txBody>
          <a:bodyPr wrap="square">
            <a:spAutoFit/>
          </a:bodyPr>
          <a:lstStyle/>
          <a:p>
            <a:pPr algn="ctr" defTabSz="914225"/>
            <a:r>
              <a:rPr lang="en-US" sz="3921" kern="0">
                <a:gradFill>
                  <a:gsLst>
                    <a:gs pos="0">
                      <a:schemeClr val="tx1"/>
                    </a:gs>
                    <a:gs pos="100000">
                      <a:schemeClr val="tx1"/>
                    </a:gs>
                  </a:gsLst>
                  <a:lin ang="5400000" scaled="1"/>
                </a:gradFill>
                <a:latin typeface="Segoe UI Light" panose="020B0502040204020203" pitchFamily="34" charset="0"/>
                <a:ea typeface="Segoe UI Black" panose="020B0A02040204020203" pitchFamily="34" charset="0"/>
                <a:cs typeface="Segoe UI Light" panose="020B0502040204020203" pitchFamily="34" charset="0"/>
              </a:rPr>
              <a:t>App Service</a:t>
            </a:r>
            <a:endParaRPr lang="en-US" sz="3921" kern="0">
              <a:gradFill>
                <a:gsLst>
                  <a:gs pos="0">
                    <a:schemeClr val="tx1"/>
                  </a:gs>
                  <a:gs pos="100000">
                    <a:schemeClr val="tx1"/>
                  </a:gs>
                </a:gsLst>
                <a:lin ang="5400000" scaled="1"/>
              </a:gradFill>
            </a:endParaRPr>
          </a:p>
        </p:txBody>
      </p:sp>
      <p:grpSp>
        <p:nvGrpSpPr>
          <p:cNvPr id="11" name="Group 4"/>
          <p:cNvGrpSpPr>
            <a:grpSpLocks noChangeAspect="1"/>
          </p:cNvGrpSpPr>
          <p:nvPr/>
        </p:nvGrpSpPr>
        <p:grpSpPr bwMode="auto">
          <a:xfrm>
            <a:off x="7776544" y="720943"/>
            <a:ext cx="806782" cy="673030"/>
            <a:chOff x="5006" y="441"/>
            <a:chExt cx="567" cy="473"/>
          </a:xfrm>
        </p:grpSpPr>
        <p:sp>
          <p:nvSpPr>
            <p:cNvPr id="13" name="Freeform 5"/>
            <p:cNvSpPr>
              <a:spLocks noEditPoints="1"/>
            </p:cNvSpPr>
            <p:nvPr/>
          </p:nvSpPr>
          <p:spPr bwMode="auto">
            <a:xfrm>
              <a:off x="5171" y="441"/>
              <a:ext cx="214" cy="213"/>
            </a:xfrm>
            <a:custGeom>
              <a:avLst/>
              <a:gdLst>
                <a:gd name="T0" fmla="*/ 432 w 432"/>
                <a:gd name="T1" fmla="*/ 191 h 432"/>
                <a:gd name="T2" fmla="*/ 425 w 432"/>
                <a:gd name="T3" fmla="*/ 188 h 432"/>
                <a:gd name="T4" fmla="*/ 372 w 432"/>
                <a:gd name="T5" fmla="*/ 171 h 432"/>
                <a:gd name="T6" fmla="*/ 358 w 432"/>
                <a:gd name="T7" fmla="*/ 137 h 432"/>
                <a:gd name="T8" fmla="*/ 385 w 432"/>
                <a:gd name="T9" fmla="*/ 80 h 432"/>
                <a:gd name="T10" fmla="*/ 350 w 432"/>
                <a:gd name="T11" fmla="*/ 45 h 432"/>
                <a:gd name="T12" fmla="*/ 344 w 432"/>
                <a:gd name="T13" fmla="*/ 49 h 432"/>
                <a:gd name="T14" fmla="*/ 294 w 432"/>
                <a:gd name="T15" fmla="*/ 74 h 432"/>
                <a:gd name="T16" fmla="*/ 261 w 432"/>
                <a:gd name="T17" fmla="*/ 60 h 432"/>
                <a:gd name="T18" fmla="*/ 239 w 432"/>
                <a:gd name="T19" fmla="*/ 0 h 432"/>
                <a:gd name="T20" fmla="*/ 190 w 432"/>
                <a:gd name="T21" fmla="*/ 0 h 432"/>
                <a:gd name="T22" fmla="*/ 188 w 432"/>
                <a:gd name="T23" fmla="*/ 7 h 432"/>
                <a:gd name="T24" fmla="*/ 171 w 432"/>
                <a:gd name="T25" fmla="*/ 60 h 432"/>
                <a:gd name="T26" fmla="*/ 137 w 432"/>
                <a:gd name="T27" fmla="*/ 74 h 432"/>
                <a:gd name="T28" fmla="*/ 80 w 432"/>
                <a:gd name="T29" fmla="*/ 47 h 432"/>
                <a:gd name="T30" fmla="*/ 45 w 432"/>
                <a:gd name="T31" fmla="*/ 82 h 432"/>
                <a:gd name="T32" fmla="*/ 49 w 432"/>
                <a:gd name="T33" fmla="*/ 88 h 432"/>
                <a:gd name="T34" fmla="*/ 73 w 432"/>
                <a:gd name="T35" fmla="*/ 137 h 432"/>
                <a:gd name="T36" fmla="*/ 59 w 432"/>
                <a:gd name="T37" fmla="*/ 171 h 432"/>
                <a:gd name="T38" fmla="*/ 0 w 432"/>
                <a:gd name="T39" fmla="*/ 193 h 432"/>
                <a:gd name="T40" fmla="*/ 0 w 432"/>
                <a:gd name="T41" fmla="*/ 242 h 432"/>
                <a:gd name="T42" fmla="*/ 7 w 432"/>
                <a:gd name="T43" fmla="*/ 244 h 432"/>
                <a:gd name="T44" fmla="*/ 59 w 432"/>
                <a:gd name="T45" fmla="*/ 261 h 432"/>
                <a:gd name="T46" fmla="*/ 74 w 432"/>
                <a:gd name="T47" fmla="*/ 295 h 432"/>
                <a:gd name="T48" fmla="*/ 47 w 432"/>
                <a:gd name="T49" fmla="*/ 352 h 432"/>
                <a:gd name="T50" fmla="*/ 81 w 432"/>
                <a:gd name="T51" fmla="*/ 387 h 432"/>
                <a:gd name="T52" fmla="*/ 87 w 432"/>
                <a:gd name="T53" fmla="*/ 384 h 432"/>
                <a:gd name="T54" fmla="*/ 137 w 432"/>
                <a:gd name="T55" fmla="*/ 359 h 432"/>
                <a:gd name="T56" fmla="*/ 171 w 432"/>
                <a:gd name="T57" fmla="*/ 373 h 432"/>
                <a:gd name="T58" fmla="*/ 192 w 432"/>
                <a:gd name="T59" fmla="*/ 432 h 432"/>
                <a:gd name="T60" fmla="*/ 241 w 432"/>
                <a:gd name="T61" fmla="*/ 432 h 432"/>
                <a:gd name="T62" fmla="*/ 244 w 432"/>
                <a:gd name="T63" fmla="*/ 425 h 432"/>
                <a:gd name="T64" fmla="*/ 261 w 432"/>
                <a:gd name="T65" fmla="*/ 373 h 432"/>
                <a:gd name="T66" fmla="*/ 295 w 432"/>
                <a:gd name="T67" fmla="*/ 359 h 432"/>
                <a:gd name="T68" fmla="*/ 352 w 432"/>
                <a:gd name="T69" fmla="*/ 386 h 432"/>
                <a:gd name="T70" fmla="*/ 387 w 432"/>
                <a:gd name="T71" fmla="*/ 351 h 432"/>
                <a:gd name="T72" fmla="*/ 383 w 432"/>
                <a:gd name="T73" fmla="*/ 344 h 432"/>
                <a:gd name="T74" fmla="*/ 358 w 432"/>
                <a:gd name="T75" fmla="*/ 295 h 432"/>
                <a:gd name="T76" fmla="*/ 372 w 432"/>
                <a:gd name="T77" fmla="*/ 261 h 432"/>
                <a:gd name="T78" fmla="*/ 431 w 432"/>
                <a:gd name="T79" fmla="*/ 240 h 432"/>
                <a:gd name="T80" fmla="*/ 432 w 432"/>
                <a:gd name="T81" fmla="*/ 191 h 432"/>
                <a:gd name="T82" fmla="*/ 294 w 432"/>
                <a:gd name="T83" fmla="*/ 216 h 432"/>
                <a:gd name="T84" fmla="*/ 216 w 432"/>
                <a:gd name="T85" fmla="*/ 294 h 432"/>
                <a:gd name="T86" fmla="*/ 137 w 432"/>
                <a:gd name="T87" fmla="*/ 216 h 432"/>
                <a:gd name="T88" fmla="*/ 216 w 432"/>
                <a:gd name="T89" fmla="*/ 138 h 432"/>
                <a:gd name="T90" fmla="*/ 294 w 432"/>
                <a:gd name="T91"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2" h="432">
                  <a:moveTo>
                    <a:pt x="432" y="191"/>
                  </a:moveTo>
                  <a:cubicBezTo>
                    <a:pt x="425" y="188"/>
                    <a:pt x="425" y="188"/>
                    <a:pt x="425" y="188"/>
                  </a:cubicBezTo>
                  <a:cubicBezTo>
                    <a:pt x="372" y="171"/>
                    <a:pt x="372" y="171"/>
                    <a:pt x="372" y="171"/>
                  </a:cubicBezTo>
                  <a:cubicBezTo>
                    <a:pt x="358" y="137"/>
                    <a:pt x="358" y="137"/>
                    <a:pt x="358" y="137"/>
                  </a:cubicBezTo>
                  <a:cubicBezTo>
                    <a:pt x="385" y="80"/>
                    <a:pt x="385" y="80"/>
                    <a:pt x="385" y="80"/>
                  </a:cubicBezTo>
                  <a:cubicBezTo>
                    <a:pt x="350" y="45"/>
                    <a:pt x="350" y="45"/>
                    <a:pt x="350" y="45"/>
                  </a:cubicBezTo>
                  <a:cubicBezTo>
                    <a:pt x="344" y="49"/>
                    <a:pt x="344" y="49"/>
                    <a:pt x="344" y="49"/>
                  </a:cubicBezTo>
                  <a:cubicBezTo>
                    <a:pt x="294" y="74"/>
                    <a:pt x="294" y="74"/>
                    <a:pt x="294" y="74"/>
                  </a:cubicBezTo>
                  <a:cubicBezTo>
                    <a:pt x="261" y="60"/>
                    <a:pt x="261" y="60"/>
                    <a:pt x="261" y="60"/>
                  </a:cubicBezTo>
                  <a:cubicBezTo>
                    <a:pt x="239" y="0"/>
                    <a:pt x="239" y="0"/>
                    <a:pt x="239" y="0"/>
                  </a:cubicBezTo>
                  <a:cubicBezTo>
                    <a:pt x="190" y="0"/>
                    <a:pt x="190" y="0"/>
                    <a:pt x="190" y="0"/>
                  </a:cubicBezTo>
                  <a:cubicBezTo>
                    <a:pt x="188" y="7"/>
                    <a:pt x="188" y="7"/>
                    <a:pt x="188" y="7"/>
                  </a:cubicBezTo>
                  <a:cubicBezTo>
                    <a:pt x="171" y="60"/>
                    <a:pt x="171" y="60"/>
                    <a:pt x="171" y="60"/>
                  </a:cubicBezTo>
                  <a:cubicBezTo>
                    <a:pt x="137" y="74"/>
                    <a:pt x="137" y="74"/>
                    <a:pt x="137" y="74"/>
                  </a:cubicBezTo>
                  <a:cubicBezTo>
                    <a:pt x="80" y="47"/>
                    <a:pt x="80" y="47"/>
                    <a:pt x="80" y="47"/>
                  </a:cubicBezTo>
                  <a:cubicBezTo>
                    <a:pt x="45" y="82"/>
                    <a:pt x="45" y="82"/>
                    <a:pt x="45" y="82"/>
                  </a:cubicBezTo>
                  <a:cubicBezTo>
                    <a:pt x="49" y="88"/>
                    <a:pt x="49" y="88"/>
                    <a:pt x="49" y="88"/>
                  </a:cubicBezTo>
                  <a:cubicBezTo>
                    <a:pt x="73" y="137"/>
                    <a:pt x="73" y="137"/>
                    <a:pt x="73" y="137"/>
                  </a:cubicBezTo>
                  <a:cubicBezTo>
                    <a:pt x="59" y="171"/>
                    <a:pt x="59" y="171"/>
                    <a:pt x="59" y="171"/>
                  </a:cubicBezTo>
                  <a:cubicBezTo>
                    <a:pt x="0" y="193"/>
                    <a:pt x="0" y="193"/>
                    <a:pt x="0" y="193"/>
                  </a:cubicBezTo>
                  <a:cubicBezTo>
                    <a:pt x="0" y="242"/>
                    <a:pt x="0" y="242"/>
                    <a:pt x="0" y="242"/>
                  </a:cubicBezTo>
                  <a:cubicBezTo>
                    <a:pt x="7" y="244"/>
                    <a:pt x="7" y="244"/>
                    <a:pt x="7" y="244"/>
                  </a:cubicBezTo>
                  <a:cubicBezTo>
                    <a:pt x="59" y="261"/>
                    <a:pt x="59" y="261"/>
                    <a:pt x="59" y="261"/>
                  </a:cubicBezTo>
                  <a:cubicBezTo>
                    <a:pt x="74" y="295"/>
                    <a:pt x="74" y="295"/>
                    <a:pt x="74" y="295"/>
                  </a:cubicBezTo>
                  <a:cubicBezTo>
                    <a:pt x="47" y="352"/>
                    <a:pt x="47" y="352"/>
                    <a:pt x="47" y="352"/>
                  </a:cubicBezTo>
                  <a:cubicBezTo>
                    <a:pt x="81" y="387"/>
                    <a:pt x="81" y="387"/>
                    <a:pt x="81" y="387"/>
                  </a:cubicBezTo>
                  <a:cubicBezTo>
                    <a:pt x="87" y="384"/>
                    <a:pt x="87" y="384"/>
                    <a:pt x="87" y="384"/>
                  </a:cubicBezTo>
                  <a:cubicBezTo>
                    <a:pt x="137" y="359"/>
                    <a:pt x="137" y="359"/>
                    <a:pt x="137" y="359"/>
                  </a:cubicBezTo>
                  <a:cubicBezTo>
                    <a:pt x="171" y="373"/>
                    <a:pt x="171" y="373"/>
                    <a:pt x="171" y="373"/>
                  </a:cubicBezTo>
                  <a:cubicBezTo>
                    <a:pt x="192" y="432"/>
                    <a:pt x="192" y="432"/>
                    <a:pt x="192" y="432"/>
                  </a:cubicBezTo>
                  <a:cubicBezTo>
                    <a:pt x="241" y="432"/>
                    <a:pt x="241" y="432"/>
                    <a:pt x="241" y="432"/>
                  </a:cubicBezTo>
                  <a:cubicBezTo>
                    <a:pt x="244" y="425"/>
                    <a:pt x="244" y="425"/>
                    <a:pt x="244" y="425"/>
                  </a:cubicBezTo>
                  <a:cubicBezTo>
                    <a:pt x="261" y="373"/>
                    <a:pt x="261" y="373"/>
                    <a:pt x="261" y="373"/>
                  </a:cubicBezTo>
                  <a:cubicBezTo>
                    <a:pt x="295" y="359"/>
                    <a:pt x="295" y="359"/>
                    <a:pt x="295" y="359"/>
                  </a:cubicBezTo>
                  <a:cubicBezTo>
                    <a:pt x="352" y="386"/>
                    <a:pt x="352" y="386"/>
                    <a:pt x="352" y="386"/>
                  </a:cubicBezTo>
                  <a:cubicBezTo>
                    <a:pt x="387" y="351"/>
                    <a:pt x="387" y="351"/>
                    <a:pt x="387" y="351"/>
                  </a:cubicBezTo>
                  <a:cubicBezTo>
                    <a:pt x="383" y="344"/>
                    <a:pt x="383" y="344"/>
                    <a:pt x="383" y="344"/>
                  </a:cubicBezTo>
                  <a:cubicBezTo>
                    <a:pt x="358" y="295"/>
                    <a:pt x="358" y="295"/>
                    <a:pt x="358" y="295"/>
                  </a:cubicBezTo>
                  <a:cubicBezTo>
                    <a:pt x="372" y="261"/>
                    <a:pt x="372" y="261"/>
                    <a:pt x="372" y="261"/>
                  </a:cubicBezTo>
                  <a:cubicBezTo>
                    <a:pt x="431" y="240"/>
                    <a:pt x="431" y="240"/>
                    <a:pt x="431" y="240"/>
                  </a:cubicBezTo>
                  <a:cubicBezTo>
                    <a:pt x="432" y="191"/>
                    <a:pt x="432" y="191"/>
                    <a:pt x="432" y="191"/>
                  </a:cubicBezTo>
                  <a:close/>
                  <a:moveTo>
                    <a:pt x="294" y="216"/>
                  </a:moveTo>
                  <a:cubicBezTo>
                    <a:pt x="294" y="259"/>
                    <a:pt x="259" y="294"/>
                    <a:pt x="216" y="294"/>
                  </a:cubicBezTo>
                  <a:cubicBezTo>
                    <a:pt x="173" y="294"/>
                    <a:pt x="137" y="259"/>
                    <a:pt x="137" y="216"/>
                  </a:cubicBezTo>
                  <a:cubicBezTo>
                    <a:pt x="137" y="173"/>
                    <a:pt x="173" y="138"/>
                    <a:pt x="216" y="138"/>
                  </a:cubicBezTo>
                  <a:cubicBezTo>
                    <a:pt x="259" y="138"/>
                    <a:pt x="294" y="173"/>
                    <a:pt x="294" y="2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Freeform 6"/>
            <p:cNvSpPr>
              <a:spLocks noEditPoints="1"/>
            </p:cNvSpPr>
            <p:nvPr/>
          </p:nvSpPr>
          <p:spPr bwMode="auto">
            <a:xfrm>
              <a:off x="5359" y="588"/>
              <a:ext cx="214" cy="213"/>
            </a:xfrm>
            <a:custGeom>
              <a:avLst/>
              <a:gdLst>
                <a:gd name="T0" fmla="*/ 432 w 432"/>
                <a:gd name="T1" fmla="*/ 190 h 432"/>
                <a:gd name="T2" fmla="*/ 425 w 432"/>
                <a:gd name="T3" fmla="*/ 188 h 432"/>
                <a:gd name="T4" fmla="*/ 372 w 432"/>
                <a:gd name="T5" fmla="*/ 171 h 432"/>
                <a:gd name="T6" fmla="*/ 358 w 432"/>
                <a:gd name="T7" fmla="*/ 137 h 432"/>
                <a:gd name="T8" fmla="*/ 385 w 432"/>
                <a:gd name="T9" fmla="*/ 80 h 432"/>
                <a:gd name="T10" fmla="*/ 350 w 432"/>
                <a:gd name="T11" fmla="*/ 45 h 432"/>
                <a:gd name="T12" fmla="*/ 344 w 432"/>
                <a:gd name="T13" fmla="*/ 48 h 432"/>
                <a:gd name="T14" fmla="*/ 295 w 432"/>
                <a:gd name="T15" fmla="*/ 73 h 432"/>
                <a:gd name="T16" fmla="*/ 261 w 432"/>
                <a:gd name="T17" fmla="*/ 59 h 432"/>
                <a:gd name="T18" fmla="*/ 240 w 432"/>
                <a:gd name="T19" fmla="*/ 0 h 432"/>
                <a:gd name="T20" fmla="*/ 191 w 432"/>
                <a:gd name="T21" fmla="*/ 0 h 432"/>
                <a:gd name="T22" fmla="*/ 188 w 432"/>
                <a:gd name="T23" fmla="*/ 7 h 432"/>
                <a:gd name="T24" fmla="*/ 171 w 432"/>
                <a:gd name="T25" fmla="*/ 59 h 432"/>
                <a:gd name="T26" fmla="*/ 137 w 432"/>
                <a:gd name="T27" fmla="*/ 73 h 432"/>
                <a:gd name="T28" fmla="*/ 80 w 432"/>
                <a:gd name="T29" fmla="*/ 46 h 432"/>
                <a:gd name="T30" fmla="*/ 45 w 432"/>
                <a:gd name="T31" fmla="*/ 81 h 432"/>
                <a:gd name="T32" fmla="*/ 49 w 432"/>
                <a:gd name="T33" fmla="*/ 88 h 432"/>
                <a:gd name="T34" fmla="*/ 74 w 432"/>
                <a:gd name="T35" fmla="*/ 137 h 432"/>
                <a:gd name="T36" fmla="*/ 59 w 432"/>
                <a:gd name="T37" fmla="*/ 171 h 432"/>
                <a:gd name="T38" fmla="*/ 0 w 432"/>
                <a:gd name="T39" fmla="*/ 192 h 432"/>
                <a:gd name="T40" fmla="*/ 0 w 432"/>
                <a:gd name="T41" fmla="*/ 241 h 432"/>
                <a:gd name="T42" fmla="*/ 7 w 432"/>
                <a:gd name="T43" fmla="*/ 244 h 432"/>
                <a:gd name="T44" fmla="*/ 60 w 432"/>
                <a:gd name="T45" fmla="*/ 261 h 432"/>
                <a:gd name="T46" fmla="*/ 74 w 432"/>
                <a:gd name="T47" fmla="*/ 295 h 432"/>
                <a:gd name="T48" fmla="*/ 47 w 432"/>
                <a:gd name="T49" fmla="*/ 352 h 432"/>
                <a:gd name="T50" fmla="*/ 81 w 432"/>
                <a:gd name="T51" fmla="*/ 386 h 432"/>
                <a:gd name="T52" fmla="*/ 88 w 432"/>
                <a:gd name="T53" fmla="*/ 383 h 432"/>
                <a:gd name="T54" fmla="*/ 137 w 432"/>
                <a:gd name="T55" fmla="*/ 358 h 432"/>
                <a:gd name="T56" fmla="*/ 171 w 432"/>
                <a:gd name="T57" fmla="*/ 372 h 432"/>
                <a:gd name="T58" fmla="*/ 193 w 432"/>
                <a:gd name="T59" fmla="*/ 432 h 432"/>
                <a:gd name="T60" fmla="*/ 241 w 432"/>
                <a:gd name="T61" fmla="*/ 432 h 432"/>
                <a:gd name="T62" fmla="*/ 244 w 432"/>
                <a:gd name="T63" fmla="*/ 425 h 432"/>
                <a:gd name="T64" fmla="*/ 261 w 432"/>
                <a:gd name="T65" fmla="*/ 372 h 432"/>
                <a:gd name="T66" fmla="*/ 295 w 432"/>
                <a:gd name="T67" fmla="*/ 358 h 432"/>
                <a:gd name="T68" fmla="*/ 352 w 432"/>
                <a:gd name="T69" fmla="*/ 385 h 432"/>
                <a:gd name="T70" fmla="*/ 387 w 432"/>
                <a:gd name="T71" fmla="*/ 350 h 432"/>
                <a:gd name="T72" fmla="*/ 383 w 432"/>
                <a:gd name="T73" fmla="*/ 344 h 432"/>
                <a:gd name="T74" fmla="*/ 358 w 432"/>
                <a:gd name="T75" fmla="*/ 295 h 432"/>
                <a:gd name="T76" fmla="*/ 372 w 432"/>
                <a:gd name="T77" fmla="*/ 260 h 432"/>
                <a:gd name="T78" fmla="*/ 432 w 432"/>
                <a:gd name="T79" fmla="*/ 239 h 432"/>
                <a:gd name="T80" fmla="*/ 432 w 432"/>
                <a:gd name="T81" fmla="*/ 190 h 432"/>
                <a:gd name="T82" fmla="*/ 290 w 432"/>
                <a:gd name="T83" fmla="*/ 216 h 432"/>
                <a:gd name="T84" fmla="*/ 216 w 432"/>
                <a:gd name="T85" fmla="*/ 290 h 432"/>
                <a:gd name="T86" fmla="*/ 141 w 432"/>
                <a:gd name="T87" fmla="*/ 216 h 432"/>
                <a:gd name="T88" fmla="*/ 216 w 432"/>
                <a:gd name="T89" fmla="*/ 141 h 432"/>
                <a:gd name="T90" fmla="*/ 290 w 432"/>
                <a:gd name="T91"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2" h="432">
                  <a:moveTo>
                    <a:pt x="432" y="190"/>
                  </a:moveTo>
                  <a:cubicBezTo>
                    <a:pt x="425" y="188"/>
                    <a:pt x="425" y="188"/>
                    <a:pt x="425" y="188"/>
                  </a:cubicBezTo>
                  <a:cubicBezTo>
                    <a:pt x="372" y="171"/>
                    <a:pt x="372" y="171"/>
                    <a:pt x="372" y="171"/>
                  </a:cubicBezTo>
                  <a:cubicBezTo>
                    <a:pt x="358" y="137"/>
                    <a:pt x="358" y="137"/>
                    <a:pt x="358" y="137"/>
                  </a:cubicBezTo>
                  <a:cubicBezTo>
                    <a:pt x="385" y="80"/>
                    <a:pt x="385" y="80"/>
                    <a:pt x="385" y="80"/>
                  </a:cubicBezTo>
                  <a:cubicBezTo>
                    <a:pt x="350" y="45"/>
                    <a:pt x="350" y="45"/>
                    <a:pt x="350" y="45"/>
                  </a:cubicBezTo>
                  <a:cubicBezTo>
                    <a:pt x="344" y="48"/>
                    <a:pt x="344" y="48"/>
                    <a:pt x="344" y="48"/>
                  </a:cubicBezTo>
                  <a:cubicBezTo>
                    <a:pt x="295" y="73"/>
                    <a:pt x="295" y="73"/>
                    <a:pt x="295" y="73"/>
                  </a:cubicBezTo>
                  <a:cubicBezTo>
                    <a:pt x="261" y="59"/>
                    <a:pt x="261" y="59"/>
                    <a:pt x="261" y="59"/>
                  </a:cubicBezTo>
                  <a:cubicBezTo>
                    <a:pt x="240" y="0"/>
                    <a:pt x="240" y="0"/>
                    <a:pt x="240" y="0"/>
                  </a:cubicBezTo>
                  <a:cubicBezTo>
                    <a:pt x="191" y="0"/>
                    <a:pt x="191" y="0"/>
                    <a:pt x="191" y="0"/>
                  </a:cubicBezTo>
                  <a:cubicBezTo>
                    <a:pt x="188" y="7"/>
                    <a:pt x="188" y="7"/>
                    <a:pt x="188" y="7"/>
                  </a:cubicBezTo>
                  <a:cubicBezTo>
                    <a:pt x="171" y="59"/>
                    <a:pt x="171" y="59"/>
                    <a:pt x="171" y="59"/>
                  </a:cubicBezTo>
                  <a:cubicBezTo>
                    <a:pt x="137" y="73"/>
                    <a:pt x="137" y="73"/>
                    <a:pt x="137" y="73"/>
                  </a:cubicBezTo>
                  <a:cubicBezTo>
                    <a:pt x="80" y="46"/>
                    <a:pt x="80" y="46"/>
                    <a:pt x="80" y="46"/>
                  </a:cubicBezTo>
                  <a:cubicBezTo>
                    <a:pt x="45" y="81"/>
                    <a:pt x="45" y="81"/>
                    <a:pt x="45" y="81"/>
                  </a:cubicBezTo>
                  <a:cubicBezTo>
                    <a:pt x="49" y="88"/>
                    <a:pt x="49" y="88"/>
                    <a:pt x="49" y="88"/>
                  </a:cubicBezTo>
                  <a:cubicBezTo>
                    <a:pt x="74" y="137"/>
                    <a:pt x="74" y="137"/>
                    <a:pt x="74" y="137"/>
                  </a:cubicBezTo>
                  <a:cubicBezTo>
                    <a:pt x="59" y="171"/>
                    <a:pt x="59" y="171"/>
                    <a:pt x="59" y="171"/>
                  </a:cubicBezTo>
                  <a:cubicBezTo>
                    <a:pt x="0" y="192"/>
                    <a:pt x="0" y="192"/>
                    <a:pt x="0" y="192"/>
                  </a:cubicBezTo>
                  <a:cubicBezTo>
                    <a:pt x="0" y="241"/>
                    <a:pt x="0" y="241"/>
                    <a:pt x="0" y="241"/>
                  </a:cubicBezTo>
                  <a:cubicBezTo>
                    <a:pt x="7" y="244"/>
                    <a:pt x="7" y="244"/>
                    <a:pt x="7" y="244"/>
                  </a:cubicBezTo>
                  <a:cubicBezTo>
                    <a:pt x="60" y="261"/>
                    <a:pt x="60" y="261"/>
                    <a:pt x="60" y="261"/>
                  </a:cubicBezTo>
                  <a:cubicBezTo>
                    <a:pt x="74" y="295"/>
                    <a:pt x="74" y="295"/>
                    <a:pt x="74" y="295"/>
                  </a:cubicBezTo>
                  <a:cubicBezTo>
                    <a:pt x="47" y="352"/>
                    <a:pt x="47" y="352"/>
                    <a:pt x="47" y="352"/>
                  </a:cubicBezTo>
                  <a:cubicBezTo>
                    <a:pt x="81" y="386"/>
                    <a:pt x="81" y="386"/>
                    <a:pt x="81" y="386"/>
                  </a:cubicBezTo>
                  <a:cubicBezTo>
                    <a:pt x="88" y="383"/>
                    <a:pt x="88" y="383"/>
                    <a:pt x="88" y="383"/>
                  </a:cubicBezTo>
                  <a:cubicBezTo>
                    <a:pt x="137" y="358"/>
                    <a:pt x="137" y="358"/>
                    <a:pt x="137" y="358"/>
                  </a:cubicBezTo>
                  <a:cubicBezTo>
                    <a:pt x="171" y="372"/>
                    <a:pt x="171" y="372"/>
                    <a:pt x="171" y="372"/>
                  </a:cubicBezTo>
                  <a:cubicBezTo>
                    <a:pt x="193" y="432"/>
                    <a:pt x="193" y="432"/>
                    <a:pt x="193" y="432"/>
                  </a:cubicBezTo>
                  <a:cubicBezTo>
                    <a:pt x="241" y="432"/>
                    <a:pt x="241" y="432"/>
                    <a:pt x="241" y="432"/>
                  </a:cubicBezTo>
                  <a:cubicBezTo>
                    <a:pt x="244" y="425"/>
                    <a:pt x="244" y="425"/>
                    <a:pt x="244" y="425"/>
                  </a:cubicBezTo>
                  <a:cubicBezTo>
                    <a:pt x="261" y="372"/>
                    <a:pt x="261" y="372"/>
                    <a:pt x="261" y="372"/>
                  </a:cubicBezTo>
                  <a:cubicBezTo>
                    <a:pt x="295" y="358"/>
                    <a:pt x="295" y="358"/>
                    <a:pt x="295" y="358"/>
                  </a:cubicBezTo>
                  <a:cubicBezTo>
                    <a:pt x="352" y="385"/>
                    <a:pt x="352" y="385"/>
                    <a:pt x="352" y="385"/>
                  </a:cubicBezTo>
                  <a:cubicBezTo>
                    <a:pt x="387" y="350"/>
                    <a:pt x="387" y="350"/>
                    <a:pt x="387" y="350"/>
                  </a:cubicBezTo>
                  <a:cubicBezTo>
                    <a:pt x="383" y="344"/>
                    <a:pt x="383" y="344"/>
                    <a:pt x="383" y="344"/>
                  </a:cubicBezTo>
                  <a:cubicBezTo>
                    <a:pt x="358" y="295"/>
                    <a:pt x="358" y="295"/>
                    <a:pt x="358" y="295"/>
                  </a:cubicBezTo>
                  <a:cubicBezTo>
                    <a:pt x="372" y="260"/>
                    <a:pt x="372" y="260"/>
                    <a:pt x="372" y="260"/>
                  </a:cubicBezTo>
                  <a:cubicBezTo>
                    <a:pt x="432" y="239"/>
                    <a:pt x="432" y="239"/>
                    <a:pt x="432" y="239"/>
                  </a:cubicBezTo>
                  <a:cubicBezTo>
                    <a:pt x="432" y="190"/>
                    <a:pt x="432" y="190"/>
                    <a:pt x="432" y="190"/>
                  </a:cubicBezTo>
                  <a:close/>
                  <a:moveTo>
                    <a:pt x="290" y="216"/>
                  </a:moveTo>
                  <a:cubicBezTo>
                    <a:pt x="290" y="257"/>
                    <a:pt x="257" y="290"/>
                    <a:pt x="216" y="290"/>
                  </a:cubicBezTo>
                  <a:cubicBezTo>
                    <a:pt x="175" y="290"/>
                    <a:pt x="141" y="257"/>
                    <a:pt x="141" y="216"/>
                  </a:cubicBezTo>
                  <a:cubicBezTo>
                    <a:pt x="141" y="174"/>
                    <a:pt x="175" y="141"/>
                    <a:pt x="216" y="141"/>
                  </a:cubicBezTo>
                  <a:cubicBezTo>
                    <a:pt x="257" y="141"/>
                    <a:pt x="290" y="174"/>
                    <a:pt x="290" y="2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 name="Freeform 7"/>
            <p:cNvSpPr>
              <a:spLocks noEditPoints="1"/>
            </p:cNvSpPr>
            <p:nvPr/>
          </p:nvSpPr>
          <p:spPr bwMode="auto">
            <a:xfrm>
              <a:off x="5006" y="652"/>
              <a:ext cx="262" cy="262"/>
            </a:xfrm>
            <a:custGeom>
              <a:avLst/>
              <a:gdLst>
                <a:gd name="T0" fmla="*/ 529 w 529"/>
                <a:gd name="T1" fmla="*/ 234 h 530"/>
                <a:gd name="T2" fmla="*/ 520 w 529"/>
                <a:gd name="T3" fmla="*/ 231 h 530"/>
                <a:gd name="T4" fmla="*/ 456 w 529"/>
                <a:gd name="T5" fmla="*/ 210 h 530"/>
                <a:gd name="T6" fmla="*/ 439 w 529"/>
                <a:gd name="T7" fmla="*/ 169 h 530"/>
                <a:gd name="T8" fmla="*/ 472 w 529"/>
                <a:gd name="T9" fmla="*/ 99 h 530"/>
                <a:gd name="T10" fmla="*/ 429 w 529"/>
                <a:gd name="T11" fmla="*/ 56 h 530"/>
                <a:gd name="T12" fmla="*/ 421 w 529"/>
                <a:gd name="T13" fmla="*/ 60 h 530"/>
                <a:gd name="T14" fmla="*/ 361 w 529"/>
                <a:gd name="T15" fmla="*/ 91 h 530"/>
                <a:gd name="T16" fmla="*/ 319 w 529"/>
                <a:gd name="T17" fmla="*/ 74 h 530"/>
                <a:gd name="T18" fmla="*/ 293 w 529"/>
                <a:gd name="T19" fmla="*/ 0 h 530"/>
                <a:gd name="T20" fmla="*/ 233 w 529"/>
                <a:gd name="T21" fmla="*/ 0 h 530"/>
                <a:gd name="T22" fmla="*/ 230 w 529"/>
                <a:gd name="T23" fmla="*/ 9 h 530"/>
                <a:gd name="T24" fmla="*/ 209 w 529"/>
                <a:gd name="T25" fmla="*/ 74 h 530"/>
                <a:gd name="T26" fmla="*/ 168 w 529"/>
                <a:gd name="T27" fmla="*/ 91 h 530"/>
                <a:gd name="T28" fmla="*/ 98 w 529"/>
                <a:gd name="T29" fmla="*/ 58 h 530"/>
                <a:gd name="T30" fmla="*/ 55 w 529"/>
                <a:gd name="T31" fmla="*/ 100 h 530"/>
                <a:gd name="T32" fmla="*/ 59 w 529"/>
                <a:gd name="T33" fmla="*/ 108 h 530"/>
                <a:gd name="T34" fmla="*/ 90 w 529"/>
                <a:gd name="T35" fmla="*/ 169 h 530"/>
                <a:gd name="T36" fmla="*/ 72 w 529"/>
                <a:gd name="T37" fmla="*/ 210 h 530"/>
                <a:gd name="T38" fmla="*/ 0 w 529"/>
                <a:gd name="T39" fmla="*/ 236 h 530"/>
                <a:gd name="T40" fmla="*/ 0 w 529"/>
                <a:gd name="T41" fmla="*/ 297 h 530"/>
                <a:gd name="T42" fmla="*/ 8 w 529"/>
                <a:gd name="T43" fmla="*/ 300 h 530"/>
                <a:gd name="T44" fmla="*/ 73 w 529"/>
                <a:gd name="T45" fmla="*/ 321 h 530"/>
                <a:gd name="T46" fmla="*/ 90 w 529"/>
                <a:gd name="T47" fmla="*/ 362 h 530"/>
                <a:gd name="T48" fmla="*/ 57 w 529"/>
                <a:gd name="T49" fmla="*/ 432 h 530"/>
                <a:gd name="T50" fmla="*/ 99 w 529"/>
                <a:gd name="T51" fmla="*/ 474 h 530"/>
                <a:gd name="T52" fmla="*/ 107 w 529"/>
                <a:gd name="T53" fmla="*/ 471 h 530"/>
                <a:gd name="T54" fmla="*/ 168 w 529"/>
                <a:gd name="T55" fmla="*/ 440 h 530"/>
                <a:gd name="T56" fmla="*/ 209 w 529"/>
                <a:gd name="T57" fmla="*/ 457 h 530"/>
                <a:gd name="T58" fmla="*/ 236 w 529"/>
                <a:gd name="T59" fmla="*/ 530 h 530"/>
                <a:gd name="T60" fmla="*/ 296 w 529"/>
                <a:gd name="T61" fmla="*/ 530 h 530"/>
                <a:gd name="T62" fmla="*/ 298 w 529"/>
                <a:gd name="T63" fmla="*/ 522 h 530"/>
                <a:gd name="T64" fmla="*/ 319 w 529"/>
                <a:gd name="T65" fmla="*/ 457 h 530"/>
                <a:gd name="T66" fmla="*/ 361 w 529"/>
                <a:gd name="T67" fmla="*/ 440 h 530"/>
                <a:gd name="T68" fmla="*/ 431 w 529"/>
                <a:gd name="T69" fmla="*/ 472 h 530"/>
                <a:gd name="T70" fmla="*/ 474 w 529"/>
                <a:gd name="T71" fmla="*/ 430 h 530"/>
                <a:gd name="T72" fmla="*/ 469 w 529"/>
                <a:gd name="T73" fmla="*/ 422 h 530"/>
                <a:gd name="T74" fmla="*/ 439 w 529"/>
                <a:gd name="T75" fmla="*/ 362 h 530"/>
                <a:gd name="T76" fmla="*/ 456 w 529"/>
                <a:gd name="T77" fmla="*/ 320 h 530"/>
                <a:gd name="T78" fmla="*/ 529 w 529"/>
                <a:gd name="T79" fmla="*/ 294 h 530"/>
                <a:gd name="T80" fmla="*/ 529 w 529"/>
                <a:gd name="T81" fmla="*/ 234 h 530"/>
                <a:gd name="T82" fmla="*/ 529 w 529"/>
                <a:gd name="T83" fmla="*/ 234 h 530"/>
                <a:gd name="T84" fmla="*/ 349 w 529"/>
                <a:gd name="T85" fmla="*/ 265 h 530"/>
                <a:gd name="T86" fmla="*/ 264 w 529"/>
                <a:gd name="T87" fmla="*/ 350 h 530"/>
                <a:gd name="T88" fmla="*/ 180 w 529"/>
                <a:gd name="T89" fmla="*/ 265 h 530"/>
                <a:gd name="T90" fmla="*/ 264 w 529"/>
                <a:gd name="T91" fmla="*/ 181 h 530"/>
                <a:gd name="T92" fmla="*/ 349 w 529"/>
                <a:gd name="T93" fmla="*/ 265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9" h="530">
                  <a:moveTo>
                    <a:pt x="529" y="234"/>
                  </a:moveTo>
                  <a:cubicBezTo>
                    <a:pt x="520" y="231"/>
                    <a:pt x="520" y="231"/>
                    <a:pt x="520" y="231"/>
                  </a:cubicBezTo>
                  <a:cubicBezTo>
                    <a:pt x="456" y="210"/>
                    <a:pt x="456" y="210"/>
                    <a:pt x="456" y="210"/>
                  </a:cubicBezTo>
                  <a:cubicBezTo>
                    <a:pt x="439" y="169"/>
                    <a:pt x="439" y="169"/>
                    <a:pt x="439" y="169"/>
                  </a:cubicBezTo>
                  <a:cubicBezTo>
                    <a:pt x="472" y="99"/>
                    <a:pt x="472" y="99"/>
                    <a:pt x="472" y="99"/>
                  </a:cubicBezTo>
                  <a:cubicBezTo>
                    <a:pt x="429" y="56"/>
                    <a:pt x="429" y="56"/>
                    <a:pt x="429" y="56"/>
                  </a:cubicBezTo>
                  <a:cubicBezTo>
                    <a:pt x="421" y="60"/>
                    <a:pt x="421" y="60"/>
                    <a:pt x="421" y="60"/>
                  </a:cubicBezTo>
                  <a:cubicBezTo>
                    <a:pt x="361" y="91"/>
                    <a:pt x="361" y="91"/>
                    <a:pt x="361" y="91"/>
                  </a:cubicBezTo>
                  <a:cubicBezTo>
                    <a:pt x="319" y="74"/>
                    <a:pt x="319" y="74"/>
                    <a:pt x="319" y="74"/>
                  </a:cubicBezTo>
                  <a:cubicBezTo>
                    <a:pt x="293" y="0"/>
                    <a:pt x="293" y="0"/>
                    <a:pt x="293" y="0"/>
                  </a:cubicBezTo>
                  <a:cubicBezTo>
                    <a:pt x="233" y="0"/>
                    <a:pt x="233" y="0"/>
                    <a:pt x="233" y="0"/>
                  </a:cubicBezTo>
                  <a:cubicBezTo>
                    <a:pt x="230" y="9"/>
                    <a:pt x="230" y="9"/>
                    <a:pt x="230" y="9"/>
                  </a:cubicBezTo>
                  <a:cubicBezTo>
                    <a:pt x="209" y="74"/>
                    <a:pt x="209" y="74"/>
                    <a:pt x="209" y="74"/>
                  </a:cubicBezTo>
                  <a:cubicBezTo>
                    <a:pt x="168" y="91"/>
                    <a:pt x="168" y="91"/>
                    <a:pt x="168" y="91"/>
                  </a:cubicBezTo>
                  <a:cubicBezTo>
                    <a:pt x="98" y="58"/>
                    <a:pt x="98" y="58"/>
                    <a:pt x="98" y="58"/>
                  </a:cubicBezTo>
                  <a:cubicBezTo>
                    <a:pt x="55" y="100"/>
                    <a:pt x="55" y="100"/>
                    <a:pt x="55" y="100"/>
                  </a:cubicBezTo>
                  <a:cubicBezTo>
                    <a:pt x="59" y="108"/>
                    <a:pt x="59" y="108"/>
                    <a:pt x="59" y="108"/>
                  </a:cubicBezTo>
                  <a:cubicBezTo>
                    <a:pt x="90" y="169"/>
                    <a:pt x="90" y="169"/>
                    <a:pt x="90" y="169"/>
                  </a:cubicBezTo>
                  <a:cubicBezTo>
                    <a:pt x="72" y="210"/>
                    <a:pt x="72" y="210"/>
                    <a:pt x="72" y="210"/>
                  </a:cubicBezTo>
                  <a:cubicBezTo>
                    <a:pt x="0" y="236"/>
                    <a:pt x="0" y="236"/>
                    <a:pt x="0" y="236"/>
                  </a:cubicBezTo>
                  <a:cubicBezTo>
                    <a:pt x="0" y="297"/>
                    <a:pt x="0" y="297"/>
                    <a:pt x="0" y="297"/>
                  </a:cubicBezTo>
                  <a:cubicBezTo>
                    <a:pt x="8" y="300"/>
                    <a:pt x="8" y="300"/>
                    <a:pt x="8" y="300"/>
                  </a:cubicBezTo>
                  <a:cubicBezTo>
                    <a:pt x="73" y="321"/>
                    <a:pt x="73" y="321"/>
                    <a:pt x="73" y="321"/>
                  </a:cubicBezTo>
                  <a:cubicBezTo>
                    <a:pt x="90" y="362"/>
                    <a:pt x="90" y="362"/>
                    <a:pt x="90" y="362"/>
                  </a:cubicBezTo>
                  <a:cubicBezTo>
                    <a:pt x="57" y="432"/>
                    <a:pt x="57" y="432"/>
                    <a:pt x="57" y="432"/>
                  </a:cubicBezTo>
                  <a:cubicBezTo>
                    <a:pt x="99" y="474"/>
                    <a:pt x="99" y="474"/>
                    <a:pt x="99" y="474"/>
                  </a:cubicBezTo>
                  <a:cubicBezTo>
                    <a:pt x="107" y="471"/>
                    <a:pt x="107" y="471"/>
                    <a:pt x="107" y="471"/>
                  </a:cubicBezTo>
                  <a:cubicBezTo>
                    <a:pt x="168" y="440"/>
                    <a:pt x="168" y="440"/>
                    <a:pt x="168" y="440"/>
                  </a:cubicBezTo>
                  <a:cubicBezTo>
                    <a:pt x="209" y="457"/>
                    <a:pt x="209" y="457"/>
                    <a:pt x="209" y="457"/>
                  </a:cubicBezTo>
                  <a:cubicBezTo>
                    <a:pt x="236" y="530"/>
                    <a:pt x="236" y="530"/>
                    <a:pt x="236" y="530"/>
                  </a:cubicBezTo>
                  <a:cubicBezTo>
                    <a:pt x="296" y="530"/>
                    <a:pt x="296" y="530"/>
                    <a:pt x="296" y="530"/>
                  </a:cubicBezTo>
                  <a:cubicBezTo>
                    <a:pt x="298" y="522"/>
                    <a:pt x="298" y="522"/>
                    <a:pt x="298" y="522"/>
                  </a:cubicBezTo>
                  <a:cubicBezTo>
                    <a:pt x="319" y="457"/>
                    <a:pt x="319" y="457"/>
                    <a:pt x="319" y="457"/>
                  </a:cubicBezTo>
                  <a:cubicBezTo>
                    <a:pt x="361" y="440"/>
                    <a:pt x="361" y="440"/>
                    <a:pt x="361" y="440"/>
                  </a:cubicBezTo>
                  <a:cubicBezTo>
                    <a:pt x="431" y="472"/>
                    <a:pt x="431" y="472"/>
                    <a:pt x="431" y="472"/>
                  </a:cubicBezTo>
                  <a:cubicBezTo>
                    <a:pt x="474" y="430"/>
                    <a:pt x="474" y="430"/>
                    <a:pt x="474" y="430"/>
                  </a:cubicBezTo>
                  <a:cubicBezTo>
                    <a:pt x="469" y="422"/>
                    <a:pt x="469" y="422"/>
                    <a:pt x="469" y="422"/>
                  </a:cubicBezTo>
                  <a:cubicBezTo>
                    <a:pt x="439" y="362"/>
                    <a:pt x="439" y="362"/>
                    <a:pt x="439" y="362"/>
                  </a:cubicBezTo>
                  <a:cubicBezTo>
                    <a:pt x="456" y="320"/>
                    <a:pt x="456" y="320"/>
                    <a:pt x="456" y="320"/>
                  </a:cubicBezTo>
                  <a:cubicBezTo>
                    <a:pt x="529" y="294"/>
                    <a:pt x="529" y="294"/>
                    <a:pt x="529" y="294"/>
                  </a:cubicBezTo>
                  <a:cubicBezTo>
                    <a:pt x="529" y="234"/>
                    <a:pt x="529" y="234"/>
                    <a:pt x="529" y="234"/>
                  </a:cubicBezTo>
                  <a:cubicBezTo>
                    <a:pt x="529" y="234"/>
                    <a:pt x="529" y="234"/>
                    <a:pt x="529" y="234"/>
                  </a:cubicBezTo>
                  <a:close/>
                  <a:moveTo>
                    <a:pt x="349" y="265"/>
                  </a:moveTo>
                  <a:cubicBezTo>
                    <a:pt x="349" y="312"/>
                    <a:pt x="311" y="350"/>
                    <a:pt x="264" y="350"/>
                  </a:cubicBezTo>
                  <a:cubicBezTo>
                    <a:pt x="218" y="350"/>
                    <a:pt x="180" y="312"/>
                    <a:pt x="180" y="265"/>
                  </a:cubicBezTo>
                  <a:cubicBezTo>
                    <a:pt x="180" y="219"/>
                    <a:pt x="218" y="181"/>
                    <a:pt x="264" y="181"/>
                  </a:cubicBezTo>
                  <a:cubicBezTo>
                    <a:pt x="311" y="181"/>
                    <a:pt x="349" y="219"/>
                    <a:pt x="349" y="2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122" name="Group 121"/>
          <p:cNvGrpSpPr>
            <a:grpSpLocks noChangeAspect="1"/>
          </p:cNvGrpSpPr>
          <p:nvPr/>
        </p:nvGrpSpPr>
        <p:grpSpPr>
          <a:xfrm>
            <a:off x="8944215" y="716058"/>
            <a:ext cx="717140" cy="682803"/>
            <a:chOff x="9010657" y="654050"/>
            <a:chExt cx="828668" cy="788992"/>
          </a:xfrm>
        </p:grpSpPr>
        <p:grpSp>
          <p:nvGrpSpPr>
            <p:cNvPr id="29" name="Group 19"/>
            <p:cNvGrpSpPr>
              <a:grpSpLocks noChangeAspect="1"/>
            </p:cNvGrpSpPr>
            <p:nvPr/>
          </p:nvGrpSpPr>
          <p:grpSpPr bwMode="auto">
            <a:xfrm>
              <a:off x="9417050" y="654050"/>
              <a:ext cx="422275" cy="393700"/>
              <a:chOff x="5932" y="412"/>
              <a:chExt cx="266" cy="248"/>
            </a:xfrm>
          </p:grpSpPr>
          <p:sp>
            <p:nvSpPr>
              <p:cNvPr id="30" name="AutoShape 18"/>
              <p:cNvSpPr>
                <a:spLocks noChangeAspect="1" noChangeArrowheads="1" noTextEdit="1"/>
              </p:cNvSpPr>
              <p:nvPr/>
            </p:nvSpPr>
            <p:spPr bwMode="auto">
              <a:xfrm>
                <a:off x="5932" y="412"/>
                <a:ext cx="26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1" name="Freeform 20"/>
              <p:cNvSpPr>
                <a:spLocks/>
              </p:cNvSpPr>
              <p:nvPr/>
            </p:nvSpPr>
            <p:spPr bwMode="auto">
              <a:xfrm>
                <a:off x="5915" y="412"/>
                <a:ext cx="300" cy="248"/>
              </a:xfrm>
              <a:custGeom>
                <a:avLst/>
                <a:gdLst>
                  <a:gd name="T0" fmla="*/ 682 w 887"/>
                  <a:gd name="T1" fmla="*/ 704 h 785"/>
                  <a:gd name="T2" fmla="*/ 444 w 887"/>
                  <a:gd name="T3" fmla="*/ 785 h 785"/>
                  <a:gd name="T4" fmla="*/ 132 w 887"/>
                  <a:gd name="T5" fmla="*/ 631 h 785"/>
                  <a:gd name="T6" fmla="*/ 205 w 887"/>
                  <a:gd name="T7" fmla="*/ 81 h 785"/>
                  <a:gd name="T8" fmla="*/ 443 w 887"/>
                  <a:gd name="T9" fmla="*/ 0 h 785"/>
                  <a:gd name="T10" fmla="*/ 755 w 887"/>
                  <a:gd name="T11" fmla="*/ 154 h 785"/>
                  <a:gd name="T12" fmla="*/ 682 w 887"/>
                  <a:gd name="T13" fmla="*/ 704 h 785"/>
                </a:gdLst>
                <a:ahLst/>
                <a:cxnLst>
                  <a:cxn ang="0">
                    <a:pos x="T0" y="T1"/>
                  </a:cxn>
                  <a:cxn ang="0">
                    <a:pos x="T2" y="T3"/>
                  </a:cxn>
                  <a:cxn ang="0">
                    <a:pos x="T4" y="T5"/>
                  </a:cxn>
                  <a:cxn ang="0">
                    <a:pos x="T6" y="T7"/>
                  </a:cxn>
                  <a:cxn ang="0">
                    <a:pos x="T8" y="T9"/>
                  </a:cxn>
                  <a:cxn ang="0">
                    <a:pos x="T10" y="T11"/>
                  </a:cxn>
                  <a:cxn ang="0">
                    <a:pos x="T12" y="T13"/>
                  </a:cxn>
                </a:cxnLst>
                <a:rect l="0" t="0" r="r" b="b"/>
                <a:pathLst>
                  <a:path w="887" h="785">
                    <a:moveTo>
                      <a:pt x="682" y="704"/>
                    </a:moveTo>
                    <a:cubicBezTo>
                      <a:pt x="611" y="758"/>
                      <a:pt x="527" y="785"/>
                      <a:pt x="444" y="785"/>
                    </a:cubicBezTo>
                    <a:cubicBezTo>
                      <a:pt x="326" y="785"/>
                      <a:pt x="209" y="732"/>
                      <a:pt x="132" y="631"/>
                    </a:cubicBezTo>
                    <a:cubicBezTo>
                      <a:pt x="0" y="459"/>
                      <a:pt x="33" y="213"/>
                      <a:pt x="205" y="81"/>
                    </a:cubicBezTo>
                    <a:cubicBezTo>
                      <a:pt x="276" y="26"/>
                      <a:pt x="360" y="0"/>
                      <a:pt x="443" y="0"/>
                    </a:cubicBezTo>
                    <a:cubicBezTo>
                      <a:pt x="561" y="0"/>
                      <a:pt x="678" y="53"/>
                      <a:pt x="755" y="154"/>
                    </a:cubicBezTo>
                    <a:cubicBezTo>
                      <a:pt x="887" y="326"/>
                      <a:pt x="854" y="572"/>
                      <a:pt x="682" y="704"/>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2" name="Freeform 21"/>
              <p:cNvSpPr>
                <a:spLocks/>
              </p:cNvSpPr>
              <p:nvPr/>
            </p:nvSpPr>
            <p:spPr bwMode="auto">
              <a:xfrm>
                <a:off x="5915" y="412"/>
                <a:ext cx="300" cy="248"/>
              </a:xfrm>
              <a:custGeom>
                <a:avLst/>
                <a:gdLst>
                  <a:gd name="T0" fmla="*/ 682 w 887"/>
                  <a:gd name="T1" fmla="*/ 704 h 785"/>
                  <a:gd name="T2" fmla="*/ 444 w 887"/>
                  <a:gd name="T3" fmla="*/ 785 h 785"/>
                  <a:gd name="T4" fmla="*/ 132 w 887"/>
                  <a:gd name="T5" fmla="*/ 631 h 785"/>
                  <a:gd name="T6" fmla="*/ 205 w 887"/>
                  <a:gd name="T7" fmla="*/ 81 h 785"/>
                  <a:gd name="T8" fmla="*/ 443 w 887"/>
                  <a:gd name="T9" fmla="*/ 0 h 785"/>
                  <a:gd name="T10" fmla="*/ 755 w 887"/>
                  <a:gd name="T11" fmla="*/ 154 h 785"/>
                  <a:gd name="T12" fmla="*/ 682 w 887"/>
                  <a:gd name="T13" fmla="*/ 704 h 785"/>
                </a:gdLst>
                <a:ahLst/>
                <a:cxnLst>
                  <a:cxn ang="0">
                    <a:pos x="T0" y="T1"/>
                  </a:cxn>
                  <a:cxn ang="0">
                    <a:pos x="T2" y="T3"/>
                  </a:cxn>
                  <a:cxn ang="0">
                    <a:pos x="T4" y="T5"/>
                  </a:cxn>
                  <a:cxn ang="0">
                    <a:pos x="T6" y="T7"/>
                  </a:cxn>
                  <a:cxn ang="0">
                    <a:pos x="T8" y="T9"/>
                  </a:cxn>
                  <a:cxn ang="0">
                    <a:pos x="T10" y="T11"/>
                  </a:cxn>
                  <a:cxn ang="0">
                    <a:pos x="T12" y="T13"/>
                  </a:cxn>
                </a:cxnLst>
                <a:rect l="0" t="0" r="r" b="b"/>
                <a:pathLst>
                  <a:path w="887" h="785">
                    <a:moveTo>
                      <a:pt x="682" y="704"/>
                    </a:moveTo>
                    <a:cubicBezTo>
                      <a:pt x="611" y="758"/>
                      <a:pt x="527" y="785"/>
                      <a:pt x="444" y="785"/>
                    </a:cubicBezTo>
                    <a:cubicBezTo>
                      <a:pt x="326" y="785"/>
                      <a:pt x="209" y="732"/>
                      <a:pt x="132" y="631"/>
                    </a:cubicBezTo>
                    <a:cubicBezTo>
                      <a:pt x="0" y="459"/>
                      <a:pt x="33" y="213"/>
                      <a:pt x="205" y="81"/>
                    </a:cubicBezTo>
                    <a:cubicBezTo>
                      <a:pt x="276" y="26"/>
                      <a:pt x="360" y="0"/>
                      <a:pt x="443" y="0"/>
                    </a:cubicBezTo>
                    <a:cubicBezTo>
                      <a:pt x="561" y="0"/>
                      <a:pt x="678" y="53"/>
                      <a:pt x="755" y="154"/>
                    </a:cubicBezTo>
                    <a:cubicBezTo>
                      <a:pt x="887" y="326"/>
                      <a:pt x="854" y="572"/>
                      <a:pt x="682" y="7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8" name="Freeform 22"/>
              <p:cNvSpPr>
                <a:spLocks/>
              </p:cNvSpPr>
              <p:nvPr/>
            </p:nvSpPr>
            <p:spPr bwMode="auto">
              <a:xfrm>
                <a:off x="5951" y="449"/>
                <a:ext cx="37" cy="89"/>
              </a:xfrm>
              <a:custGeom>
                <a:avLst/>
                <a:gdLst>
                  <a:gd name="T0" fmla="*/ 69 w 108"/>
                  <a:gd name="T1" fmla="*/ 282 h 282"/>
                  <a:gd name="T2" fmla="*/ 108 w 108"/>
                  <a:gd name="T3" fmla="*/ 217 h 282"/>
                  <a:gd name="T4" fmla="*/ 55 w 108"/>
                  <a:gd name="T5" fmla="*/ 0 h 282"/>
                  <a:gd name="T6" fmla="*/ 13 w 108"/>
                  <a:gd name="T7" fmla="*/ 52 h 282"/>
                  <a:gd name="T8" fmla="*/ 69 w 108"/>
                  <a:gd name="T9" fmla="*/ 282 h 282"/>
                </a:gdLst>
                <a:ahLst/>
                <a:cxnLst>
                  <a:cxn ang="0">
                    <a:pos x="T0" y="T1"/>
                  </a:cxn>
                  <a:cxn ang="0">
                    <a:pos x="T2" y="T3"/>
                  </a:cxn>
                  <a:cxn ang="0">
                    <a:pos x="T4" y="T5"/>
                  </a:cxn>
                  <a:cxn ang="0">
                    <a:pos x="T6" y="T7"/>
                  </a:cxn>
                  <a:cxn ang="0">
                    <a:pos x="T8" y="T9"/>
                  </a:cxn>
                </a:cxnLst>
                <a:rect l="0" t="0" r="r" b="b"/>
                <a:pathLst>
                  <a:path w="108" h="282">
                    <a:moveTo>
                      <a:pt x="69" y="282"/>
                    </a:moveTo>
                    <a:cubicBezTo>
                      <a:pt x="80" y="261"/>
                      <a:pt x="93" y="239"/>
                      <a:pt x="108" y="217"/>
                    </a:cubicBezTo>
                    <a:cubicBezTo>
                      <a:pt x="46" y="119"/>
                      <a:pt x="49" y="38"/>
                      <a:pt x="55" y="0"/>
                    </a:cubicBezTo>
                    <a:cubicBezTo>
                      <a:pt x="40" y="17"/>
                      <a:pt x="26" y="34"/>
                      <a:pt x="13" y="52"/>
                    </a:cubicBezTo>
                    <a:cubicBezTo>
                      <a:pt x="1" y="103"/>
                      <a:pt x="0" y="184"/>
                      <a:pt x="69" y="28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9" name="Freeform 23"/>
              <p:cNvSpPr>
                <a:spLocks/>
              </p:cNvSpPr>
              <p:nvPr/>
            </p:nvSpPr>
            <p:spPr bwMode="auto">
              <a:xfrm>
                <a:off x="5996" y="542"/>
                <a:ext cx="179" cy="83"/>
              </a:xfrm>
              <a:custGeom>
                <a:avLst/>
                <a:gdLst>
                  <a:gd name="T0" fmla="*/ 112 w 529"/>
                  <a:gd name="T1" fmla="*/ 68 h 262"/>
                  <a:gd name="T2" fmla="*/ 38 w 529"/>
                  <a:gd name="T3" fmla="*/ 0 h 262"/>
                  <a:gd name="T4" fmla="*/ 0 w 529"/>
                  <a:gd name="T5" fmla="*/ 62 h 262"/>
                  <a:gd name="T6" fmla="*/ 69 w 529"/>
                  <a:gd name="T7" fmla="*/ 123 h 262"/>
                  <a:gd name="T8" fmla="*/ 479 w 529"/>
                  <a:gd name="T9" fmla="*/ 262 h 262"/>
                  <a:gd name="T10" fmla="*/ 529 w 529"/>
                  <a:gd name="T11" fmla="*/ 201 h 262"/>
                  <a:gd name="T12" fmla="*/ 112 w 529"/>
                  <a:gd name="T13" fmla="*/ 68 h 262"/>
                </a:gdLst>
                <a:ahLst/>
                <a:cxnLst>
                  <a:cxn ang="0">
                    <a:pos x="T0" y="T1"/>
                  </a:cxn>
                  <a:cxn ang="0">
                    <a:pos x="T2" y="T3"/>
                  </a:cxn>
                  <a:cxn ang="0">
                    <a:pos x="T4" y="T5"/>
                  </a:cxn>
                  <a:cxn ang="0">
                    <a:pos x="T6" y="T7"/>
                  </a:cxn>
                  <a:cxn ang="0">
                    <a:pos x="T8" y="T9"/>
                  </a:cxn>
                  <a:cxn ang="0">
                    <a:pos x="T10" y="T11"/>
                  </a:cxn>
                  <a:cxn ang="0">
                    <a:pos x="T12" y="T13"/>
                  </a:cxn>
                </a:cxnLst>
                <a:rect l="0" t="0" r="r" b="b"/>
                <a:pathLst>
                  <a:path w="529" h="262">
                    <a:moveTo>
                      <a:pt x="112" y="68"/>
                    </a:moveTo>
                    <a:cubicBezTo>
                      <a:pt x="83" y="45"/>
                      <a:pt x="59" y="22"/>
                      <a:pt x="38" y="0"/>
                    </a:cubicBezTo>
                    <a:cubicBezTo>
                      <a:pt x="23" y="21"/>
                      <a:pt x="11" y="42"/>
                      <a:pt x="0" y="62"/>
                    </a:cubicBezTo>
                    <a:cubicBezTo>
                      <a:pt x="20" y="82"/>
                      <a:pt x="43" y="102"/>
                      <a:pt x="69" y="123"/>
                    </a:cubicBezTo>
                    <a:cubicBezTo>
                      <a:pt x="229" y="250"/>
                      <a:pt x="390" y="262"/>
                      <a:pt x="479" y="262"/>
                    </a:cubicBezTo>
                    <a:cubicBezTo>
                      <a:pt x="485" y="262"/>
                      <a:pt x="513" y="224"/>
                      <a:pt x="529" y="201"/>
                    </a:cubicBezTo>
                    <a:cubicBezTo>
                      <a:pt x="489" y="209"/>
                      <a:pt x="318" y="231"/>
                      <a:pt x="112" y="6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0" name="Freeform 24"/>
              <p:cNvSpPr>
                <a:spLocks/>
              </p:cNvSpPr>
              <p:nvPr/>
            </p:nvSpPr>
            <p:spPr bwMode="auto">
              <a:xfrm>
                <a:off x="6067" y="480"/>
                <a:ext cx="127" cy="99"/>
              </a:xfrm>
              <a:custGeom>
                <a:avLst/>
                <a:gdLst>
                  <a:gd name="T0" fmla="*/ 0 w 375"/>
                  <a:gd name="T1" fmla="*/ 34 h 315"/>
                  <a:gd name="T2" fmla="*/ 364 w 375"/>
                  <a:gd name="T3" fmla="*/ 315 h 315"/>
                  <a:gd name="T4" fmla="*/ 375 w 375"/>
                  <a:gd name="T5" fmla="*/ 281 h 315"/>
                  <a:gd name="T6" fmla="*/ 54 w 375"/>
                  <a:gd name="T7" fmla="*/ 0 h 315"/>
                  <a:gd name="T8" fmla="*/ 0 w 375"/>
                  <a:gd name="T9" fmla="*/ 34 h 315"/>
                </a:gdLst>
                <a:ahLst/>
                <a:cxnLst>
                  <a:cxn ang="0">
                    <a:pos x="T0" y="T1"/>
                  </a:cxn>
                  <a:cxn ang="0">
                    <a:pos x="T2" y="T3"/>
                  </a:cxn>
                  <a:cxn ang="0">
                    <a:pos x="T4" y="T5"/>
                  </a:cxn>
                  <a:cxn ang="0">
                    <a:pos x="T6" y="T7"/>
                  </a:cxn>
                  <a:cxn ang="0">
                    <a:pos x="T8" y="T9"/>
                  </a:cxn>
                </a:cxnLst>
                <a:rect l="0" t="0" r="r" b="b"/>
                <a:pathLst>
                  <a:path w="375" h="315">
                    <a:moveTo>
                      <a:pt x="0" y="34"/>
                    </a:moveTo>
                    <a:cubicBezTo>
                      <a:pt x="146" y="169"/>
                      <a:pt x="320" y="284"/>
                      <a:pt x="364" y="315"/>
                    </a:cubicBezTo>
                    <a:cubicBezTo>
                      <a:pt x="369" y="303"/>
                      <a:pt x="372" y="292"/>
                      <a:pt x="375" y="281"/>
                    </a:cubicBezTo>
                    <a:cubicBezTo>
                      <a:pt x="328" y="246"/>
                      <a:pt x="203" y="149"/>
                      <a:pt x="54" y="0"/>
                    </a:cubicBezTo>
                    <a:cubicBezTo>
                      <a:pt x="37" y="10"/>
                      <a:pt x="19" y="21"/>
                      <a:pt x="0" y="3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1" name="Freeform 25"/>
              <p:cNvSpPr>
                <a:spLocks/>
              </p:cNvSpPr>
              <p:nvPr/>
            </p:nvSpPr>
            <p:spPr bwMode="auto">
              <a:xfrm>
                <a:off x="6006" y="418"/>
                <a:ext cx="55" cy="49"/>
              </a:xfrm>
              <a:custGeom>
                <a:avLst/>
                <a:gdLst>
                  <a:gd name="T0" fmla="*/ 162 w 162"/>
                  <a:gd name="T1" fmla="*/ 121 h 156"/>
                  <a:gd name="T2" fmla="*/ 52 w 162"/>
                  <a:gd name="T3" fmla="*/ 0 h 156"/>
                  <a:gd name="T4" fmla="*/ 0 w 162"/>
                  <a:gd name="T5" fmla="*/ 21 h 156"/>
                  <a:gd name="T6" fmla="*/ 106 w 162"/>
                  <a:gd name="T7" fmla="*/ 156 h 156"/>
                  <a:gd name="T8" fmla="*/ 162 w 162"/>
                  <a:gd name="T9" fmla="*/ 121 h 156"/>
                </a:gdLst>
                <a:ahLst/>
                <a:cxnLst>
                  <a:cxn ang="0">
                    <a:pos x="T0" y="T1"/>
                  </a:cxn>
                  <a:cxn ang="0">
                    <a:pos x="T2" y="T3"/>
                  </a:cxn>
                  <a:cxn ang="0">
                    <a:pos x="T4" y="T5"/>
                  </a:cxn>
                  <a:cxn ang="0">
                    <a:pos x="T6" y="T7"/>
                  </a:cxn>
                  <a:cxn ang="0">
                    <a:pos x="T8" y="T9"/>
                  </a:cxn>
                </a:cxnLst>
                <a:rect l="0" t="0" r="r" b="b"/>
                <a:pathLst>
                  <a:path w="162" h="156">
                    <a:moveTo>
                      <a:pt x="162" y="121"/>
                    </a:moveTo>
                    <a:cubicBezTo>
                      <a:pt x="126" y="84"/>
                      <a:pt x="89" y="43"/>
                      <a:pt x="52" y="0"/>
                    </a:cubicBezTo>
                    <a:cubicBezTo>
                      <a:pt x="34" y="6"/>
                      <a:pt x="17" y="13"/>
                      <a:pt x="0" y="21"/>
                    </a:cubicBezTo>
                    <a:cubicBezTo>
                      <a:pt x="28" y="66"/>
                      <a:pt x="64" y="111"/>
                      <a:pt x="106" y="156"/>
                    </a:cubicBezTo>
                    <a:cubicBezTo>
                      <a:pt x="125" y="142"/>
                      <a:pt x="143" y="131"/>
                      <a:pt x="162" y="12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2" name="Freeform 26"/>
              <p:cNvSpPr>
                <a:spLocks/>
              </p:cNvSpPr>
              <p:nvPr/>
            </p:nvSpPr>
            <p:spPr bwMode="auto">
              <a:xfrm>
                <a:off x="5956" y="539"/>
                <a:ext cx="40" cy="94"/>
              </a:xfrm>
              <a:custGeom>
                <a:avLst/>
                <a:gdLst>
                  <a:gd name="T0" fmla="*/ 55 w 119"/>
                  <a:gd name="T1" fmla="*/ 0 h 298"/>
                  <a:gd name="T2" fmla="*/ 0 w 119"/>
                  <a:gd name="T3" fmla="*/ 219 h 298"/>
                  <a:gd name="T4" fmla="*/ 8 w 119"/>
                  <a:gd name="T5" fmla="*/ 233 h 298"/>
                  <a:gd name="T6" fmla="*/ 73 w 119"/>
                  <a:gd name="T7" fmla="*/ 298 h 298"/>
                  <a:gd name="T8" fmla="*/ 119 w 119"/>
                  <a:gd name="T9" fmla="*/ 74 h 298"/>
                  <a:gd name="T10" fmla="*/ 55 w 119"/>
                  <a:gd name="T11" fmla="*/ 0 h 298"/>
                </a:gdLst>
                <a:ahLst/>
                <a:cxnLst>
                  <a:cxn ang="0">
                    <a:pos x="T0" y="T1"/>
                  </a:cxn>
                  <a:cxn ang="0">
                    <a:pos x="T2" y="T3"/>
                  </a:cxn>
                  <a:cxn ang="0">
                    <a:pos x="T4" y="T5"/>
                  </a:cxn>
                  <a:cxn ang="0">
                    <a:pos x="T6" y="T7"/>
                  </a:cxn>
                  <a:cxn ang="0">
                    <a:pos x="T8" y="T9"/>
                  </a:cxn>
                  <a:cxn ang="0">
                    <a:pos x="T10" y="T11"/>
                  </a:cxn>
                </a:cxnLst>
                <a:rect l="0" t="0" r="r" b="b"/>
                <a:pathLst>
                  <a:path w="119" h="298">
                    <a:moveTo>
                      <a:pt x="55" y="0"/>
                    </a:moveTo>
                    <a:cubicBezTo>
                      <a:pt x="17" y="76"/>
                      <a:pt x="3" y="155"/>
                      <a:pt x="0" y="219"/>
                    </a:cubicBezTo>
                    <a:cubicBezTo>
                      <a:pt x="4" y="224"/>
                      <a:pt x="4" y="228"/>
                      <a:pt x="8" y="233"/>
                    </a:cubicBezTo>
                    <a:cubicBezTo>
                      <a:pt x="27" y="257"/>
                      <a:pt x="50" y="280"/>
                      <a:pt x="73" y="298"/>
                    </a:cubicBezTo>
                    <a:cubicBezTo>
                      <a:pt x="70" y="246"/>
                      <a:pt x="75" y="162"/>
                      <a:pt x="119" y="74"/>
                    </a:cubicBezTo>
                    <a:cubicBezTo>
                      <a:pt x="92" y="48"/>
                      <a:pt x="72" y="24"/>
                      <a:pt x="55"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3" name="Freeform 27"/>
              <p:cNvSpPr>
                <a:spLocks/>
              </p:cNvSpPr>
              <p:nvPr/>
            </p:nvSpPr>
            <p:spPr bwMode="auto">
              <a:xfrm>
                <a:off x="5974" y="467"/>
                <a:ext cx="93" cy="95"/>
              </a:xfrm>
              <a:custGeom>
                <a:avLst/>
                <a:gdLst>
                  <a:gd name="T0" fmla="*/ 200 w 275"/>
                  <a:gd name="T1" fmla="*/ 0 h 300"/>
                  <a:gd name="T2" fmla="*/ 91 w 275"/>
                  <a:gd name="T3" fmla="*/ 94 h 300"/>
                  <a:gd name="T4" fmla="*/ 39 w 275"/>
                  <a:gd name="T5" fmla="*/ 160 h 300"/>
                  <a:gd name="T6" fmla="*/ 39 w 275"/>
                  <a:gd name="T7" fmla="*/ 160 h 300"/>
                  <a:gd name="T8" fmla="*/ 0 w 275"/>
                  <a:gd name="T9" fmla="*/ 225 h 300"/>
                  <a:gd name="T10" fmla="*/ 64 w 275"/>
                  <a:gd name="T11" fmla="*/ 300 h 300"/>
                  <a:gd name="T12" fmla="*/ 101 w 275"/>
                  <a:gd name="T13" fmla="*/ 238 h 300"/>
                  <a:gd name="T14" fmla="*/ 101 w 275"/>
                  <a:gd name="T15" fmla="*/ 238 h 300"/>
                  <a:gd name="T16" fmla="*/ 172 w 275"/>
                  <a:gd name="T17" fmla="*/ 156 h 300"/>
                  <a:gd name="T18" fmla="*/ 275 w 275"/>
                  <a:gd name="T19" fmla="*/ 74 h 300"/>
                  <a:gd name="T20" fmla="*/ 200 w 275"/>
                  <a:gd name="T21"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5" h="300">
                    <a:moveTo>
                      <a:pt x="200" y="0"/>
                    </a:moveTo>
                    <a:cubicBezTo>
                      <a:pt x="164" y="24"/>
                      <a:pt x="128" y="55"/>
                      <a:pt x="91" y="94"/>
                    </a:cubicBezTo>
                    <a:cubicBezTo>
                      <a:pt x="71" y="116"/>
                      <a:pt x="54" y="138"/>
                      <a:pt x="39" y="160"/>
                    </a:cubicBezTo>
                    <a:cubicBezTo>
                      <a:pt x="39" y="160"/>
                      <a:pt x="39" y="160"/>
                      <a:pt x="39" y="160"/>
                    </a:cubicBezTo>
                    <a:cubicBezTo>
                      <a:pt x="24" y="182"/>
                      <a:pt x="11" y="204"/>
                      <a:pt x="0" y="225"/>
                    </a:cubicBezTo>
                    <a:cubicBezTo>
                      <a:pt x="17" y="250"/>
                      <a:pt x="37" y="274"/>
                      <a:pt x="64" y="300"/>
                    </a:cubicBezTo>
                    <a:cubicBezTo>
                      <a:pt x="74" y="280"/>
                      <a:pt x="86" y="259"/>
                      <a:pt x="101" y="238"/>
                    </a:cubicBezTo>
                    <a:cubicBezTo>
                      <a:pt x="101" y="238"/>
                      <a:pt x="101" y="238"/>
                      <a:pt x="101" y="238"/>
                    </a:cubicBezTo>
                    <a:cubicBezTo>
                      <a:pt x="120" y="211"/>
                      <a:pt x="144" y="183"/>
                      <a:pt x="172" y="156"/>
                    </a:cubicBezTo>
                    <a:cubicBezTo>
                      <a:pt x="209" y="123"/>
                      <a:pt x="243" y="95"/>
                      <a:pt x="275" y="74"/>
                    </a:cubicBezTo>
                    <a:cubicBezTo>
                      <a:pt x="249" y="49"/>
                      <a:pt x="223" y="25"/>
                      <a:pt x="200"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4" name="Freeform 28"/>
              <p:cNvSpPr>
                <a:spLocks/>
              </p:cNvSpPr>
              <p:nvPr/>
            </p:nvSpPr>
            <p:spPr bwMode="auto">
              <a:xfrm>
                <a:off x="6042" y="438"/>
                <a:ext cx="127" cy="53"/>
              </a:xfrm>
              <a:custGeom>
                <a:avLst/>
                <a:gdLst>
                  <a:gd name="T0" fmla="*/ 318 w 375"/>
                  <a:gd name="T1" fmla="*/ 9 h 167"/>
                  <a:gd name="T2" fmla="*/ 56 w 375"/>
                  <a:gd name="T3" fmla="*/ 58 h 167"/>
                  <a:gd name="T4" fmla="*/ 56 w 375"/>
                  <a:gd name="T5" fmla="*/ 58 h 167"/>
                  <a:gd name="T6" fmla="*/ 0 w 375"/>
                  <a:gd name="T7" fmla="*/ 93 h 167"/>
                  <a:gd name="T8" fmla="*/ 75 w 375"/>
                  <a:gd name="T9" fmla="*/ 167 h 167"/>
                  <a:gd name="T10" fmla="*/ 129 w 375"/>
                  <a:gd name="T11" fmla="*/ 133 h 167"/>
                  <a:gd name="T12" fmla="*/ 129 w 375"/>
                  <a:gd name="T13" fmla="*/ 133 h 167"/>
                  <a:gd name="T14" fmla="*/ 375 w 375"/>
                  <a:gd name="T15" fmla="*/ 67 h 167"/>
                  <a:gd name="T16" fmla="*/ 318 w 375"/>
                  <a:gd name="T17" fmla="*/ 9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67">
                    <a:moveTo>
                      <a:pt x="318" y="9"/>
                    </a:moveTo>
                    <a:cubicBezTo>
                      <a:pt x="258" y="0"/>
                      <a:pt x="163" y="1"/>
                      <a:pt x="56" y="58"/>
                    </a:cubicBezTo>
                    <a:cubicBezTo>
                      <a:pt x="56" y="58"/>
                      <a:pt x="56" y="58"/>
                      <a:pt x="56" y="58"/>
                    </a:cubicBezTo>
                    <a:cubicBezTo>
                      <a:pt x="37" y="68"/>
                      <a:pt x="19" y="79"/>
                      <a:pt x="0" y="93"/>
                    </a:cubicBezTo>
                    <a:cubicBezTo>
                      <a:pt x="24" y="118"/>
                      <a:pt x="49" y="142"/>
                      <a:pt x="75" y="167"/>
                    </a:cubicBezTo>
                    <a:cubicBezTo>
                      <a:pt x="94" y="154"/>
                      <a:pt x="112" y="143"/>
                      <a:pt x="129" y="133"/>
                    </a:cubicBezTo>
                    <a:cubicBezTo>
                      <a:pt x="129" y="133"/>
                      <a:pt x="129" y="133"/>
                      <a:pt x="129" y="133"/>
                    </a:cubicBezTo>
                    <a:cubicBezTo>
                      <a:pt x="273" y="56"/>
                      <a:pt x="375" y="67"/>
                      <a:pt x="375" y="67"/>
                    </a:cubicBezTo>
                    <a:cubicBezTo>
                      <a:pt x="358" y="46"/>
                      <a:pt x="339" y="26"/>
                      <a:pt x="318" y="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8" name="Freeform 29"/>
              <p:cNvSpPr>
                <a:spLocks/>
              </p:cNvSpPr>
              <p:nvPr/>
            </p:nvSpPr>
            <p:spPr bwMode="auto">
              <a:xfrm>
                <a:off x="6112" y="512"/>
                <a:ext cx="64" cy="60"/>
              </a:xfrm>
              <a:custGeom>
                <a:avLst/>
                <a:gdLst>
                  <a:gd name="T0" fmla="*/ 44 w 190"/>
                  <a:gd name="T1" fmla="*/ 28 h 190"/>
                  <a:gd name="T2" fmla="*/ 28 w 190"/>
                  <a:gd name="T3" fmla="*/ 146 h 190"/>
                  <a:gd name="T4" fmla="*/ 146 w 190"/>
                  <a:gd name="T5" fmla="*/ 162 h 190"/>
                  <a:gd name="T6" fmla="*/ 162 w 190"/>
                  <a:gd name="T7" fmla="*/ 44 h 190"/>
                  <a:gd name="T8" fmla="*/ 44 w 190"/>
                  <a:gd name="T9" fmla="*/ 28 h 190"/>
                </a:gdLst>
                <a:ahLst/>
                <a:cxnLst>
                  <a:cxn ang="0">
                    <a:pos x="T0" y="T1"/>
                  </a:cxn>
                  <a:cxn ang="0">
                    <a:pos x="T2" y="T3"/>
                  </a:cxn>
                  <a:cxn ang="0">
                    <a:pos x="T4" y="T5"/>
                  </a:cxn>
                  <a:cxn ang="0">
                    <a:pos x="T6" y="T7"/>
                  </a:cxn>
                  <a:cxn ang="0">
                    <a:pos x="T8" y="T9"/>
                  </a:cxn>
                </a:cxnLst>
                <a:rect l="0" t="0" r="r" b="b"/>
                <a:pathLst>
                  <a:path w="190" h="190">
                    <a:moveTo>
                      <a:pt x="44" y="28"/>
                    </a:moveTo>
                    <a:cubicBezTo>
                      <a:pt x="7" y="56"/>
                      <a:pt x="0" y="109"/>
                      <a:pt x="28" y="146"/>
                    </a:cubicBezTo>
                    <a:cubicBezTo>
                      <a:pt x="56" y="183"/>
                      <a:pt x="109" y="190"/>
                      <a:pt x="146" y="162"/>
                    </a:cubicBezTo>
                    <a:cubicBezTo>
                      <a:pt x="183" y="134"/>
                      <a:pt x="190" y="81"/>
                      <a:pt x="162" y="44"/>
                    </a:cubicBezTo>
                    <a:cubicBezTo>
                      <a:pt x="133" y="7"/>
                      <a:pt x="81" y="0"/>
                      <a:pt x="44" y="2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2" name="Freeform 30"/>
              <p:cNvSpPr>
                <a:spLocks/>
              </p:cNvSpPr>
              <p:nvPr/>
            </p:nvSpPr>
            <p:spPr bwMode="auto">
              <a:xfrm>
                <a:off x="6054" y="579"/>
                <a:ext cx="59" cy="56"/>
              </a:xfrm>
              <a:custGeom>
                <a:avLst/>
                <a:gdLst>
                  <a:gd name="T0" fmla="*/ 41 w 176"/>
                  <a:gd name="T1" fmla="*/ 26 h 176"/>
                  <a:gd name="T2" fmla="*/ 26 w 176"/>
                  <a:gd name="T3" fmla="*/ 135 h 176"/>
                  <a:gd name="T4" fmla="*/ 136 w 176"/>
                  <a:gd name="T5" fmla="*/ 150 h 176"/>
                  <a:gd name="T6" fmla="*/ 150 w 176"/>
                  <a:gd name="T7" fmla="*/ 40 h 176"/>
                  <a:gd name="T8" fmla="*/ 41 w 176"/>
                  <a:gd name="T9" fmla="*/ 26 h 176"/>
                </a:gdLst>
                <a:ahLst/>
                <a:cxnLst>
                  <a:cxn ang="0">
                    <a:pos x="T0" y="T1"/>
                  </a:cxn>
                  <a:cxn ang="0">
                    <a:pos x="T2" y="T3"/>
                  </a:cxn>
                  <a:cxn ang="0">
                    <a:pos x="T4" y="T5"/>
                  </a:cxn>
                  <a:cxn ang="0">
                    <a:pos x="T6" y="T7"/>
                  </a:cxn>
                  <a:cxn ang="0">
                    <a:pos x="T8" y="T9"/>
                  </a:cxn>
                </a:cxnLst>
                <a:rect l="0" t="0" r="r" b="b"/>
                <a:pathLst>
                  <a:path w="176" h="176">
                    <a:moveTo>
                      <a:pt x="41" y="26"/>
                    </a:moveTo>
                    <a:cubicBezTo>
                      <a:pt x="7" y="52"/>
                      <a:pt x="0" y="101"/>
                      <a:pt x="26" y="135"/>
                    </a:cubicBezTo>
                    <a:cubicBezTo>
                      <a:pt x="53" y="169"/>
                      <a:pt x="102" y="176"/>
                      <a:pt x="136" y="150"/>
                    </a:cubicBezTo>
                    <a:cubicBezTo>
                      <a:pt x="170" y="123"/>
                      <a:pt x="176" y="74"/>
                      <a:pt x="150" y="40"/>
                    </a:cubicBezTo>
                    <a:cubicBezTo>
                      <a:pt x="124" y="6"/>
                      <a:pt x="75" y="0"/>
                      <a:pt x="41" y="2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3" name="Freeform 31"/>
              <p:cNvSpPr>
                <a:spLocks/>
              </p:cNvSpPr>
              <p:nvPr/>
            </p:nvSpPr>
            <p:spPr bwMode="auto">
              <a:xfrm>
                <a:off x="5947" y="496"/>
                <a:ext cx="91" cy="85"/>
              </a:xfrm>
              <a:custGeom>
                <a:avLst/>
                <a:gdLst>
                  <a:gd name="T0" fmla="*/ 62 w 268"/>
                  <a:gd name="T1" fmla="*/ 40 h 268"/>
                  <a:gd name="T2" fmla="*/ 40 w 268"/>
                  <a:gd name="T3" fmla="*/ 206 h 268"/>
                  <a:gd name="T4" fmla="*/ 206 w 268"/>
                  <a:gd name="T5" fmla="*/ 228 h 268"/>
                  <a:gd name="T6" fmla="*/ 228 w 268"/>
                  <a:gd name="T7" fmla="*/ 62 h 268"/>
                  <a:gd name="T8" fmla="*/ 62 w 268"/>
                  <a:gd name="T9" fmla="*/ 40 h 268"/>
                </a:gdLst>
                <a:ahLst/>
                <a:cxnLst>
                  <a:cxn ang="0">
                    <a:pos x="T0" y="T1"/>
                  </a:cxn>
                  <a:cxn ang="0">
                    <a:pos x="T2" y="T3"/>
                  </a:cxn>
                  <a:cxn ang="0">
                    <a:pos x="T4" y="T5"/>
                  </a:cxn>
                  <a:cxn ang="0">
                    <a:pos x="T6" y="T7"/>
                  </a:cxn>
                  <a:cxn ang="0">
                    <a:pos x="T8" y="T9"/>
                  </a:cxn>
                </a:cxnLst>
                <a:rect l="0" t="0" r="r" b="b"/>
                <a:pathLst>
                  <a:path w="268" h="268">
                    <a:moveTo>
                      <a:pt x="62" y="40"/>
                    </a:moveTo>
                    <a:cubicBezTo>
                      <a:pt x="10" y="80"/>
                      <a:pt x="0" y="154"/>
                      <a:pt x="40" y="206"/>
                    </a:cubicBezTo>
                    <a:cubicBezTo>
                      <a:pt x="79" y="258"/>
                      <a:pt x="154" y="268"/>
                      <a:pt x="206" y="228"/>
                    </a:cubicBezTo>
                    <a:cubicBezTo>
                      <a:pt x="258" y="188"/>
                      <a:pt x="268" y="114"/>
                      <a:pt x="228" y="62"/>
                    </a:cubicBezTo>
                    <a:cubicBezTo>
                      <a:pt x="188" y="10"/>
                      <a:pt x="114" y="0"/>
                      <a:pt x="62" y="4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0" name="Group 10"/>
            <p:cNvGrpSpPr>
              <a:grpSpLocks noChangeAspect="1"/>
            </p:cNvGrpSpPr>
            <p:nvPr/>
          </p:nvGrpSpPr>
          <p:grpSpPr bwMode="auto">
            <a:xfrm>
              <a:off x="9010657" y="801690"/>
              <a:ext cx="646113" cy="641352"/>
              <a:chOff x="5676" y="505"/>
              <a:chExt cx="407" cy="404"/>
            </a:xfrm>
          </p:grpSpPr>
          <p:sp>
            <p:nvSpPr>
              <p:cNvPr id="23" name="Freeform 11"/>
              <p:cNvSpPr>
                <a:spLocks/>
              </p:cNvSpPr>
              <p:nvPr/>
            </p:nvSpPr>
            <p:spPr bwMode="auto">
              <a:xfrm>
                <a:off x="5676" y="768"/>
                <a:ext cx="407" cy="141"/>
              </a:xfrm>
              <a:custGeom>
                <a:avLst/>
                <a:gdLst>
                  <a:gd name="T0" fmla="*/ 99 w 113"/>
                  <a:gd name="T1" fmla="*/ 42 h 42"/>
                  <a:gd name="T2" fmla="*/ 14 w 113"/>
                  <a:gd name="T3" fmla="*/ 42 h 42"/>
                  <a:gd name="T4" fmla="*/ 0 w 113"/>
                  <a:gd name="T5" fmla="*/ 28 h 42"/>
                  <a:gd name="T6" fmla="*/ 0 w 113"/>
                  <a:gd name="T7" fmla="*/ 4 h 42"/>
                  <a:gd name="T8" fmla="*/ 3 w 113"/>
                  <a:gd name="T9" fmla="*/ 0 h 42"/>
                  <a:gd name="T10" fmla="*/ 7 w 113"/>
                  <a:gd name="T11" fmla="*/ 4 h 42"/>
                  <a:gd name="T12" fmla="*/ 7 w 113"/>
                  <a:gd name="T13" fmla="*/ 28 h 42"/>
                  <a:gd name="T14" fmla="*/ 14 w 113"/>
                  <a:gd name="T15" fmla="*/ 34 h 42"/>
                  <a:gd name="T16" fmla="*/ 99 w 113"/>
                  <a:gd name="T17" fmla="*/ 34 h 42"/>
                  <a:gd name="T18" fmla="*/ 106 w 113"/>
                  <a:gd name="T19" fmla="*/ 28 h 42"/>
                  <a:gd name="T20" fmla="*/ 106 w 113"/>
                  <a:gd name="T21" fmla="*/ 4 h 42"/>
                  <a:gd name="T22" fmla="*/ 110 w 113"/>
                  <a:gd name="T23" fmla="*/ 0 h 42"/>
                  <a:gd name="T24" fmla="*/ 113 w 113"/>
                  <a:gd name="T25" fmla="*/ 4 h 42"/>
                  <a:gd name="T26" fmla="*/ 113 w 113"/>
                  <a:gd name="T27" fmla="*/ 28 h 42"/>
                  <a:gd name="T28" fmla="*/ 99 w 113"/>
                  <a:gd name="T2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42">
                    <a:moveTo>
                      <a:pt x="99" y="42"/>
                    </a:moveTo>
                    <a:cubicBezTo>
                      <a:pt x="14" y="42"/>
                      <a:pt x="14" y="42"/>
                      <a:pt x="14" y="42"/>
                    </a:cubicBezTo>
                    <a:cubicBezTo>
                      <a:pt x="6" y="42"/>
                      <a:pt x="0" y="36"/>
                      <a:pt x="0" y="28"/>
                    </a:cubicBezTo>
                    <a:cubicBezTo>
                      <a:pt x="0" y="4"/>
                      <a:pt x="0" y="4"/>
                      <a:pt x="0" y="4"/>
                    </a:cubicBezTo>
                    <a:cubicBezTo>
                      <a:pt x="0" y="2"/>
                      <a:pt x="1" y="0"/>
                      <a:pt x="3" y="0"/>
                    </a:cubicBezTo>
                    <a:cubicBezTo>
                      <a:pt x="6" y="0"/>
                      <a:pt x="7" y="2"/>
                      <a:pt x="7" y="4"/>
                    </a:cubicBezTo>
                    <a:cubicBezTo>
                      <a:pt x="7" y="28"/>
                      <a:pt x="7" y="28"/>
                      <a:pt x="7" y="28"/>
                    </a:cubicBezTo>
                    <a:cubicBezTo>
                      <a:pt x="7" y="31"/>
                      <a:pt x="10" y="34"/>
                      <a:pt x="14" y="34"/>
                    </a:cubicBezTo>
                    <a:cubicBezTo>
                      <a:pt x="99" y="34"/>
                      <a:pt x="99" y="34"/>
                      <a:pt x="99" y="34"/>
                    </a:cubicBezTo>
                    <a:cubicBezTo>
                      <a:pt x="103" y="34"/>
                      <a:pt x="106" y="31"/>
                      <a:pt x="106" y="28"/>
                    </a:cubicBezTo>
                    <a:cubicBezTo>
                      <a:pt x="106" y="4"/>
                      <a:pt x="106" y="4"/>
                      <a:pt x="106" y="4"/>
                    </a:cubicBezTo>
                    <a:cubicBezTo>
                      <a:pt x="106" y="2"/>
                      <a:pt x="108" y="0"/>
                      <a:pt x="110" y="0"/>
                    </a:cubicBezTo>
                    <a:cubicBezTo>
                      <a:pt x="112" y="0"/>
                      <a:pt x="113" y="2"/>
                      <a:pt x="113" y="4"/>
                    </a:cubicBezTo>
                    <a:cubicBezTo>
                      <a:pt x="113" y="28"/>
                      <a:pt x="113" y="28"/>
                      <a:pt x="113" y="28"/>
                    </a:cubicBezTo>
                    <a:cubicBezTo>
                      <a:pt x="113" y="36"/>
                      <a:pt x="107" y="42"/>
                      <a:pt x="99"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 name="Rectangle 12"/>
              <p:cNvSpPr>
                <a:spLocks noChangeArrowheads="1"/>
              </p:cNvSpPr>
              <p:nvPr/>
            </p:nvSpPr>
            <p:spPr bwMode="auto">
              <a:xfrm>
                <a:off x="5723" y="640"/>
                <a:ext cx="87" cy="2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 name="Rectangle 13"/>
              <p:cNvSpPr>
                <a:spLocks noChangeArrowheads="1"/>
              </p:cNvSpPr>
              <p:nvPr/>
            </p:nvSpPr>
            <p:spPr bwMode="auto">
              <a:xfrm>
                <a:off x="5838" y="640"/>
                <a:ext cx="83" cy="2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 name="Rectangle 14"/>
              <p:cNvSpPr>
                <a:spLocks noChangeArrowheads="1"/>
              </p:cNvSpPr>
              <p:nvPr/>
            </p:nvSpPr>
            <p:spPr bwMode="auto">
              <a:xfrm>
                <a:off x="5950" y="640"/>
                <a:ext cx="86" cy="2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 name="Freeform 15"/>
              <p:cNvSpPr>
                <a:spLocks/>
              </p:cNvSpPr>
              <p:nvPr/>
            </p:nvSpPr>
            <p:spPr bwMode="auto">
              <a:xfrm>
                <a:off x="5810" y="505"/>
                <a:ext cx="197" cy="101"/>
              </a:xfrm>
              <a:custGeom>
                <a:avLst/>
                <a:gdLst>
                  <a:gd name="T0" fmla="*/ 0 w 55"/>
                  <a:gd name="T1" fmla="*/ 27 h 30"/>
                  <a:gd name="T2" fmla="*/ 28 w 55"/>
                  <a:gd name="T3" fmla="*/ 0 h 30"/>
                  <a:gd name="T4" fmla="*/ 55 w 55"/>
                  <a:gd name="T5" fmla="*/ 27 h 30"/>
                  <a:gd name="T6" fmla="*/ 52 w 55"/>
                  <a:gd name="T7" fmla="*/ 30 h 30"/>
                  <a:gd name="T8" fmla="*/ 48 w 55"/>
                  <a:gd name="T9" fmla="*/ 27 h 30"/>
                  <a:gd name="T10" fmla="*/ 28 w 55"/>
                  <a:gd name="T11" fmla="*/ 7 h 30"/>
                  <a:gd name="T12" fmla="*/ 8 w 55"/>
                  <a:gd name="T13" fmla="*/ 27 h 30"/>
                  <a:gd name="T14" fmla="*/ 0 w 55"/>
                  <a:gd name="T15" fmla="*/ 2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30">
                    <a:moveTo>
                      <a:pt x="0" y="27"/>
                    </a:moveTo>
                    <a:cubicBezTo>
                      <a:pt x="0" y="12"/>
                      <a:pt x="12" y="0"/>
                      <a:pt x="28" y="0"/>
                    </a:cubicBezTo>
                    <a:cubicBezTo>
                      <a:pt x="43" y="0"/>
                      <a:pt x="55" y="11"/>
                      <a:pt x="55" y="27"/>
                    </a:cubicBezTo>
                    <a:cubicBezTo>
                      <a:pt x="55" y="29"/>
                      <a:pt x="54" y="30"/>
                      <a:pt x="52" y="30"/>
                    </a:cubicBezTo>
                    <a:cubicBezTo>
                      <a:pt x="49" y="30"/>
                      <a:pt x="48" y="29"/>
                      <a:pt x="48" y="27"/>
                    </a:cubicBezTo>
                    <a:cubicBezTo>
                      <a:pt x="48" y="16"/>
                      <a:pt x="39" y="7"/>
                      <a:pt x="28" y="7"/>
                    </a:cubicBezTo>
                    <a:cubicBezTo>
                      <a:pt x="17" y="7"/>
                      <a:pt x="8" y="16"/>
                      <a:pt x="8" y="27"/>
                    </a:cubicBezTo>
                    <a:lnTo>
                      <a:pt x="0"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 name="Freeform 16"/>
              <p:cNvSpPr>
                <a:spLocks/>
              </p:cNvSpPr>
              <p:nvPr/>
            </p:nvSpPr>
            <p:spPr bwMode="auto">
              <a:xfrm>
                <a:off x="5939" y="576"/>
                <a:ext cx="108" cy="50"/>
              </a:xfrm>
              <a:custGeom>
                <a:avLst/>
                <a:gdLst>
                  <a:gd name="T0" fmla="*/ 108 w 108"/>
                  <a:gd name="T1" fmla="*/ 0 h 50"/>
                  <a:gd name="T2" fmla="*/ 54 w 108"/>
                  <a:gd name="T3" fmla="*/ 50 h 50"/>
                  <a:gd name="T4" fmla="*/ 0 w 108"/>
                  <a:gd name="T5" fmla="*/ 0 h 50"/>
                  <a:gd name="T6" fmla="*/ 108 w 108"/>
                  <a:gd name="T7" fmla="*/ 0 h 50"/>
                </a:gdLst>
                <a:ahLst/>
                <a:cxnLst>
                  <a:cxn ang="0">
                    <a:pos x="T0" y="T1"/>
                  </a:cxn>
                  <a:cxn ang="0">
                    <a:pos x="T2" y="T3"/>
                  </a:cxn>
                  <a:cxn ang="0">
                    <a:pos x="T4" y="T5"/>
                  </a:cxn>
                  <a:cxn ang="0">
                    <a:pos x="T6" y="T7"/>
                  </a:cxn>
                </a:cxnLst>
                <a:rect l="0" t="0" r="r" b="b"/>
                <a:pathLst>
                  <a:path w="108" h="50">
                    <a:moveTo>
                      <a:pt x="108" y="0"/>
                    </a:moveTo>
                    <a:lnTo>
                      <a:pt x="54" y="50"/>
                    </a:lnTo>
                    <a:lnTo>
                      <a:pt x="0" y="0"/>
                    </a:lnTo>
                    <a:lnTo>
                      <a:pt x="10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124" name="Group 123"/>
          <p:cNvGrpSpPr>
            <a:grpSpLocks noChangeAspect="1"/>
          </p:cNvGrpSpPr>
          <p:nvPr/>
        </p:nvGrpSpPr>
        <p:grpSpPr>
          <a:xfrm>
            <a:off x="10897303" y="791982"/>
            <a:ext cx="627497" cy="570804"/>
            <a:chOff x="4048125" y="3987800"/>
            <a:chExt cx="773113" cy="703263"/>
          </a:xfrm>
          <a:solidFill>
            <a:srgbClr val="FFFFFF"/>
          </a:solidFill>
        </p:grpSpPr>
        <p:sp>
          <p:nvSpPr>
            <p:cNvPr id="125" name="Freeform 20"/>
            <p:cNvSpPr>
              <a:spLocks/>
            </p:cNvSpPr>
            <p:nvPr/>
          </p:nvSpPr>
          <p:spPr bwMode="auto">
            <a:xfrm>
              <a:off x="4278313" y="4595813"/>
              <a:ext cx="311150" cy="69850"/>
            </a:xfrm>
            <a:custGeom>
              <a:avLst/>
              <a:gdLst>
                <a:gd name="T0" fmla="*/ 0 w 152"/>
                <a:gd name="T1" fmla="*/ 34 h 34"/>
                <a:gd name="T2" fmla="*/ 152 w 152"/>
                <a:gd name="T3" fmla="*/ 34 h 34"/>
                <a:gd name="T4" fmla="*/ 131 w 152"/>
                <a:gd name="T5" fmla="*/ 0 h 34"/>
                <a:gd name="T6" fmla="*/ 21 w 152"/>
                <a:gd name="T7" fmla="*/ 0 h 34"/>
                <a:gd name="T8" fmla="*/ 0 w 152"/>
                <a:gd name="T9" fmla="*/ 34 h 34"/>
              </a:gdLst>
              <a:ahLst/>
              <a:cxnLst>
                <a:cxn ang="0">
                  <a:pos x="T0" y="T1"/>
                </a:cxn>
                <a:cxn ang="0">
                  <a:pos x="T2" y="T3"/>
                </a:cxn>
                <a:cxn ang="0">
                  <a:pos x="T4" y="T5"/>
                </a:cxn>
                <a:cxn ang="0">
                  <a:pos x="T6" y="T7"/>
                </a:cxn>
                <a:cxn ang="0">
                  <a:pos x="T8" y="T9"/>
                </a:cxn>
              </a:cxnLst>
              <a:rect l="0" t="0" r="r" b="b"/>
              <a:pathLst>
                <a:path w="152" h="34">
                  <a:moveTo>
                    <a:pt x="0" y="34"/>
                  </a:moveTo>
                  <a:cubicBezTo>
                    <a:pt x="152" y="34"/>
                    <a:pt x="152" y="34"/>
                    <a:pt x="152" y="34"/>
                  </a:cubicBezTo>
                  <a:cubicBezTo>
                    <a:pt x="128" y="27"/>
                    <a:pt x="122" y="10"/>
                    <a:pt x="131" y="0"/>
                  </a:cubicBezTo>
                  <a:cubicBezTo>
                    <a:pt x="21" y="0"/>
                    <a:pt x="21" y="0"/>
                    <a:pt x="21" y="0"/>
                  </a:cubicBezTo>
                  <a:cubicBezTo>
                    <a:pt x="30" y="10"/>
                    <a:pt x="24" y="27"/>
                    <a:pt x="0"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6" name="Freeform 21"/>
            <p:cNvSpPr>
              <a:spLocks noEditPoints="1"/>
            </p:cNvSpPr>
            <p:nvPr/>
          </p:nvSpPr>
          <p:spPr bwMode="auto">
            <a:xfrm>
              <a:off x="4048125" y="3987800"/>
              <a:ext cx="773113" cy="584200"/>
            </a:xfrm>
            <a:custGeom>
              <a:avLst/>
              <a:gdLst>
                <a:gd name="T0" fmla="*/ 358 w 378"/>
                <a:gd name="T1" fmla="*/ 0 h 285"/>
                <a:gd name="T2" fmla="*/ 20 w 378"/>
                <a:gd name="T3" fmla="*/ 0 h 285"/>
                <a:gd name="T4" fmla="*/ 0 w 378"/>
                <a:gd name="T5" fmla="*/ 20 h 285"/>
                <a:gd name="T6" fmla="*/ 0 w 378"/>
                <a:gd name="T7" fmla="*/ 265 h 285"/>
                <a:gd name="T8" fmla="*/ 20 w 378"/>
                <a:gd name="T9" fmla="*/ 285 h 285"/>
                <a:gd name="T10" fmla="*/ 358 w 378"/>
                <a:gd name="T11" fmla="*/ 285 h 285"/>
                <a:gd name="T12" fmla="*/ 378 w 378"/>
                <a:gd name="T13" fmla="*/ 265 h 285"/>
                <a:gd name="T14" fmla="*/ 378 w 378"/>
                <a:gd name="T15" fmla="*/ 20 h 285"/>
                <a:gd name="T16" fmla="*/ 358 w 378"/>
                <a:gd name="T17" fmla="*/ 0 h 285"/>
                <a:gd name="T18" fmla="*/ 189 w 378"/>
                <a:gd name="T19" fmla="*/ 273 h 285"/>
                <a:gd name="T20" fmla="*/ 177 w 378"/>
                <a:gd name="T21" fmla="*/ 261 h 285"/>
                <a:gd name="T22" fmla="*/ 189 w 378"/>
                <a:gd name="T23" fmla="*/ 249 h 285"/>
                <a:gd name="T24" fmla="*/ 201 w 378"/>
                <a:gd name="T25" fmla="*/ 261 h 285"/>
                <a:gd name="T26" fmla="*/ 189 w 378"/>
                <a:gd name="T27" fmla="*/ 273 h 285"/>
                <a:gd name="T28" fmla="*/ 348 w 378"/>
                <a:gd name="T29" fmla="*/ 234 h 285"/>
                <a:gd name="T30" fmla="*/ 344 w 378"/>
                <a:gd name="T31" fmla="*/ 238 h 285"/>
                <a:gd name="T32" fmla="*/ 34 w 378"/>
                <a:gd name="T33" fmla="*/ 238 h 285"/>
                <a:gd name="T34" fmla="*/ 30 w 378"/>
                <a:gd name="T35" fmla="*/ 234 h 285"/>
                <a:gd name="T36" fmla="*/ 30 w 378"/>
                <a:gd name="T37" fmla="*/ 33 h 285"/>
                <a:gd name="T38" fmla="*/ 34 w 378"/>
                <a:gd name="T39" fmla="*/ 29 h 285"/>
                <a:gd name="T40" fmla="*/ 344 w 378"/>
                <a:gd name="T41" fmla="*/ 29 h 285"/>
                <a:gd name="T42" fmla="*/ 348 w 378"/>
                <a:gd name="T43" fmla="*/ 33 h 285"/>
                <a:gd name="T44" fmla="*/ 348 w 378"/>
                <a:gd name="T45" fmla="*/ 2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8" h="285">
                  <a:moveTo>
                    <a:pt x="358" y="0"/>
                  </a:moveTo>
                  <a:cubicBezTo>
                    <a:pt x="20" y="0"/>
                    <a:pt x="20" y="0"/>
                    <a:pt x="20" y="0"/>
                  </a:cubicBezTo>
                  <a:cubicBezTo>
                    <a:pt x="9" y="0"/>
                    <a:pt x="0" y="9"/>
                    <a:pt x="0" y="20"/>
                  </a:cubicBezTo>
                  <a:cubicBezTo>
                    <a:pt x="0" y="265"/>
                    <a:pt x="0" y="265"/>
                    <a:pt x="0" y="265"/>
                  </a:cubicBezTo>
                  <a:cubicBezTo>
                    <a:pt x="0" y="276"/>
                    <a:pt x="9" y="285"/>
                    <a:pt x="20" y="285"/>
                  </a:cubicBezTo>
                  <a:cubicBezTo>
                    <a:pt x="358" y="285"/>
                    <a:pt x="358" y="285"/>
                    <a:pt x="358" y="285"/>
                  </a:cubicBezTo>
                  <a:cubicBezTo>
                    <a:pt x="369" y="285"/>
                    <a:pt x="378" y="276"/>
                    <a:pt x="378" y="265"/>
                  </a:cubicBezTo>
                  <a:cubicBezTo>
                    <a:pt x="378" y="20"/>
                    <a:pt x="378" y="20"/>
                    <a:pt x="378" y="20"/>
                  </a:cubicBezTo>
                  <a:cubicBezTo>
                    <a:pt x="378" y="9"/>
                    <a:pt x="369" y="0"/>
                    <a:pt x="358" y="0"/>
                  </a:cubicBezTo>
                  <a:close/>
                  <a:moveTo>
                    <a:pt x="189" y="273"/>
                  </a:moveTo>
                  <a:cubicBezTo>
                    <a:pt x="182" y="273"/>
                    <a:pt x="177" y="268"/>
                    <a:pt x="177" y="261"/>
                  </a:cubicBezTo>
                  <a:cubicBezTo>
                    <a:pt x="177" y="254"/>
                    <a:pt x="182" y="249"/>
                    <a:pt x="189" y="249"/>
                  </a:cubicBezTo>
                  <a:cubicBezTo>
                    <a:pt x="196" y="249"/>
                    <a:pt x="201" y="254"/>
                    <a:pt x="201" y="261"/>
                  </a:cubicBezTo>
                  <a:cubicBezTo>
                    <a:pt x="201" y="268"/>
                    <a:pt x="196" y="273"/>
                    <a:pt x="189" y="273"/>
                  </a:cubicBezTo>
                  <a:close/>
                  <a:moveTo>
                    <a:pt x="348" y="234"/>
                  </a:moveTo>
                  <a:cubicBezTo>
                    <a:pt x="348" y="236"/>
                    <a:pt x="346" y="238"/>
                    <a:pt x="344" y="238"/>
                  </a:cubicBezTo>
                  <a:cubicBezTo>
                    <a:pt x="34" y="238"/>
                    <a:pt x="34" y="238"/>
                    <a:pt x="34" y="238"/>
                  </a:cubicBezTo>
                  <a:cubicBezTo>
                    <a:pt x="32" y="238"/>
                    <a:pt x="30" y="236"/>
                    <a:pt x="30" y="234"/>
                  </a:cubicBezTo>
                  <a:cubicBezTo>
                    <a:pt x="30" y="33"/>
                    <a:pt x="30" y="33"/>
                    <a:pt x="30" y="33"/>
                  </a:cubicBezTo>
                  <a:cubicBezTo>
                    <a:pt x="30" y="31"/>
                    <a:pt x="32" y="29"/>
                    <a:pt x="34" y="29"/>
                  </a:cubicBezTo>
                  <a:cubicBezTo>
                    <a:pt x="344" y="29"/>
                    <a:pt x="344" y="29"/>
                    <a:pt x="344" y="29"/>
                  </a:cubicBezTo>
                  <a:cubicBezTo>
                    <a:pt x="346" y="29"/>
                    <a:pt x="348" y="31"/>
                    <a:pt x="348" y="33"/>
                  </a:cubicBezTo>
                  <a:lnTo>
                    <a:pt x="348"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7" name="Freeform 22"/>
            <p:cNvSpPr>
              <a:spLocks/>
            </p:cNvSpPr>
            <p:nvPr/>
          </p:nvSpPr>
          <p:spPr bwMode="auto">
            <a:xfrm>
              <a:off x="4167188" y="4140200"/>
              <a:ext cx="533400" cy="258762"/>
            </a:xfrm>
            <a:custGeom>
              <a:avLst/>
              <a:gdLst>
                <a:gd name="T0" fmla="*/ 257 w 261"/>
                <a:gd name="T1" fmla="*/ 3 h 127"/>
                <a:gd name="T2" fmla="*/ 246 w 261"/>
                <a:gd name="T3" fmla="*/ 4 h 127"/>
                <a:gd name="T4" fmla="*/ 193 w 261"/>
                <a:gd name="T5" fmla="*/ 71 h 127"/>
                <a:gd name="T6" fmla="*/ 141 w 261"/>
                <a:gd name="T7" fmla="*/ 30 h 127"/>
                <a:gd name="T8" fmla="*/ 135 w 261"/>
                <a:gd name="T9" fmla="*/ 29 h 127"/>
                <a:gd name="T10" fmla="*/ 129 w 261"/>
                <a:gd name="T11" fmla="*/ 32 h 127"/>
                <a:gd name="T12" fmla="*/ 90 w 261"/>
                <a:gd name="T13" fmla="*/ 82 h 127"/>
                <a:gd name="T14" fmla="*/ 63 w 261"/>
                <a:gd name="T15" fmla="*/ 58 h 127"/>
                <a:gd name="T16" fmla="*/ 57 w 261"/>
                <a:gd name="T17" fmla="*/ 56 h 127"/>
                <a:gd name="T18" fmla="*/ 52 w 261"/>
                <a:gd name="T19" fmla="*/ 58 h 127"/>
                <a:gd name="T20" fmla="*/ 3 w 261"/>
                <a:gd name="T21" fmla="*/ 114 h 127"/>
                <a:gd name="T22" fmla="*/ 3 w 261"/>
                <a:gd name="T23" fmla="*/ 125 h 127"/>
                <a:gd name="T24" fmla="*/ 9 w 261"/>
                <a:gd name="T25" fmla="*/ 127 h 127"/>
                <a:gd name="T26" fmla="*/ 15 w 261"/>
                <a:gd name="T27" fmla="*/ 125 h 127"/>
                <a:gd name="T28" fmla="*/ 58 w 261"/>
                <a:gd name="T29" fmla="*/ 75 h 127"/>
                <a:gd name="T30" fmla="*/ 86 w 261"/>
                <a:gd name="T31" fmla="*/ 100 h 127"/>
                <a:gd name="T32" fmla="*/ 92 w 261"/>
                <a:gd name="T33" fmla="*/ 102 h 127"/>
                <a:gd name="T34" fmla="*/ 98 w 261"/>
                <a:gd name="T35" fmla="*/ 99 h 127"/>
                <a:gd name="T36" fmla="*/ 137 w 261"/>
                <a:gd name="T37" fmla="*/ 48 h 127"/>
                <a:gd name="T38" fmla="*/ 189 w 261"/>
                <a:gd name="T39" fmla="*/ 88 h 127"/>
                <a:gd name="T40" fmla="*/ 200 w 261"/>
                <a:gd name="T41" fmla="*/ 87 h 127"/>
                <a:gd name="T42" fmla="*/ 258 w 261"/>
                <a:gd name="T43" fmla="*/ 14 h 127"/>
                <a:gd name="T44" fmla="*/ 257 w 261"/>
                <a:gd name="T45" fmla="*/ 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1" h="127">
                  <a:moveTo>
                    <a:pt x="257" y="3"/>
                  </a:moveTo>
                  <a:cubicBezTo>
                    <a:pt x="254" y="0"/>
                    <a:pt x="249" y="1"/>
                    <a:pt x="246" y="4"/>
                  </a:cubicBezTo>
                  <a:cubicBezTo>
                    <a:pt x="193" y="71"/>
                    <a:pt x="193" y="71"/>
                    <a:pt x="193" y="71"/>
                  </a:cubicBezTo>
                  <a:cubicBezTo>
                    <a:pt x="141" y="30"/>
                    <a:pt x="141" y="30"/>
                    <a:pt x="141" y="30"/>
                  </a:cubicBezTo>
                  <a:cubicBezTo>
                    <a:pt x="139" y="29"/>
                    <a:pt x="137" y="28"/>
                    <a:pt x="135" y="29"/>
                  </a:cubicBezTo>
                  <a:cubicBezTo>
                    <a:pt x="133" y="29"/>
                    <a:pt x="131" y="30"/>
                    <a:pt x="129" y="32"/>
                  </a:cubicBezTo>
                  <a:cubicBezTo>
                    <a:pt x="90" y="82"/>
                    <a:pt x="90" y="82"/>
                    <a:pt x="90" y="82"/>
                  </a:cubicBezTo>
                  <a:cubicBezTo>
                    <a:pt x="63" y="58"/>
                    <a:pt x="63" y="58"/>
                    <a:pt x="63" y="58"/>
                  </a:cubicBezTo>
                  <a:cubicBezTo>
                    <a:pt x="61" y="56"/>
                    <a:pt x="59" y="55"/>
                    <a:pt x="57" y="56"/>
                  </a:cubicBezTo>
                  <a:cubicBezTo>
                    <a:pt x="55" y="56"/>
                    <a:pt x="53" y="57"/>
                    <a:pt x="52" y="58"/>
                  </a:cubicBezTo>
                  <a:cubicBezTo>
                    <a:pt x="3" y="114"/>
                    <a:pt x="3" y="114"/>
                    <a:pt x="3" y="114"/>
                  </a:cubicBezTo>
                  <a:cubicBezTo>
                    <a:pt x="0" y="117"/>
                    <a:pt x="0" y="123"/>
                    <a:pt x="3" y="125"/>
                  </a:cubicBezTo>
                  <a:cubicBezTo>
                    <a:pt x="5" y="127"/>
                    <a:pt x="7" y="127"/>
                    <a:pt x="9" y="127"/>
                  </a:cubicBezTo>
                  <a:cubicBezTo>
                    <a:pt x="11" y="127"/>
                    <a:pt x="13" y="127"/>
                    <a:pt x="15" y="125"/>
                  </a:cubicBezTo>
                  <a:cubicBezTo>
                    <a:pt x="58" y="75"/>
                    <a:pt x="58" y="75"/>
                    <a:pt x="58" y="75"/>
                  </a:cubicBezTo>
                  <a:cubicBezTo>
                    <a:pt x="86" y="100"/>
                    <a:pt x="86" y="100"/>
                    <a:pt x="86" y="100"/>
                  </a:cubicBezTo>
                  <a:cubicBezTo>
                    <a:pt x="88" y="101"/>
                    <a:pt x="90" y="102"/>
                    <a:pt x="92" y="102"/>
                  </a:cubicBezTo>
                  <a:cubicBezTo>
                    <a:pt x="94" y="101"/>
                    <a:pt x="96" y="100"/>
                    <a:pt x="98" y="99"/>
                  </a:cubicBezTo>
                  <a:cubicBezTo>
                    <a:pt x="137" y="48"/>
                    <a:pt x="137" y="48"/>
                    <a:pt x="137" y="48"/>
                  </a:cubicBezTo>
                  <a:cubicBezTo>
                    <a:pt x="189" y="88"/>
                    <a:pt x="189" y="88"/>
                    <a:pt x="189" y="88"/>
                  </a:cubicBezTo>
                  <a:cubicBezTo>
                    <a:pt x="192" y="91"/>
                    <a:pt x="197" y="90"/>
                    <a:pt x="200" y="87"/>
                  </a:cubicBezTo>
                  <a:cubicBezTo>
                    <a:pt x="258" y="14"/>
                    <a:pt x="258" y="14"/>
                    <a:pt x="258" y="14"/>
                  </a:cubicBezTo>
                  <a:cubicBezTo>
                    <a:pt x="261" y="11"/>
                    <a:pt x="261" y="6"/>
                    <a:pt x="25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8" name="Rectangle 23"/>
            <p:cNvSpPr>
              <a:spLocks noChangeArrowheads="1"/>
            </p:cNvSpPr>
            <p:nvPr/>
          </p:nvSpPr>
          <p:spPr bwMode="auto">
            <a:xfrm>
              <a:off x="4278313" y="4665663"/>
              <a:ext cx="31115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129" name="Group 128"/>
          <p:cNvGrpSpPr/>
          <p:nvPr/>
        </p:nvGrpSpPr>
        <p:grpSpPr>
          <a:xfrm>
            <a:off x="9115648" y="5543901"/>
            <a:ext cx="442444" cy="512613"/>
            <a:chOff x="5394326" y="4936834"/>
            <a:chExt cx="720725" cy="835025"/>
          </a:xfrm>
          <a:solidFill>
            <a:srgbClr val="FFFFFF"/>
          </a:solidFill>
        </p:grpSpPr>
        <p:sp>
          <p:nvSpPr>
            <p:cNvPr id="130"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131"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grpSp>
      <p:pic>
        <p:nvPicPr>
          <p:cNvPr id="123" name="Picture 122"/>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4186363" y="3626465"/>
            <a:ext cx="782308" cy="782308"/>
          </a:xfrm>
          <a:prstGeom prst="rect">
            <a:avLst/>
          </a:prstGeom>
        </p:spPr>
      </p:pic>
    </p:spTree>
    <p:extLst>
      <p:ext uri="{BB962C8B-B14F-4D97-AF65-F5344CB8AC3E}">
        <p14:creationId xmlns:p14="http://schemas.microsoft.com/office/powerpoint/2010/main" val="169013962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p:cNvSpPr/>
          <p:nvPr/>
        </p:nvSpPr>
        <p:spPr bwMode="auto">
          <a:xfrm>
            <a:off x="3891353" y="70815"/>
            <a:ext cx="8193792" cy="6689736"/>
          </a:xfrm>
          <a:prstGeom prst="rect">
            <a:avLst/>
          </a:prstGeom>
          <a:solidFill>
            <a:srgbClr val="FFFFFF">
              <a:lumMod val="50000"/>
            </a:srgbClr>
          </a:solidFill>
          <a:ln w="2857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algn="ctr" defTabSz="913516"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sp>
        <p:nvSpPr>
          <p:cNvPr id="87" name="Rectangle 86"/>
          <p:cNvSpPr/>
          <p:nvPr/>
        </p:nvSpPr>
        <p:spPr bwMode="auto">
          <a:xfrm>
            <a:off x="4024700" y="193181"/>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pPr>
            <a:endParaRPr lang="en-US" sz="2307" kern="0">
              <a:solidFill>
                <a:srgbClr val="FFFFFF"/>
              </a:solidFill>
              <a:latin typeface="Segoe UI Light"/>
              <a:cs typeface="Segoe UI" pitchFamily="34" charset="0"/>
            </a:endParaRPr>
          </a:p>
        </p:txBody>
      </p:sp>
      <p:sp>
        <p:nvSpPr>
          <p:cNvPr id="88" name="Rectangle 87"/>
          <p:cNvSpPr/>
          <p:nvPr/>
        </p:nvSpPr>
        <p:spPr bwMode="auto">
          <a:xfrm>
            <a:off x="4010659" y="2411013"/>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defRPr/>
            </a:pPr>
            <a:endParaRPr lang="en-US" sz="2307" kern="0">
              <a:solidFill>
                <a:srgbClr val="FFFFFF"/>
              </a:solidFill>
              <a:latin typeface="Segoe UI Light"/>
              <a:cs typeface="Segoe UI" pitchFamily="34" charset="0"/>
            </a:endParaRPr>
          </a:p>
        </p:txBody>
      </p:sp>
      <p:sp>
        <p:nvSpPr>
          <p:cNvPr id="89" name="Rectangle 88"/>
          <p:cNvSpPr/>
          <p:nvPr/>
        </p:nvSpPr>
        <p:spPr bwMode="auto">
          <a:xfrm>
            <a:off x="4010659" y="3531740"/>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defRPr/>
            </a:pPr>
            <a:endParaRPr lang="en-US" sz="2307" kern="0">
              <a:solidFill>
                <a:srgbClr val="FFFFFF"/>
              </a:solidFill>
              <a:latin typeface="Segoe UI Light"/>
              <a:ea typeface="Segoe UI" pitchFamily="34" charset="0"/>
              <a:cs typeface="Segoe UI" pitchFamily="34" charset="0"/>
            </a:endParaRPr>
          </a:p>
        </p:txBody>
      </p:sp>
      <p:sp>
        <p:nvSpPr>
          <p:cNvPr id="90" name="Rectangle 89"/>
          <p:cNvSpPr/>
          <p:nvPr/>
        </p:nvSpPr>
        <p:spPr bwMode="auto">
          <a:xfrm>
            <a:off x="4010659" y="4640930"/>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defRPr/>
            </a:pPr>
            <a:endParaRPr lang="en-US" sz="2307" kern="0">
              <a:solidFill>
                <a:srgbClr val="FFFFFF"/>
              </a:solidFill>
              <a:latin typeface="Segoe UI Light"/>
              <a:ea typeface="Segoe UI" pitchFamily="34" charset="0"/>
              <a:cs typeface="Segoe UI" pitchFamily="34" charset="0"/>
            </a:endParaRPr>
          </a:p>
        </p:txBody>
      </p:sp>
      <p:sp>
        <p:nvSpPr>
          <p:cNvPr id="137" name="Rectangle 136"/>
          <p:cNvSpPr/>
          <p:nvPr/>
        </p:nvSpPr>
        <p:spPr bwMode="auto">
          <a:xfrm>
            <a:off x="4010659" y="1297307"/>
            <a:ext cx="2389480" cy="1064647"/>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pPr>
            <a:endParaRPr lang="en-US" sz="2307" kern="0">
              <a:solidFill>
                <a:srgbClr val="FFFFFF"/>
              </a:solidFill>
              <a:latin typeface="Segoe UI Light"/>
              <a:cs typeface="Segoe UI" pitchFamily="34" charset="0"/>
            </a:endParaRPr>
          </a:p>
        </p:txBody>
      </p:sp>
      <p:sp>
        <p:nvSpPr>
          <p:cNvPr id="138" name="Rectangle 137"/>
          <p:cNvSpPr/>
          <p:nvPr/>
        </p:nvSpPr>
        <p:spPr bwMode="auto">
          <a:xfrm>
            <a:off x="6333894" y="193182"/>
            <a:ext cx="5610907" cy="6435386"/>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defRPr/>
            </a:pPr>
            <a:endParaRPr lang="en-US" sz="2307" kern="0">
              <a:solidFill>
                <a:srgbClr val="FFFFFF"/>
              </a:solidFill>
              <a:latin typeface="Segoe UI Light"/>
              <a:ea typeface="Segoe UI" pitchFamily="34" charset="0"/>
              <a:cs typeface="Segoe UI" pitchFamily="34" charset="0"/>
            </a:endParaRPr>
          </a:p>
        </p:txBody>
      </p:sp>
      <p:sp>
        <p:nvSpPr>
          <p:cNvPr id="139" name="TextBox 138"/>
          <p:cNvSpPr txBox="1"/>
          <p:nvPr/>
        </p:nvSpPr>
        <p:spPr>
          <a:xfrm>
            <a:off x="6480159" y="3573679"/>
            <a:ext cx="5270978" cy="1586867"/>
          </a:xfrm>
          <a:prstGeom prst="rect">
            <a:avLst/>
          </a:prstGeom>
          <a:solidFill>
            <a:schemeClr val="tx2"/>
          </a:solidFill>
        </p:spPr>
        <p:txBody>
          <a:bodyPr wrap="square" lIns="175661" tIns="140529" rIns="175661" bIns="140529" rtlCol="0">
            <a:spAutoFit/>
          </a:bodyPr>
          <a:lstStyle/>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p:txBody>
      </p:sp>
      <p:sp>
        <p:nvSpPr>
          <p:cNvPr id="140" name="TextBox 139"/>
          <p:cNvSpPr txBox="1"/>
          <p:nvPr/>
        </p:nvSpPr>
        <p:spPr>
          <a:xfrm>
            <a:off x="6480159" y="1935254"/>
            <a:ext cx="5270978" cy="1587052"/>
          </a:xfrm>
          <a:prstGeom prst="rect">
            <a:avLst/>
          </a:prstGeom>
          <a:solidFill>
            <a:schemeClr val="tx2"/>
          </a:solidFill>
        </p:spPr>
        <p:txBody>
          <a:bodyPr wrap="square" lIns="175661" tIns="140529" rIns="175661" bIns="140529" rtlCol="0">
            <a:spAutoFit/>
          </a:bodyPr>
          <a:lstStyle/>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1" name="TextBox 140"/>
          <p:cNvSpPr txBox="1"/>
          <p:nvPr/>
        </p:nvSpPr>
        <p:spPr>
          <a:xfrm>
            <a:off x="4903444" y="2699674"/>
            <a:ext cx="1161858"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API Apps</a:t>
            </a:r>
          </a:p>
        </p:txBody>
      </p:sp>
      <p:sp>
        <p:nvSpPr>
          <p:cNvPr id="142" name="TextBox 141"/>
          <p:cNvSpPr txBox="1"/>
          <p:nvPr/>
        </p:nvSpPr>
        <p:spPr>
          <a:xfrm>
            <a:off x="6480159" y="303881"/>
            <a:ext cx="5270978" cy="1580001"/>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32" tIns="137786" rIns="172232" bIns="13778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95810">
              <a:tabLst>
                <a:tab pos="878164" algn="l"/>
              </a:tabLst>
              <a:defRPr/>
            </a:pPr>
            <a:endParaRPr lang="en-US" sz="2304" b="0">
              <a:solidFill>
                <a:srgbClr val="FFFFFF"/>
              </a:solidFill>
              <a:latin typeface="Segoe UI Light"/>
              <a:ea typeface="+mn-ea"/>
            </a:endParaRPr>
          </a:p>
          <a:p>
            <a:pPr defTabSz="878221">
              <a:tabLst>
                <a:tab pos="860921" algn="l"/>
              </a:tabLst>
              <a:defRPr/>
            </a:pPr>
            <a:endParaRPr lang="en-US" sz="2262" b="0"/>
          </a:p>
        </p:txBody>
      </p:sp>
      <p:pic>
        <p:nvPicPr>
          <p:cNvPr id="157" name="Picture 156"/>
          <p:cNvPicPr>
            <a:picLocks noChangeAspect="1"/>
          </p:cNvPicPr>
          <p:nvPr/>
        </p:nvPicPr>
        <p:blipFill>
          <a:blip r:embed="rId2">
            <a:duotone>
              <a:prstClr val="black"/>
              <a:srgbClr val="00BCF2">
                <a:tint val="45000"/>
                <a:satMod val="400000"/>
              </a:srgbClr>
            </a:duotone>
            <a:lum bright="100000" contrast="-40000"/>
          </a:blip>
          <a:stretch>
            <a:fillRect/>
          </a:stretch>
        </p:blipFill>
        <p:spPr>
          <a:xfrm>
            <a:off x="4310783" y="1407029"/>
            <a:ext cx="545070" cy="782665"/>
          </a:xfrm>
          <a:prstGeom prst="rect">
            <a:avLst/>
          </a:prstGeom>
        </p:spPr>
      </p:pic>
      <p:sp>
        <p:nvSpPr>
          <p:cNvPr id="159" name="TextBox 158"/>
          <p:cNvSpPr txBox="1"/>
          <p:nvPr/>
        </p:nvSpPr>
        <p:spPr>
          <a:xfrm>
            <a:off x="4903444" y="3785719"/>
            <a:ext cx="1337865"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Logic Apps</a:t>
            </a:r>
          </a:p>
        </p:txBody>
      </p:sp>
      <p:sp>
        <p:nvSpPr>
          <p:cNvPr id="160" name="TextBox 159"/>
          <p:cNvSpPr txBox="1"/>
          <p:nvPr/>
        </p:nvSpPr>
        <p:spPr>
          <a:xfrm>
            <a:off x="5089453" y="4880171"/>
            <a:ext cx="1172972" cy="510886"/>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solidFill>
                  <a:srgbClr val="FFFFFF"/>
                </a:solidFill>
                <a:latin typeface="Segoe UI Light"/>
              </a:rPr>
              <a:t>Functions</a:t>
            </a:r>
          </a:p>
        </p:txBody>
      </p:sp>
      <p:sp>
        <p:nvSpPr>
          <p:cNvPr id="161" name="TextBox 160"/>
          <p:cNvSpPr txBox="1"/>
          <p:nvPr/>
        </p:nvSpPr>
        <p:spPr>
          <a:xfrm>
            <a:off x="4903444" y="1590728"/>
            <a:ext cx="1485585"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Mobile Apps</a:t>
            </a:r>
          </a:p>
        </p:txBody>
      </p:sp>
      <p:pic>
        <p:nvPicPr>
          <p:cNvPr id="162" name="Picture 6"/>
          <p:cNvPicPr>
            <a:picLocks noChangeAspect="1"/>
          </p:cNvPicPr>
          <p:nvPr/>
        </p:nvPicPr>
        <p:blipFill>
          <a:blip r:embed="rId3">
            <a:biLevel thresh="25000"/>
          </a:blip>
          <a:stretch>
            <a:fillRect/>
          </a:stretch>
        </p:blipFill>
        <p:spPr>
          <a:xfrm>
            <a:off x="4210269" y="4791735"/>
            <a:ext cx="902354" cy="796299"/>
          </a:xfrm>
          <a:prstGeom prst="rect">
            <a:avLst/>
          </a:prstGeom>
        </p:spPr>
      </p:pic>
      <p:sp>
        <p:nvSpPr>
          <p:cNvPr id="163" name="TextBox 162"/>
          <p:cNvSpPr txBox="1"/>
          <p:nvPr/>
        </p:nvSpPr>
        <p:spPr>
          <a:xfrm>
            <a:off x="4903445" y="486603"/>
            <a:ext cx="1276577"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Web Apps</a:t>
            </a:r>
          </a:p>
        </p:txBody>
      </p:sp>
      <p:sp>
        <p:nvSpPr>
          <p:cNvPr id="164" name="TextBox 163"/>
          <p:cNvSpPr txBox="1"/>
          <p:nvPr/>
        </p:nvSpPr>
        <p:spPr>
          <a:xfrm>
            <a:off x="6480159" y="5211918"/>
            <a:ext cx="5270978" cy="1305613"/>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32" tIns="137786" rIns="172232" bIns="13778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95810">
              <a:tabLst>
                <a:tab pos="878164" algn="l"/>
              </a:tabLst>
              <a:defRPr/>
            </a:pPr>
            <a:endParaRPr lang="en-US" sz="2307" b="0"/>
          </a:p>
        </p:txBody>
      </p:sp>
      <p:pic>
        <p:nvPicPr>
          <p:cNvPr id="165" name="Picture 164"/>
          <p:cNvPicPr>
            <a:picLocks noChangeAspect="1"/>
          </p:cNvPicPr>
          <p:nvPr/>
        </p:nvPicPr>
        <p:blipFill>
          <a:blip r:embed="rId4"/>
          <a:stretch>
            <a:fillRect/>
          </a:stretch>
        </p:blipFill>
        <p:spPr>
          <a:xfrm>
            <a:off x="4248657" y="2684297"/>
            <a:ext cx="669324" cy="631908"/>
          </a:xfrm>
          <a:prstGeom prst="flowChartOffpageConnector">
            <a:avLst/>
          </a:prstGeom>
          <a:noFill/>
        </p:spPr>
      </p:pic>
      <p:pic>
        <p:nvPicPr>
          <p:cNvPr id="166" name="Picture 165"/>
          <p:cNvPicPr>
            <a:picLocks noChangeAspect="1"/>
          </p:cNvPicPr>
          <p:nvPr/>
        </p:nvPicPr>
        <p:blipFill>
          <a:blip r:embed="rId5">
            <a:duotone>
              <a:prstClr val="black"/>
              <a:srgbClr val="00BCF2">
                <a:tint val="45000"/>
                <a:satMod val="400000"/>
              </a:srgbClr>
            </a:duotone>
            <a:lum bright="100000" contrast="-40000"/>
          </a:blip>
          <a:stretch>
            <a:fillRect/>
          </a:stretch>
        </p:blipFill>
        <p:spPr>
          <a:xfrm>
            <a:off x="4228449" y="339198"/>
            <a:ext cx="709741" cy="693195"/>
          </a:xfrm>
          <a:prstGeom prst="rect">
            <a:avLst/>
          </a:prstGeom>
        </p:spPr>
      </p:pic>
      <p:sp>
        <p:nvSpPr>
          <p:cNvPr id="172" name="TextBox 171"/>
          <p:cNvSpPr txBox="1"/>
          <p:nvPr/>
        </p:nvSpPr>
        <p:spPr>
          <a:xfrm>
            <a:off x="6567882" y="1924217"/>
            <a:ext cx="3381818"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User authentication</a:t>
            </a:r>
          </a:p>
        </p:txBody>
      </p:sp>
      <p:sp>
        <p:nvSpPr>
          <p:cNvPr id="173" name="TextBox 172"/>
          <p:cNvSpPr txBox="1"/>
          <p:nvPr/>
        </p:nvSpPr>
        <p:spPr>
          <a:xfrm>
            <a:off x="6567882" y="3569725"/>
            <a:ext cx="5069570"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Push notifications</a:t>
            </a:r>
          </a:p>
        </p:txBody>
      </p:sp>
      <p:sp>
        <p:nvSpPr>
          <p:cNvPr id="174" name="TextBox 173"/>
          <p:cNvSpPr txBox="1"/>
          <p:nvPr/>
        </p:nvSpPr>
        <p:spPr>
          <a:xfrm>
            <a:off x="6567882" y="5223386"/>
            <a:ext cx="3381818"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Data connections</a:t>
            </a:r>
          </a:p>
        </p:txBody>
      </p:sp>
      <p:sp>
        <p:nvSpPr>
          <p:cNvPr id="175" name="TextBox 174"/>
          <p:cNvSpPr txBox="1"/>
          <p:nvPr/>
        </p:nvSpPr>
        <p:spPr>
          <a:xfrm>
            <a:off x="6567882" y="356224"/>
            <a:ext cx="3381818"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Offline sync</a:t>
            </a:r>
          </a:p>
        </p:txBody>
      </p:sp>
      <p:grpSp>
        <p:nvGrpSpPr>
          <p:cNvPr id="219" name="Group 218"/>
          <p:cNvGrpSpPr/>
          <p:nvPr/>
        </p:nvGrpSpPr>
        <p:grpSpPr>
          <a:xfrm>
            <a:off x="288272" y="1844058"/>
            <a:ext cx="3211113" cy="3196481"/>
            <a:chOff x="827088" y="-3463925"/>
            <a:chExt cx="3833812" cy="3816350"/>
          </a:xfrm>
        </p:grpSpPr>
        <p:sp>
          <p:nvSpPr>
            <p:cNvPr id="220"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221"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222"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223"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224"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225"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226"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227"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grpSp>
      <p:sp>
        <p:nvSpPr>
          <p:cNvPr id="228" name="Rectangle 227"/>
          <p:cNvSpPr/>
          <p:nvPr/>
        </p:nvSpPr>
        <p:spPr>
          <a:xfrm>
            <a:off x="317875" y="5089515"/>
            <a:ext cx="3181511" cy="693970"/>
          </a:xfrm>
          <a:prstGeom prst="rect">
            <a:avLst/>
          </a:prstGeom>
        </p:spPr>
        <p:txBody>
          <a:bodyPr wrap="square">
            <a:spAutoFit/>
          </a:bodyPr>
          <a:lstStyle/>
          <a:p>
            <a:pPr algn="ctr" defTabSz="914225"/>
            <a:r>
              <a:rPr lang="en-US" sz="3921" kern="0">
                <a:gradFill>
                  <a:gsLst>
                    <a:gs pos="0">
                      <a:schemeClr val="tx1"/>
                    </a:gs>
                    <a:gs pos="100000">
                      <a:schemeClr val="tx1"/>
                    </a:gs>
                  </a:gsLst>
                  <a:lin ang="5400000" scaled="1"/>
                </a:gradFill>
                <a:latin typeface="Segoe UI Light" panose="020B0502040204020203" pitchFamily="34" charset="0"/>
                <a:ea typeface="Segoe UI Black" panose="020B0A02040204020203" pitchFamily="34" charset="0"/>
                <a:cs typeface="Segoe UI Light" panose="020B0502040204020203" pitchFamily="34" charset="0"/>
              </a:rPr>
              <a:t>App Service</a:t>
            </a:r>
            <a:endParaRPr lang="en-US" sz="3921" kern="0">
              <a:gradFill>
                <a:gsLst>
                  <a:gs pos="0">
                    <a:schemeClr val="tx1"/>
                  </a:gs>
                  <a:gs pos="100000">
                    <a:schemeClr val="tx1"/>
                  </a:gs>
                </a:gsLst>
                <a:lin ang="5400000" scaled="1"/>
              </a:gradFill>
            </a:endParaRPr>
          </a:p>
        </p:txBody>
      </p:sp>
      <p:sp>
        <p:nvSpPr>
          <p:cNvPr id="263" name="Right Arrow 134"/>
          <p:cNvSpPr/>
          <p:nvPr/>
        </p:nvSpPr>
        <p:spPr bwMode="auto">
          <a:xfrm>
            <a:off x="8709333" y="871213"/>
            <a:ext cx="500196" cy="243960"/>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750"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ea typeface="Segoe UI" pitchFamily="34" charset="0"/>
              <a:cs typeface="Segoe UI" pitchFamily="34" charset="0"/>
            </a:endParaRPr>
          </a:p>
        </p:txBody>
      </p:sp>
      <p:sp>
        <p:nvSpPr>
          <p:cNvPr id="264" name="Right Arrow 135"/>
          <p:cNvSpPr/>
          <p:nvPr/>
        </p:nvSpPr>
        <p:spPr bwMode="auto">
          <a:xfrm rot="10800000">
            <a:off x="8664804" y="1169027"/>
            <a:ext cx="500196" cy="243960"/>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750"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ea typeface="Segoe UI" pitchFamily="34" charset="0"/>
              <a:cs typeface="Segoe UI" pitchFamily="34" charset="0"/>
            </a:endParaRPr>
          </a:p>
        </p:txBody>
      </p:sp>
      <p:pic>
        <p:nvPicPr>
          <p:cNvPr id="265" name="Picture 264"/>
          <p:cNvPicPr>
            <a:picLocks noChangeAspect="1"/>
          </p:cNvPicPr>
          <p:nvPr/>
        </p:nvPicPr>
        <p:blipFill>
          <a:blip r:embed="rId6">
            <a:biLevel thresh="25000"/>
          </a:blip>
          <a:stretch>
            <a:fillRect/>
          </a:stretch>
        </p:blipFill>
        <p:spPr>
          <a:xfrm>
            <a:off x="7969210" y="850073"/>
            <a:ext cx="369549" cy="583556"/>
          </a:xfrm>
          <a:prstGeom prst="rect">
            <a:avLst/>
          </a:prstGeom>
        </p:spPr>
      </p:pic>
      <p:grpSp>
        <p:nvGrpSpPr>
          <p:cNvPr id="266" name="Group 265"/>
          <p:cNvGrpSpPr/>
          <p:nvPr/>
        </p:nvGrpSpPr>
        <p:grpSpPr>
          <a:xfrm>
            <a:off x="9431058" y="810055"/>
            <a:ext cx="688924" cy="753584"/>
            <a:chOff x="6190682" y="1966464"/>
            <a:chExt cx="702936" cy="768913"/>
          </a:xfrm>
        </p:grpSpPr>
        <p:pic>
          <p:nvPicPr>
            <p:cNvPr id="267" name="Picture 26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33976" y="1966464"/>
              <a:ext cx="624839" cy="468629"/>
            </a:xfrm>
            <a:prstGeom prst="rect">
              <a:avLst/>
            </a:prstGeom>
          </p:spPr>
        </p:pic>
        <p:sp>
          <p:nvSpPr>
            <p:cNvPr id="268" name="TextBox 267"/>
            <p:cNvSpPr txBox="1"/>
            <p:nvPr/>
          </p:nvSpPr>
          <p:spPr>
            <a:xfrm>
              <a:off x="6190682" y="2504479"/>
              <a:ext cx="702936" cy="230898"/>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SQL</a:t>
              </a:r>
            </a:p>
          </p:txBody>
        </p:sp>
      </p:grpSp>
      <p:pic>
        <p:nvPicPr>
          <p:cNvPr id="269" name="Picture 2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40362" y="2454254"/>
            <a:ext cx="311431" cy="468551"/>
          </a:xfrm>
          <a:prstGeom prst="rect">
            <a:avLst/>
          </a:prstGeom>
        </p:spPr>
      </p:pic>
      <p:pic>
        <p:nvPicPr>
          <p:cNvPr id="270" name="Picture 26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bwMode="gray">
          <a:xfrm>
            <a:off x="6947457" y="2468603"/>
            <a:ext cx="469687" cy="467971"/>
          </a:xfrm>
          <a:prstGeom prst="rect">
            <a:avLst/>
          </a:prstGeom>
        </p:spPr>
      </p:pic>
      <p:pic>
        <p:nvPicPr>
          <p:cNvPr id="271" name="Picture 270"/>
          <p:cNvPicPr>
            <a:picLocks noChangeAspect="1"/>
          </p:cNvPicPr>
          <p:nvPr/>
        </p:nvPicPr>
        <p:blipFill>
          <a:blip r:embed="rId10"/>
          <a:stretch>
            <a:fillRect/>
          </a:stretch>
        </p:blipFill>
        <p:spPr>
          <a:xfrm>
            <a:off x="10719062" y="2383172"/>
            <a:ext cx="526983" cy="559919"/>
          </a:xfrm>
          <a:prstGeom prst="rect">
            <a:avLst/>
          </a:prstGeom>
        </p:spPr>
      </p:pic>
      <p:sp>
        <p:nvSpPr>
          <p:cNvPr id="272" name="TextBox 271"/>
          <p:cNvSpPr txBox="1"/>
          <p:nvPr/>
        </p:nvSpPr>
        <p:spPr>
          <a:xfrm>
            <a:off x="6704325" y="3055490"/>
            <a:ext cx="966123" cy="226294"/>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Facebook</a:t>
            </a:r>
          </a:p>
        </p:txBody>
      </p:sp>
      <p:sp>
        <p:nvSpPr>
          <p:cNvPr id="273" name="TextBox 272"/>
          <p:cNvSpPr txBox="1"/>
          <p:nvPr/>
        </p:nvSpPr>
        <p:spPr>
          <a:xfrm>
            <a:off x="7719133" y="3055490"/>
            <a:ext cx="878294" cy="226294"/>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Twitter</a:t>
            </a:r>
          </a:p>
        </p:txBody>
      </p:sp>
      <p:sp>
        <p:nvSpPr>
          <p:cNvPr id="274" name="TextBox 273"/>
          <p:cNvSpPr txBox="1"/>
          <p:nvPr/>
        </p:nvSpPr>
        <p:spPr>
          <a:xfrm>
            <a:off x="8724594" y="3055490"/>
            <a:ext cx="966125" cy="226294"/>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Microsoft</a:t>
            </a:r>
          </a:p>
        </p:txBody>
      </p:sp>
      <p:sp>
        <p:nvSpPr>
          <p:cNvPr id="275" name="TextBox 274"/>
          <p:cNvSpPr txBox="1"/>
          <p:nvPr/>
        </p:nvSpPr>
        <p:spPr>
          <a:xfrm>
            <a:off x="9690716" y="3055490"/>
            <a:ext cx="790466" cy="226294"/>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Google</a:t>
            </a:r>
          </a:p>
        </p:txBody>
      </p:sp>
      <p:sp>
        <p:nvSpPr>
          <p:cNvPr id="276" name="TextBox 275"/>
          <p:cNvSpPr txBox="1"/>
          <p:nvPr/>
        </p:nvSpPr>
        <p:spPr>
          <a:xfrm>
            <a:off x="10443621" y="3055490"/>
            <a:ext cx="1091705" cy="362072"/>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Azure Active Directory</a:t>
            </a:r>
          </a:p>
        </p:txBody>
      </p:sp>
      <p:pic>
        <p:nvPicPr>
          <p:cNvPr id="277" name="Picture 276"/>
          <p:cNvPicPr>
            <a:picLocks noChangeAspect="1"/>
          </p:cNvPicPr>
          <p:nvPr/>
        </p:nvPicPr>
        <p:blipFill>
          <a:blip r:embed="rId11" cstate="print">
            <a:biLevel thresh="50000"/>
            <a:extLst>
              <a:ext uri="{28A0092B-C50C-407E-A947-70E740481C1C}">
                <a14:useLocalDpi xmlns:a14="http://schemas.microsoft.com/office/drawing/2010/main" val="0"/>
              </a:ext>
            </a:extLst>
          </a:blip>
          <a:stretch>
            <a:fillRect/>
          </a:stretch>
        </p:blipFill>
        <p:spPr>
          <a:xfrm>
            <a:off x="7894911" y="2476758"/>
            <a:ext cx="534971" cy="432331"/>
          </a:xfrm>
          <a:prstGeom prst="rect">
            <a:avLst/>
          </a:prstGeom>
          <a:noFill/>
          <a:ln>
            <a:noFill/>
          </a:ln>
        </p:spPr>
      </p:pic>
      <p:grpSp>
        <p:nvGrpSpPr>
          <p:cNvPr id="278" name="Group 277"/>
          <p:cNvGrpSpPr/>
          <p:nvPr/>
        </p:nvGrpSpPr>
        <p:grpSpPr bwMode="gray">
          <a:xfrm>
            <a:off x="8896271" y="2500381"/>
            <a:ext cx="637508" cy="425307"/>
            <a:chOff x="8672460" y="-1818199"/>
            <a:chExt cx="1811337" cy="1203325"/>
          </a:xfrm>
        </p:grpSpPr>
        <p:sp>
          <p:nvSpPr>
            <p:cNvPr id="279" name="Freeform 11"/>
            <p:cNvSpPr>
              <a:spLocks/>
            </p:cNvSpPr>
            <p:nvPr/>
          </p:nvSpPr>
          <p:spPr bwMode="gray">
            <a:xfrm>
              <a:off x="8845497" y="-1576899"/>
              <a:ext cx="1592262" cy="808038"/>
            </a:xfrm>
            <a:custGeom>
              <a:avLst/>
              <a:gdLst>
                <a:gd name="T0" fmla="*/ 363 w 422"/>
                <a:gd name="T1" fmla="*/ 1 h 213"/>
                <a:gd name="T2" fmla="*/ 346 w 422"/>
                <a:gd name="T3" fmla="*/ 0 h 213"/>
                <a:gd name="T4" fmla="*/ 346 w 422"/>
                <a:gd name="T5" fmla="*/ 0 h 213"/>
                <a:gd name="T6" fmla="*/ 346 w 422"/>
                <a:gd name="T7" fmla="*/ 0 h 213"/>
                <a:gd name="T8" fmla="*/ 346 w 422"/>
                <a:gd name="T9" fmla="*/ 0 h 213"/>
                <a:gd name="T10" fmla="*/ 185 w 422"/>
                <a:gd name="T11" fmla="*/ 98 h 213"/>
                <a:gd name="T12" fmla="*/ 164 w 422"/>
                <a:gd name="T13" fmla="*/ 105 h 213"/>
                <a:gd name="T14" fmla="*/ 141 w 422"/>
                <a:gd name="T15" fmla="*/ 96 h 213"/>
                <a:gd name="T16" fmla="*/ 14 w 422"/>
                <a:gd name="T17" fmla="*/ 2 h 213"/>
                <a:gd name="T18" fmla="*/ 14 w 422"/>
                <a:gd name="T19" fmla="*/ 2 h 213"/>
                <a:gd name="T20" fmla="*/ 0 w 422"/>
                <a:gd name="T21" fmla="*/ 1 h 213"/>
                <a:gd name="T22" fmla="*/ 1 w 422"/>
                <a:gd name="T23" fmla="*/ 100 h 213"/>
                <a:gd name="T24" fmla="*/ 40 w 422"/>
                <a:gd name="T25" fmla="*/ 98 h 213"/>
                <a:gd name="T26" fmla="*/ 181 w 422"/>
                <a:gd name="T27" fmla="*/ 149 h 213"/>
                <a:gd name="T28" fmla="*/ 335 w 422"/>
                <a:gd name="T29" fmla="*/ 211 h 213"/>
                <a:gd name="T30" fmla="*/ 362 w 422"/>
                <a:gd name="T31" fmla="*/ 213 h 213"/>
                <a:gd name="T32" fmla="*/ 362 w 422"/>
                <a:gd name="T33" fmla="*/ 169 h 213"/>
                <a:gd name="T34" fmla="*/ 421 w 422"/>
                <a:gd name="T35" fmla="*/ 114 h 213"/>
                <a:gd name="T36" fmla="*/ 420 w 422"/>
                <a:gd name="T37" fmla="*/ 111 h 213"/>
                <a:gd name="T38" fmla="*/ 418 w 422"/>
                <a:gd name="T39" fmla="*/ 115 h 213"/>
                <a:gd name="T40" fmla="*/ 362 w 422"/>
                <a:gd name="T41" fmla="*/ 155 h 213"/>
                <a:gd name="T42" fmla="*/ 363 w 422"/>
                <a:gd name="T43" fmla="*/ 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2" h="213">
                  <a:moveTo>
                    <a:pt x="363" y="1"/>
                  </a:moveTo>
                  <a:cubicBezTo>
                    <a:pt x="363" y="1"/>
                    <a:pt x="346" y="0"/>
                    <a:pt x="346" y="0"/>
                  </a:cubicBezTo>
                  <a:cubicBezTo>
                    <a:pt x="346" y="0"/>
                    <a:pt x="346" y="0"/>
                    <a:pt x="346" y="0"/>
                  </a:cubicBezTo>
                  <a:cubicBezTo>
                    <a:pt x="346" y="0"/>
                    <a:pt x="346" y="0"/>
                    <a:pt x="346" y="0"/>
                  </a:cubicBezTo>
                  <a:cubicBezTo>
                    <a:pt x="346" y="0"/>
                    <a:pt x="346" y="0"/>
                    <a:pt x="346" y="0"/>
                  </a:cubicBezTo>
                  <a:cubicBezTo>
                    <a:pt x="299" y="29"/>
                    <a:pt x="203" y="87"/>
                    <a:pt x="185" y="98"/>
                  </a:cubicBezTo>
                  <a:cubicBezTo>
                    <a:pt x="182" y="100"/>
                    <a:pt x="173" y="105"/>
                    <a:pt x="164" y="105"/>
                  </a:cubicBezTo>
                  <a:cubicBezTo>
                    <a:pt x="154" y="105"/>
                    <a:pt x="147" y="101"/>
                    <a:pt x="141" y="96"/>
                  </a:cubicBezTo>
                  <a:cubicBezTo>
                    <a:pt x="126" y="86"/>
                    <a:pt x="59" y="35"/>
                    <a:pt x="14" y="2"/>
                  </a:cubicBezTo>
                  <a:cubicBezTo>
                    <a:pt x="14" y="2"/>
                    <a:pt x="14" y="2"/>
                    <a:pt x="14" y="2"/>
                  </a:cubicBezTo>
                  <a:cubicBezTo>
                    <a:pt x="14" y="2"/>
                    <a:pt x="0" y="1"/>
                    <a:pt x="0" y="1"/>
                  </a:cubicBezTo>
                  <a:cubicBezTo>
                    <a:pt x="0" y="28"/>
                    <a:pt x="0" y="65"/>
                    <a:pt x="1" y="100"/>
                  </a:cubicBezTo>
                  <a:cubicBezTo>
                    <a:pt x="12" y="98"/>
                    <a:pt x="26" y="97"/>
                    <a:pt x="40" y="98"/>
                  </a:cubicBezTo>
                  <a:cubicBezTo>
                    <a:pt x="91" y="101"/>
                    <a:pt x="139" y="125"/>
                    <a:pt x="181" y="149"/>
                  </a:cubicBezTo>
                  <a:cubicBezTo>
                    <a:pt x="222" y="172"/>
                    <a:pt x="273" y="200"/>
                    <a:pt x="335" y="211"/>
                  </a:cubicBezTo>
                  <a:cubicBezTo>
                    <a:pt x="344" y="212"/>
                    <a:pt x="353" y="213"/>
                    <a:pt x="362" y="213"/>
                  </a:cubicBezTo>
                  <a:cubicBezTo>
                    <a:pt x="362" y="169"/>
                    <a:pt x="362" y="169"/>
                    <a:pt x="362" y="169"/>
                  </a:cubicBezTo>
                  <a:cubicBezTo>
                    <a:pt x="412" y="159"/>
                    <a:pt x="419" y="127"/>
                    <a:pt x="421" y="114"/>
                  </a:cubicBezTo>
                  <a:cubicBezTo>
                    <a:pt x="421" y="113"/>
                    <a:pt x="422" y="111"/>
                    <a:pt x="420" y="111"/>
                  </a:cubicBezTo>
                  <a:cubicBezTo>
                    <a:pt x="418" y="111"/>
                    <a:pt x="418" y="114"/>
                    <a:pt x="418" y="115"/>
                  </a:cubicBezTo>
                  <a:cubicBezTo>
                    <a:pt x="416" y="122"/>
                    <a:pt x="411" y="148"/>
                    <a:pt x="362" y="155"/>
                  </a:cubicBezTo>
                  <a:lnTo>
                    <a:pt x="363" y="1"/>
                  </a:lnTo>
                  <a:close/>
                </a:path>
              </a:pathLst>
            </a:custGeom>
            <a:solidFill>
              <a:srgbClr val="FFFFFF"/>
            </a:solidFill>
            <a:ln>
              <a:noFill/>
              <a:headEnd type="none" w="med" len="med"/>
              <a:tailEnd type="none" w="med" len="med"/>
            </a:ln>
            <a:extLst>
              <a:ext uri="{91240B29-F687-4f45-9708-019B960494DF}">
                <a14:hiddenLine xmlns=""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6113" tIns="43056" rIns="86113" bIns="43056" numCol="1" rtlCol="0" anchor="ctr" anchorCtr="0" compatLnSpc="1">
              <a:prstTxWarp prst="textNoShape">
                <a:avLst/>
              </a:prstTxWarp>
            </a:bodyPr>
            <a:lstStyle/>
            <a:p>
              <a:pPr defTabSz="697417">
                <a:defRPr/>
              </a:pPr>
              <a:endParaRPr lang="en-US" sz="848" kern="0" spc="-116">
                <a:solidFill>
                  <a:srgbClr val="505050">
                    <a:lumMod val="50000"/>
                  </a:srgbClr>
                </a:solidFill>
                <a:latin typeface="Segoe Light" pitchFamily="34" charset="0"/>
              </a:endParaRPr>
            </a:p>
          </p:txBody>
        </p:sp>
        <p:sp>
          <p:nvSpPr>
            <p:cNvPr id="280" name="Freeform 12"/>
            <p:cNvSpPr>
              <a:spLocks noEditPoints="1"/>
            </p:cNvSpPr>
            <p:nvPr/>
          </p:nvSpPr>
          <p:spPr bwMode="gray">
            <a:xfrm>
              <a:off x="8672460" y="-1156212"/>
              <a:ext cx="1811337" cy="541338"/>
            </a:xfrm>
            <a:custGeom>
              <a:avLst/>
              <a:gdLst>
                <a:gd name="T0" fmla="*/ 480 w 480"/>
                <a:gd name="T1" fmla="*/ 81 h 143"/>
                <a:gd name="T2" fmla="*/ 478 w 480"/>
                <a:gd name="T3" fmla="*/ 81 h 143"/>
                <a:gd name="T4" fmla="*/ 430 w 480"/>
                <a:gd name="T5" fmla="*/ 106 h 143"/>
                <a:gd name="T6" fmla="*/ 390 w 480"/>
                <a:gd name="T7" fmla="*/ 107 h 143"/>
                <a:gd name="T8" fmla="*/ 242 w 480"/>
                <a:gd name="T9" fmla="*/ 62 h 143"/>
                <a:gd name="T10" fmla="*/ 74 w 480"/>
                <a:gd name="T11" fmla="*/ 1 h 143"/>
                <a:gd name="T12" fmla="*/ 11 w 480"/>
                <a:gd name="T13" fmla="*/ 19 h 143"/>
                <a:gd name="T14" fmla="*/ 0 w 480"/>
                <a:gd name="T15" fmla="*/ 53 h 143"/>
                <a:gd name="T16" fmla="*/ 34 w 480"/>
                <a:gd name="T17" fmla="*/ 89 h 143"/>
                <a:gd name="T18" fmla="*/ 47 w 480"/>
                <a:gd name="T19" fmla="*/ 90 h 143"/>
                <a:gd name="T20" fmla="*/ 47 w 480"/>
                <a:gd name="T21" fmla="*/ 102 h 143"/>
                <a:gd name="T22" fmla="*/ 59 w 480"/>
                <a:gd name="T23" fmla="*/ 117 h 143"/>
                <a:gd name="T24" fmla="*/ 375 w 480"/>
                <a:gd name="T25" fmla="*/ 143 h 143"/>
                <a:gd name="T26" fmla="*/ 396 w 480"/>
                <a:gd name="T27" fmla="*/ 139 h 143"/>
                <a:gd name="T28" fmla="*/ 408 w 480"/>
                <a:gd name="T29" fmla="*/ 123 h 143"/>
                <a:gd name="T30" fmla="*/ 408 w 480"/>
                <a:gd name="T31" fmla="*/ 115 h 143"/>
                <a:gd name="T32" fmla="*/ 454 w 480"/>
                <a:gd name="T33" fmla="*/ 105 h 143"/>
                <a:gd name="T34" fmla="*/ 480 w 480"/>
                <a:gd name="T35" fmla="*/ 82 h 143"/>
                <a:gd name="T36" fmla="*/ 480 w 480"/>
                <a:gd name="T37" fmla="*/ 81 h 143"/>
                <a:gd name="T38" fmla="*/ 47 w 480"/>
                <a:gd name="T39" fmla="*/ 73 h 143"/>
                <a:gd name="T40" fmla="*/ 11 w 480"/>
                <a:gd name="T41" fmla="*/ 51 h 143"/>
                <a:gd name="T42" fmla="*/ 21 w 480"/>
                <a:gd name="T43" fmla="*/ 26 h 143"/>
                <a:gd name="T44" fmla="*/ 47 w 480"/>
                <a:gd name="T45" fmla="*/ 18 h 143"/>
                <a:gd name="T46" fmla="*/ 47 w 480"/>
                <a:gd name="T47" fmla="*/ 7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0" h="143">
                  <a:moveTo>
                    <a:pt x="480" y="81"/>
                  </a:moveTo>
                  <a:cubicBezTo>
                    <a:pt x="479" y="80"/>
                    <a:pt x="478" y="81"/>
                    <a:pt x="478" y="81"/>
                  </a:cubicBezTo>
                  <a:cubicBezTo>
                    <a:pt x="463" y="97"/>
                    <a:pt x="443" y="103"/>
                    <a:pt x="430" y="106"/>
                  </a:cubicBezTo>
                  <a:cubicBezTo>
                    <a:pt x="420" y="108"/>
                    <a:pt x="408" y="108"/>
                    <a:pt x="390" y="107"/>
                  </a:cubicBezTo>
                  <a:cubicBezTo>
                    <a:pt x="350" y="103"/>
                    <a:pt x="301" y="91"/>
                    <a:pt x="242" y="62"/>
                  </a:cubicBezTo>
                  <a:cubicBezTo>
                    <a:pt x="169" y="25"/>
                    <a:pt x="119" y="3"/>
                    <a:pt x="74" y="1"/>
                  </a:cubicBezTo>
                  <a:cubicBezTo>
                    <a:pt x="54" y="0"/>
                    <a:pt x="26" y="1"/>
                    <a:pt x="11" y="19"/>
                  </a:cubicBezTo>
                  <a:cubicBezTo>
                    <a:pt x="3" y="27"/>
                    <a:pt x="0" y="40"/>
                    <a:pt x="0" y="53"/>
                  </a:cubicBezTo>
                  <a:cubicBezTo>
                    <a:pt x="1" y="80"/>
                    <a:pt x="23" y="88"/>
                    <a:pt x="34" y="89"/>
                  </a:cubicBezTo>
                  <a:cubicBezTo>
                    <a:pt x="38" y="90"/>
                    <a:pt x="43" y="91"/>
                    <a:pt x="47" y="90"/>
                  </a:cubicBezTo>
                  <a:cubicBezTo>
                    <a:pt x="47" y="97"/>
                    <a:pt x="47" y="101"/>
                    <a:pt x="47" y="102"/>
                  </a:cubicBezTo>
                  <a:cubicBezTo>
                    <a:pt x="47" y="112"/>
                    <a:pt x="50" y="116"/>
                    <a:pt x="59" y="117"/>
                  </a:cubicBezTo>
                  <a:cubicBezTo>
                    <a:pt x="68" y="117"/>
                    <a:pt x="371" y="143"/>
                    <a:pt x="375" y="143"/>
                  </a:cubicBezTo>
                  <a:cubicBezTo>
                    <a:pt x="380" y="143"/>
                    <a:pt x="391" y="142"/>
                    <a:pt x="396" y="139"/>
                  </a:cubicBezTo>
                  <a:cubicBezTo>
                    <a:pt x="401" y="136"/>
                    <a:pt x="408" y="133"/>
                    <a:pt x="408" y="123"/>
                  </a:cubicBezTo>
                  <a:cubicBezTo>
                    <a:pt x="408" y="115"/>
                    <a:pt x="408" y="115"/>
                    <a:pt x="408" y="115"/>
                  </a:cubicBezTo>
                  <a:cubicBezTo>
                    <a:pt x="425" y="115"/>
                    <a:pt x="441" y="111"/>
                    <a:pt x="454" y="105"/>
                  </a:cubicBezTo>
                  <a:cubicBezTo>
                    <a:pt x="464" y="100"/>
                    <a:pt x="473" y="92"/>
                    <a:pt x="480" y="82"/>
                  </a:cubicBezTo>
                  <a:cubicBezTo>
                    <a:pt x="480" y="82"/>
                    <a:pt x="480" y="81"/>
                    <a:pt x="480" y="81"/>
                  </a:cubicBezTo>
                  <a:close/>
                  <a:moveTo>
                    <a:pt x="47" y="73"/>
                  </a:moveTo>
                  <a:cubicBezTo>
                    <a:pt x="31" y="73"/>
                    <a:pt x="12" y="69"/>
                    <a:pt x="11" y="51"/>
                  </a:cubicBezTo>
                  <a:cubicBezTo>
                    <a:pt x="10" y="41"/>
                    <a:pt x="13" y="33"/>
                    <a:pt x="21" y="26"/>
                  </a:cubicBezTo>
                  <a:cubicBezTo>
                    <a:pt x="29" y="20"/>
                    <a:pt x="37" y="19"/>
                    <a:pt x="47" y="18"/>
                  </a:cubicBezTo>
                  <a:cubicBezTo>
                    <a:pt x="47" y="39"/>
                    <a:pt x="47" y="58"/>
                    <a:pt x="47" y="73"/>
                  </a:cubicBezTo>
                  <a:close/>
                </a:path>
              </a:pathLst>
            </a:custGeom>
            <a:solidFill>
              <a:srgbClr val="FFFFFF"/>
            </a:solidFill>
            <a:ln>
              <a:noFill/>
              <a:headEnd type="none" w="med" len="med"/>
              <a:tailEnd type="none" w="med" len="med"/>
            </a:ln>
            <a:extLst>
              <a:ext uri="{91240B29-F687-4f45-9708-019B960494DF}">
                <a14:hiddenLine xmlns=""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6113" tIns="43056" rIns="86113" bIns="43056" numCol="1" rtlCol="0" anchor="ctr" anchorCtr="0" compatLnSpc="1">
              <a:prstTxWarp prst="textNoShape">
                <a:avLst/>
              </a:prstTxWarp>
            </a:bodyPr>
            <a:lstStyle/>
            <a:p>
              <a:pPr defTabSz="697417">
                <a:defRPr/>
              </a:pPr>
              <a:endParaRPr lang="en-US" sz="848" kern="0" spc="-116">
                <a:solidFill>
                  <a:srgbClr val="505050">
                    <a:lumMod val="50000"/>
                  </a:srgbClr>
                </a:solidFill>
                <a:latin typeface="Segoe Light" pitchFamily="34" charset="0"/>
              </a:endParaRPr>
            </a:p>
          </p:txBody>
        </p:sp>
        <p:sp>
          <p:nvSpPr>
            <p:cNvPr id="281" name="Freeform 13"/>
            <p:cNvSpPr>
              <a:spLocks/>
            </p:cNvSpPr>
            <p:nvPr/>
          </p:nvSpPr>
          <p:spPr bwMode="gray">
            <a:xfrm>
              <a:off x="8845497" y="-1818199"/>
              <a:ext cx="1370012" cy="560388"/>
            </a:xfrm>
            <a:custGeom>
              <a:avLst/>
              <a:gdLst>
                <a:gd name="T0" fmla="*/ 137 w 363"/>
                <a:gd name="T1" fmla="*/ 138 h 148"/>
                <a:gd name="T2" fmla="*/ 163 w 363"/>
                <a:gd name="T3" fmla="*/ 148 h 148"/>
                <a:gd name="T4" fmla="*/ 189 w 363"/>
                <a:gd name="T5" fmla="*/ 140 h 148"/>
                <a:gd name="T6" fmla="*/ 363 w 363"/>
                <a:gd name="T7" fmla="*/ 32 h 148"/>
                <a:gd name="T8" fmla="*/ 363 w 363"/>
                <a:gd name="T9" fmla="*/ 19 h 148"/>
                <a:gd name="T10" fmla="*/ 348 w 363"/>
                <a:gd name="T11" fmla="*/ 3 h 148"/>
                <a:gd name="T12" fmla="*/ 335 w 363"/>
                <a:gd name="T13" fmla="*/ 0 h 148"/>
                <a:gd name="T14" fmla="*/ 330 w 363"/>
                <a:gd name="T15" fmla="*/ 0 h 148"/>
                <a:gd name="T16" fmla="*/ 13 w 363"/>
                <a:gd name="T17" fmla="*/ 14 h 148"/>
                <a:gd name="T18" fmla="*/ 0 w 363"/>
                <a:gd name="T19" fmla="*/ 27 h 148"/>
                <a:gd name="T20" fmla="*/ 0 w 363"/>
                <a:gd name="T21" fmla="*/ 38 h 148"/>
                <a:gd name="T22" fmla="*/ 137 w 363"/>
                <a:gd name="T23" fmla="*/ 13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3" h="148">
                  <a:moveTo>
                    <a:pt x="137" y="138"/>
                  </a:moveTo>
                  <a:cubicBezTo>
                    <a:pt x="146" y="145"/>
                    <a:pt x="154" y="148"/>
                    <a:pt x="163" y="148"/>
                  </a:cubicBezTo>
                  <a:cubicBezTo>
                    <a:pt x="172" y="148"/>
                    <a:pt x="181" y="145"/>
                    <a:pt x="189" y="140"/>
                  </a:cubicBezTo>
                  <a:cubicBezTo>
                    <a:pt x="202" y="132"/>
                    <a:pt x="312" y="64"/>
                    <a:pt x="363" y="32"/>
                  </a:cubicBezTo>
                  <a:cubicBezTo>
                    <a:pt x="363" y="19"/>
                    <a:pt x="363" y="19"/>
                    <a:pt x="363" y="19"/>
                  </a:cubicBezTo>
                  <a:cubicBezTo>
                    <a:pt x="363" y="9"/>
                    <a:pt x="355" y="5"/>
                    <a:pt x="348" y="3"/>
                  </a:cubicBezTo>
                  <a:cubicBezTo>
                    <a:pt x="344" y="1"/>
                    <a:pt x="339" y="1"/>
                    <a:pt x="335" y="0"/>
                  </a:cubicBezTo>
                  <a:cubicBezTo>
                    <a:pt x="334" y="0"/>
                    <a:pt x="332" y="0"/>
                    <a:pt x="330" y="0"/>
                  </a:cubicBezTo>
                  <a:cubicBezTo>
                    <a:pt x="328" y="0"/>
                    <a:pt x="22" y="14"/>
                    <a:pt x="13" y="14"/>
                  </a:cubicBezTo>
                  <a:cubicBezTo>
                    <a:pt x="4" y="14"/>
                    <a:pt x="0" y="18"/>
                    <a:pt x="0" y="27"/>
                  </a:cubicBezTo>
                  <a:cubicBezTo>
                    <a:pt x="0" y="28"/>
                    <a:pt x="0" y="30"/>
                    <a:pt x="0" y="38"/>
                  </a:cubicBezTo>
                  <a:cubicBezTo>
                    <a:pt x="40" y="66"/>
                    <a:pt x="126" y="130"/>
                    <a:pt x="137" y="138"/>
                  </a:cubicBezTo>
                  <a:close/>
                </a:path>
              </a:pathLst>
            </a:custGeom>
            <a:solidFill>
              <a:srgbClr val="FFFFFF"/>
            </a:solidFill>
            <a:ln>
              <a:noFill/>
              <a:headEnd type="none" w="med" len="med"/>
              <a:tailEnd type="none" w="med" len="med"/>
            </a:ln>
            <a:extLst>
              <a:ext uri="{91240B29-F687-4f45-9708-019B960494DF}">
                <a14:hiddenLine xmlns=""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6113" tIns="43056" rIns="86113" bIns="43056" numCol="1" rtlCol="0" anchor="ctr" anchorCtr="0" compatLnSpc="1">
              <a:prstTxWarp prst="textNoShape">
                <a:avLst/>
              </a:prstTxWarp>
            </a:bodyPr>
            <a:lstStyle/>
            <a:p>
              <a:pPr defTabSz="697417">
                <a:defRPr/>
              </a:pPr>
              <a:endParaRPr lang="en-US" sz="848" kern="0" spc="-116">
                <a:solidFill>
                  <a:srgbClr val="505050">
                    <a:lumMod val="50000"/>
                  </a:srgbClr>
                </a:solidFill>
                <a:latin typeface="Segoe Light" pitchFamily="34" charset="0"/>
              </a:endParaRPr>
            </a:p>
          </p:txBody>
        </p:sp>
      </p:grpSp>
      <p:grpSp>
        <p:nvGrpSpPr>
          <p:cNvPr id="282" name="Group 281"/>
          <p:cNvGrpSpPr/>
          <p:nvPr/>
        </p:nvGrpSpPr>
        <p:grpSpPr>
          <a:xfrm>
            <a:off x="8908185" y="3879545"/>
            <a:ext cx="861161" cy="1071071"/>
            <a:chOff x="4733635" y="4960493"/>
            <a:chExt cx="878679" cy="1092857"/>
          </a:xfrm>
        </p:grpSpPr>
        <p:pic>
          <p:nvPicPr>
            <p:cNvPr id="283" name="Picture 282"/>
            <p:cNvPicPr>
              <a:picLocks noChangeAspect="1"/>
            </p:cNvPicPr>
            <p:nvPr/>
          </p:nvPicPr>
          <p:blipFill rotWithShape="1">
            <a:blip r:embed="rId12" cstate="print">
              <a:extLst>
                <a:ext uri="{28A0092B-C50C-407E-A947-70E740481C1C}">
                  <a14:useLocalDpi xmlns:a14="http://schemas.microsoft.com/office/drawing/2010/main" val="0"/>
                </a:ext>
              </a:extLst>
            </a:blip>
            <a:srcRect r="68823"/>
            <a:stretch/>
          </p:blipFill>
          <p:spPr>
            <a:xfrm>
              <a:off x="4733635" y="4960493"/>
              <a:ext cx="878679" cy="1024117"/>
            </a:xfrm>
            <a:prstGeom prst="rect">
              <a:avLst/>
            </a:prstGeom>
            <a:noFill/>
          </p:spPr>
        </p:pic>
        <p:sp>
          <p:nvSpPr>
            <p:cNvPr id="284" name="TextBox 283"/>
            <p:cNvSpPr txBox="1"/>
            <p:nvPr/>
          </p:nvSpPr>
          <p:spPr>
            <a:xfrm>
              <a:off x="4901045" y="5822452"/>
              <a:ext cx="705842" cy="230898"/>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Windows</a:t>
              </a:r>
            </a:p>
          </p:txBody>
        </p:sp>
      </p:grpSp>
      <p:grpSp>
        <p:nvGrpSpPr>
          <p:cNvPr id="286" name="Group 285"/>
          <p:cNvGrpSpPr/>
          <p:nvPr/>
        </p:nvGrpSpPr>
        <p:grpSpPr>
          <a:xfrm>
            <a:off x="10760665" y="4088245"/>
            <a:ext cx="564480" cy="974557"/>
            <a:chOff x="7911087" y="5239196"/>
            <a:chExt cx="575962" cy="994381"/>
          </a:xfrm>
        </p:grpSpPr>
        <p:sp>
          <p:nvSpPr>
            <p:cNvPr id="287" name="Lightning Bolt 286"/>
            <p:cNvSpPr/>
            <p:nvPr/>
          </p:nvSpPr>
          <p:spPr bwMode="auto">
            <a:xfrm>
              <a:off x="8009020" y="5239196"/>
              <a:ext cx="258288" cy="571141"/>
            </a:xfrm>
            <a:prstGeom prst="lightningBol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288" name="TextBox 287"/>
            <p:cNvSpPr txBox="1"/>
            <p:nvPr/>
          </p:nvSpPr>
          <p:spPr>
            <a:xfrm>
              <a:off x="7911087" y="6002680"/>
              <a:ext cx="575962" cy="230897"/>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In-App</a:t>
              </a:r>
            </a:p>
          </p:txBody>
        </p:sp>
      </p:grpSp>
      <p:grpSp>
        <p:nvGrpSpPr>
          <p:cNvPr id="289" name="Group 288"/>
          <p:cNvGrpSpPr/>
          <p:nvPr/>
        </p:nvGrpSpPr>
        <p:grpSpPr>
          <a:xfrm>
            <a:off x="9937267" y="4079579"/>
            <a:ext cx="655476" cy="874380"/>
            <a:chOff x="9031002" y="5203497"/>
            <a:chExt cx="668810" cy="892164"/>
          </a:xfrm>
        </p:grpSpPr>
        <p:pic>
          <p:nvPicPr>
            <p:cNvPr id="290" name="Picture 28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031002" y="5203497"/>
              <a:ext cx="668810" cy="668810"/>
            </a:xfrm>
            <a:prstGeom prst="rect">
              <a:avLst/>
            </a:prstGeom>
          </p:spPr>
        </p:pic>
        <p:sp>
          <p:nvSpPr>
            <p:cNvPr id="291" name="TextBox 290"/>
            <p:cNvSpPr txBox="1"/>
            <p:nvPr/>
          </p:nvSpPr>
          <p:spPr>
            <a:xfrm>
              <a:off x="9081733" y="5864764"/>
              <a:ext cx="534272" cy="230897"/>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Kindle</a:t>
              </a:r>
            </a:p>
          </p:txBody>
        </p:sp>
      </p:grpSp>
      <p:grpSp>
        <p:nvGrpSpPr>
          <p:cNvPr id="11" name="Group 10"/>
          <p:cNvGrpSpPr/>
          <p:nvPr/>
        </p:nvGrpSpPr>
        <p:grpSpPr>
          <a:xfrm>
            <a:off x="6704325" y="3877213"/>
            <a:ext cx="1239108" cy="1209196"/>
            <a:chOff x="6838760" y="3954462"/>
            <a:chExt cx="1263955" cy="1233443"/>
          </a:xfrm>
        </p:grpSpPr>
        <p:sp>
          <p:nvSpPr>
            <p:cNvPr id="285" name="TextBox 284"/>
            <p:cNvSpPr txBox="1"/>
            <p:nvPr/>
          </p:nvSpPr>
          <p:spPr>
            <a:xfrm>
              <a:off x="7142763" y="4818573"/>
              <a:ext cx="655949" cy="36933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Apple</a:t>
              </a:r>
              <a:br>
                <a:rPr lang="en-US" sz="980"/>
              </a:br>
              <a:r>
                <a:rPr lang="en-US" sz="980"/>
                <a:t>iOS OSX</a:t>
              </a:r>
            </a:p>
          </p:txBody>
        </p:sp>
        <p:sp>
          <p:nvSpPr>
            <p:cNvPr id="292" name="Rectangle 291"/>
            <p:cNvSpPr/>
            <p:nvPr/>
          </p:nvSpPr>
          <p:spPr>
            <a:xfrm>
              <a:off x="6838760" y="3954462"/>
              <a:ext cx="1263955" cy="862581"/>
            </a:xfrm>
            <a:prstGeom prst="rect">
              <a:avLst/>
            </a:prstGeom>
          </p:spPr>
          <p:txBody>
            <a:bodyPr wrap="square">
              <a:spAutoFit/>
            </a:bodyPr>
            <a:lstStyle/>
            <a:p>
              <a:pPr algn="ctr" defTabSz="914225">
                <a:defRPr/>
              </a:pPr>
              <a:r>
                <a:rPr lang="en-US" sz="4800" kern="0">
                  <a:solidFill>
                    <a:srgbClr val="FFFFFF"/>
                  </a:solidFill>
                </a:rPr>
                <a:t>iOS</a:t>
              </a:r>
              <a:endParaRPr lang="en-US" sz="4800" kern="0">
                <a:solidFill>
                  <a:sysClr val="windowText" lastClr="000000"/>
                </a:solidFill>
              </a:endParaRPr>
            </a:p>
          </p:txBody>
        </p:sp>
      </p:grpSp>
      <p:grpSp>
        <p:nvGrpSpPr>
          <p:cNvPr id="293" name="Group 292"/>
          <p:cNvGrpSpPr/>
          <p:nvPr/>
        </p:nvGrpSpPr>
        <p:grpSpPr>
          <a:xfrm>
            <a:off x="6684688" y="5561618"/>
            <a:ext cx="756202" cy="887400"/>
            <a:chOff x="6254857" y="1909608"/>
            <a:chExt cx="771583" cy="905454"/>
          </a:xfrm>
        </p:grpSpPr>
        <p:pic>
          <p:nvPicPr>
            <p:cNvPr id="294" name="Picture 29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28229" y="1909608"/>
              <a:ext cx="624839" cy="468629"/>
            </a:xfrm>
            <a:prstGeom prst="rect">
              <a:avLst/>
            </a:prstGeom>
          </p:spPr>
        </p:pic>
        <p:sp>
          <p:nvSpPr>
            <p:cNvPr id="295" name="TextBox 294"/>
            <p:cNvSpPr txBox="1"/>
            <p:nvPr/>
          </p:nvSpPr>
          <p:spPr>
            <a:xfrm>
              <a:off x="6254857" y="2445624"/>
              <a:ext cx="771583" cy="369438"/>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Azure SQL</a:t>
              </a:r>
              <a:br>
                <a:rPr lang="en-US" sz="980"/>
              </a:br>
              <a:r>
                <a:rPr lang="en-US" sz="980"/>
                <a:t>database</a:t>
              </a:r>
            </a:p>
          </p:txBody>
        </p:sp>
      </p:grpSp>
      <p:grpSp>
        <p:nvGrpSpPr>
          <p:cNvPr id="296" name="Group 295"/>
          <p:cNvGrpSpPr/>
          <p:nvPr/>
        </p:nvGrpSpPr>
        <p:grpSpPr>
          <a:xfrm>
            <a:off x="7609368" y="5474873"/>
            <a:ext cx="781345" cy="856614"/>
            <a:chOff x="7446290" y="5475161"/>
            <a:chExt cx="781456" cy="856736"/>
          </a:xfrm>
        </p:grpSpPr>
        <p:pic>
          <p:nvPicPr>
            <p:cNvPr id="297" name="Picture 296" descr="mongodb white.png"/>
            <p:cNvPicPr>
              <a:picLocks noChangeAspect="1"/>
            </p:cNvPicPr>
            <p:nvPr/>
          </p:nvPicPr>
          <p:blipFill>
            <a:blip r:embed="rId14" cstate="print">
              <a:clrChange>
                <a:clrFrom>
                  <a:srgbClr val="89D1E5"/>
                </a:clrFrom>
                <a:clrTo>
                  <a:srgbClr val="89D1E5">
                    <a:alpha val="0"/>
                  </a:srgbClr>
                </a:clrTo>
              </a:clrChange>
              <a:extLst>
                <a:ext uri="{BEBA8EAE-BF5A-486C-A8C5-ECC9F3942E4B}">
                  <a14:imgProps xmlns:a14="http://schemas.microsoft.com/office/drawing/2010/main">
                    <a14:imgLayer r:embed="rId15">
                      <a14:imgEffect>
                        <a14:backgroundRemoval t="9885" b="100000" l="9885" r="89885">
                          <a14:foregroundMark x1="56782" y1="41379" x2="56782" y2="41379"/>
                          <a14:foregroundMark x1="48046" y1="90575" x2="48046" y2="90575"/>
                          <a14:foregroundMark x1="50575" y1="86207" x2="50575" y2="86207"/>
                        </a14:backgroundRemoval>
                      </a14:imgEffect>
                    </a14:imgLayer>
                  </a14:imgProps>
                </a:ext>
                <a:ext uri="{28A0092B-C50C-407E-A947-70E740481C1C}">
                  <a14:useLocalDpi xmlns:a14="http://schemas.microsoft.com/office/drawing/2010/main" val="0"/>
                </a:ext>
              </a:extLst>
            </a:blip>
            <a:stretch>
              <a:fillRect/>
            </a:stretch>
          </p:blipFill>
          <p:spPr>
            <a:xfrm>
              <a:off x="7560990" y="5475161"/>
              <a:ext cx="552057" cy="605215"/>
            </a:xfrm>
            <a:prstGeom prst="rect">
              <a:avLst/>
            </a:prstGeom>
          </p:spPr>
        </p:pic>
        <p:sp>
          <p:nvSpPr>
            <p:cNvPr id="298" name="TextBox 297"/>
            <p:cNvSpPr txBox="1"/>
            <p:nvPr/>
          </p:nvSpPr>
          <p:spPr>
            <a:xfrm>
              <a:off x="7446290" y="6105570"/>
              <a:ext cx="781456" cy="226327"/>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Mongo DB</a:t>
              </a:r>
            </a:p>
          </p:txBody>
        </p:sp>
      </p:grpSp>
      <p:grpSp>
        <p:nvGrpSpPr>
          <p:cNvPr id="299" name="Group 298"/>
          <p:cNvGrpSpPr/>
          <p:nvPr/>
        </p:nvGrpSpPr>
        <p:grpSpPr>
          <a:xfrm>
            <a:off x="8559190" y="5557890"/>
            <a:ext cx="954209" cy="757762"/>
            <a:chOff x="8394160" y="2181410"/>
            <a:chExt cx="973619" cy="773175"/>
          </a:xfrm>
        </p:grpSpPr>
        <p:pic>
          <p:nvPicPr>
            <p:cNvPr id="300" name="Picture 299"/>
            <p:cNvPicPr>
              <a:picLocks noChangeAspect="1"/>
            </p:cNvPicPr>
            <p:nvPr/>
          </p:nvPicPr>
          <p:blipFill>
            <a:blip r:embed="rId16"/>
            <a:stretch>
              <a:fillRect/>
            </a:stretch>
          </p:blipFill>
          <p:spPr>
            <a:xfrm>
              <a:off x="8678426" y="2181410"/>
              <a:ext cx="405087" cy="495107"/>
            </a:xfrm>
            <a:prstGeom prst="rect">
              <a:avLst/>
            </a:prstGeom>
          </p:spPr>
        </p:pic>
        <p:sp>
          <p:nvSpPr>
            <p:cNvPr id="301" name="TextBox 300"/>
            <p:cNvSpPr txBox="1"/>
            <p:nvPr/>
          </p:nvSpPr>
          <p:spPr>
            <a:xfrm>
              <a:off x="8394160" y="2723688"/>
              <a:ext cx="973619" cy="230897"/>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Document DB</a:t>
              </a:r>
            </a:p>
          </p:txBody>
        </p:sp>
      </p:grpSp>
      <p:sp>
        <p:nvSpPr>
          <p:cNvPr id="304" name="TextBox 61"/>
          <p:cNvSpPr txBox="1"/>
          <p:nvPr/>
        </p:nvSpPr>
        <p:spPr>
          <a:xfrm>
            <a:off x="9681877" y="6101628"/>
            <a:ext cx="745201"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Office 365</a:t>
            </a:r>
          </a:p>
        </p:txBody>
      </p:sp>
      <p:grpSp>
        <p:nvGrpSpPr>
          <p:cNvPr id="305" name="Group 304"/>
          <p:cNvGrpSpPr/>
          <p:nvPr/>
        </p:nvGrpSpPr>
        <p:grpSpPr>
          <a:xfrm>
            <a:off x="10608505" y="5611369"/>
            <a:ext cx="862312" cy="716585"/>
            <a:chOff x="6721593" y="1830636"/>
            <a:chExt cx="1226030" cy="1018838"/>
          </a:xfrm>
        </p:grpSpPr>
        <p:sp>
          <p:nvSpPr>
            <p:cNvPr id="306" name="TextBox 305"/>
            <p:cNvSpPr txBox="1"/>
            <p:nvPr/>
          </p:nvSpPr>
          <p:spPr>
            <a:xfrm>
              <a:off x="6721593" y="2527778"/>
              <a:ext cx="1226030" cy="321696"/>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Azure tables</a:t>
              </a:r>
            </a:p>
          </p:txBody>
        </p:sp>
        <p:pic>
          <p:nvPicPr>
            <p:cNvPr id="307" name="Picture 306"/>
            <p:cNvPicPr>
              <a:picLocks noChangeAspect="1"/>
            </p:cNvPicPr>
            <p:nvPr/>
          </p:nvPicPr>
          <p:blipFill>
            <a:blip r:embed="rId17">
              <a:biLevel thresh="25000"/>
            </a:blip>
            <a:stretch>
              <a:fillRect/>
            </a:stretch>
          </p:blipFill>
          <p:spPr>
            <a:xfrm>
              <a:off x="7039397" y="1830636"/>
              <a:ext cx="590421" cy="513241"/>
            </a:xfrm>
            <a:prstGeom prst="rect">
              <a:avLst/>
            </a:prstGeom>
          </p:spPr>
        </p:pic>
      </p:grpSp>
      <p:grpSp>
        <p:nvGrpSpPr>
          <p:cNvPr id="308" name="Group 307"/>
          <p:cNvGrpSpPr/>
          <p:nvPr/>
        </p:nvGrpSpPr>
        <p:grpSpPr>
          <a:xfrm>
            <a:off x="8111354" y="4089807"/>
            <a:ext cx="628910" cy="990129"/>
            <a:chOff x="6884504" y="5235831"/>
            <a:chExt cx="641704" cy="1010269"/>
          </a:xfrm>
        </p:grpSpPr>
        <p:pic>
          <p:nvPicPr>
            <p:cNvPr id="309" name="Picture 30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13895" y="5235831"/>
              <a:ext cx="382921" cy="578975"/>
            </a:xfrm>
            <a:prstGeom prst="rect">
              <a:avLst/>
            </a:prstGeom>
          </p:spPr>
        </p:pic>
        <p:sp>
          <p:nvSpPr>
            <p:cNvPr id="310" name="TextBox 309"/>
            <p:cNvSpPr txBox="1"/>
            <p:nvPr/>
          </p:nvSpPr>
          <p:spPr>
            <a:xfrm>
              <a:off x="6884504" y="5876663"/>
              <a:ext cx="641704" cy="369437"/>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Android</a:t>
              </a:r>
            </a:p>
            <a:p>
              <a:endParaRPr lang="en-US" sz="980"/>
            </a:p>
          </p:txBody>
        </p:sp>
      </p:grpSp>
      <p:pic>
        <p:nvPicPr>
          <p:cNvPr id="14" name="Picture 13"/>
          <p:cNvPicPr>
            <a:picLocks noChangeAspect="1"/>
          </p:cNvPicPr>
          <p:nvPr/>
        </p:nvPicPr>
        <p:blipFill>
          <a:blip r:embed="rId18"/>
          <a:stretch>
            <a:fillRect/>
          </a:stretch>
        </p:blipFill>
        <p:spPr>
          <a:xfrm>
            <a:off x="9847804" y="5581342"/>
            <a:ext cx="371220" cy="448212"/>
          </a:xfrm>
          <a:prstGeom prst="rect">
            <a:avLst/>
          </a:prstGeom>
        </p:spPr>
      </p:pic>
      <p:pic>
        <p:nvPicPr>
          <p:cNvPr id="2" name="Picture 1"/>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4186363" y="3626465"/>
            <a:ext cx="782308" cy="782308"/>
          </a:xfrm>
          <a:prstGeom prst="rect">
            <a:avLst/>
          </a:prstGeom>
        </p:spPr>
      </p:pic>
    </p:spTree>
    <p:extLst>
      <p:ext uri="{BB962C8B-B14F-4D97-AF65-F5344CB8AC3E}">
        <p14:creationId xmlns:p14="http://schemas.microsoft.com/office/powerpoint/2010/main" val="96692189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Box 71"/>
          <p:cNvSpPr txBox="1"/>
          <p:nvPr/>
        </p:nvSpPr>
        <p:spPr>
          <a:xfrm>
            <a:off x="6436620" y="296797"/>
            <a:ext cx="5270978" cy="1580001"/>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32" tIns="137786" rIns="172232" bIns="13778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marL="0" marR="0" lvl="0" indent="0" defTabSz="895810" eaLnBrk="1" fontAlgn="base" latinLnBrk="0" hangingPunct="1">
              <a:lnSpc>
                <a:spcPct val="90000"/>
              </a:lnSpc>
              <a:spcBef>
                <a:spcPct val="0"/>
              </a:spcBef>
              <a:spcAft>
                <a:spcPct val="0"/>
              </a:spcAft>
              <a:buClrTx/>
              <a:buSzTx/>
              <a:buFontTx/>
              <a:buNone/>
              <a:tabLst>
                <a:tab pos="878164" algn="l"/>
              </a:tabLst>
              <a:defRPr/>
            </a:pPr>
            <a:endParaRPr kumimoji="0" lang="en-US" sz="2304" b="0" i="0" u="none" strike="noStrike" kern="0" cap="none" spc="0" normalizeH="0" baseline="0" noProof="0">
              <a:ln>
                <a:noFill/>
              </a:ln>
              <a:solidFill>
                <a:srgbClr val="FFFFFF"/>
              </a:solidFill>
              <a:effectLst/>
              <a:uLnTx/>
              <a:uFillTx/>
              <a:latin typeface="Segoe UI Light"/>
              <a:ea typeface="+mn-ea"/>
              <a:cs typeface="Segoe UI" pitchFamily="34" charset="0"/>
            </a:endParaRPr>
          </a:p>
          <a:p>
            <a:pPr marL="0" marR="0" lvl="0" indent="0" defTabSz="878221" eaLnBrk="1" fontAlgn="base" latinLnBrk="0" hangingPunct="1">
              <a:lnSpc>
                <a:spcPct val="90000"/>
              </a:lnSpc>
              <a:spcBef>
                <a:spcPct val="0"/>
              </a:spcBef>
              <a:spcAft>
                <a:spcPct val="0"/>
              </a:spcAft>
              <a:buClrTx/>
              <a:buSzTx/>
              <a:buFontTx/>
              <a:buNone/>
              <a:tabLst>
                <a:tab pos="860921" algn="l"/>
              </a:tabLst>
              <a:defRPr/>
            </a:pPr>
            <a:endParaRPr kumimoji="0" lang="en-US" sz="22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p:cNvSpPr/>
          <p:nvPr/>
        </p:nvSpPr>
        <p:spPr bwMode="auto">
          <a:xfrm>
            <a:off x="3809195" y="130792"/>
            <a:ext cx="8193792" cy="6689736"/>
          </a:xfrm>
          <a:prstGeom prst="rect">
            <a:avLst/>
          </a:prstGeom>
          <a:solidFill>
            <a:srgbClr val="FFFFFF">
              <a:lumMod val="50000"/>
            </a:srgbClr>
          </a:solidFill>
          <a:ln w="2857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516"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ndParaRPr>
          </a:p>
        </p:txBody>
      </p:sp>
      <p:sp>
        <p:nvSpPr>
          <p:cNvPr id="63" name="Rectangle 62"/>
          <p:cNvSpPr/>
          <p:nvPr/>
        </p:nvSpPr>
        <p:spPr bwMode="auto">
          <a:xfrm>
            <a:off x="4024700" y="193181"/>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marL="0" marR="0" lvl="0" indent="0" defTabSz="895519"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solidFill>
                <a:srgbClr val="FFFFFF"/>
              </a:solidFill>
              <a:effectLst/>
              <a:uLnTx/>
              <a:uFillTx/>
              <a:latin typeface="Segoe UI Light"/>
              <a:cs typeface="Segoe UI" pitchFamily="34" charset="0"/>
            </a:endParaRPr>
          </a:p>
        </p:txBody>
      </p:sp>
      <p:sp>
        <p:nvSpPr>
          <p:cNvPr id="64" name="Rectangle 63"/>
          <p:cNvSpPr/>
          <p:nvPr/>
        </p:nvSpPr>
        <p:spPr bwMode="auto">
          <a:xfrm>
            <a:off x="4010659" y="2411013"/>
            <a:ext cx="2389480" cy="1064647"/>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marL="0" marR="0" lvl="0" indent="0" defTabSz="895519"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solidFill>
                <a:srgbClr val="FFFFFF"/>
              </a:solidFill>
              <a:effectLst/>
              <a:uLnTx/>
              <a:uFillTx/>
              <a:latin typeface="Segoe UI Light"/>
              <a:cs typeface="Segoe UI" pitchFamily="34" charset="0"/>
            </a:endParaRPr>
          </a:p>
        </p:txBody>
      </p:sp>
      <p:sp>
        <p:nvSpPr>
          <p:cNvPr id="65" name="Rectangle 64"/>
          <p:cNvSpPr/>
          <p:nvPr/>
        </p:nvSpPr>
        <p:spPr bwMode="auto">
          <a:xfrm>
            <a:off x="4010659" y="3531740"/>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marL="0" marR="0" lvl="0" indent="0" defTabSz="895519"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66" name="Rectangle 65"/>
          <p:cNvSpPr/>
          <p:nvPr/>
        </p:nvSpPr>
        <p:spPr bwMode="auto">
          <a:xfrm>
            <a:off x="4010659" y="4640930"/>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marL="0" marR="0" lvl="0" indent="0" defTabSz="895519"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67" name="Rectangle 66"/>
          <p:cNvSpPr/>
          <p:nvPr/>
        </p:nvSpPr>
        <p:spPr bwMode="auto">
          <a:xfrm>
            <a:off x="4010659" y="1297307"/>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marL="0" marR="0" lvl="0" indent="0" defTabSz="895519"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solidFill>
                <a:srgbClr val="FFFFFF"/>
              </a:solidFill>
              <a:effectLst/>
              <a:uLnTx/>
              <a:uFillTx/>
              <a:latin typeface="Segoe UI Light"/>
              <a:cs typeface="Segoe UI" pitchFamily="34" charset="0"/>
            </a:endParaRPr>
          </a:p>
        </p:txBody>
      </p:sp>
      <p:sp>
        <p:nvSpPr>
          <p:cNvPr id="68" name="Rectangle 67"/>
          <p:cNvSpPr/>
          <p:nvPr/>
        </p:nvSpPr>
        <p:spPr bwMode="auto">
          <a:xfrm>
            <a:off x="6333894" y="193182"/>
            <a:ext cx="5610907" cy="6435386"/>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marL="0" marR="0" lvl="0" indent="0" defTabSz="895519"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69" name="TextBox 68"/>
          <p:cNvSpPr txBox="1"/>
          <p:nvPr/>
        </p:nvSpPr>
        <p:spPr>
          <a:xfrm>
            <a:off x="6412880" y="3502648"/>
            <a:ext cx="5455270" cy="1586867"/>
          </a:xfrm>
          <a:prstGeom prst="rect">
            <a:avLst/>
          </a:prstGeom>
          <a:solidFill>
            <a:schemeClr val="tx2"/>
          </a:solidFill>
        </p:spPr>
        <p:txBody>
          <a:bodyPr wrap="square" lIns="175661" tIns="140529" rIns="175661" bIns="140529" rtlCol="0">
            <a:spAutoFit/>
          </a:bodyPr>
          <a:lstStyle/>
          <a:p>
            <a:pPr marL="0" marR="0" lvl="0" indent="0" defTabSz="89581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cs typeface="Segoe UI" pitchFamily="34" charset="0"/>
            </a:endParaRPr>
          </a:p>
          <a:p>
            <a:pPr marL="0" marR="0" lvl="0" indent="0" defTabSz="89581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cs typeface="Segoe UI" pitchFamily="34" charset="0"/>
            </a:endParaRPr>
          </a:p>
          <a:p>
            <a:pPr marL="0" marR="0" lvl="0" indent="0" defTabSz="89581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cs typeface="Segoe UI" pitchFamily="34" charset="0"/>
            </a:endParaRPr>
          </a:p>
          <a:p>
            <a:pPr marL="0" marR="0" lvl="0" indent="0" defTabSz="89581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cs typeface="Segoe UI" pitchFamily="34" charset="0"/>
            </a:endParaRPr>
          </a:p>
        </p:txBody>
      </p:sp>
      <p:sp>
        <p:nvSpPr>
          <p:cNvPr id="70" name="TextBox 69"/>
          <p:cNvSpPr txBox="1"/>
          <p:nvPr/>
        </p:nvSpPr>
        <p:spPr>
          <a:xfrm>
            <a:off x="6416062" y="1925444"/>
            <a:ext cx="5270978" cy="1587052"/>
          </a:xfrm>
          <a:prstGeom prst="rect">
            <a:avLst/>
          </a:prstGeom>
          <a:solidFill>
            <a:schemeClr val="tx2"/>
          </a:solidFill>
        </p:spPr>
        <p:txBody>
          <a:bodyPr wrap="square" lIns="175661" tIns="140529" rIns="175661" bIns="140529" rtlCol="0">
            <a:spAutoFit/>
          </a:bodyPr>
          <a:lstStyle/>
          <a:p>
            <a:pPr marL="0" marR="0" lvl="0" indent="0" defTabSz="89581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defTabSz="89581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defTabSz="89581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defTabSz="89581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TextBox 70"/>
          <p:cNvSpPr txBox="1"/>
          <p:nvPr/>
        </p:nvSpPr>
        <p:spPr>
          <a:xfrm>
            <a:off x="4903444" y="2699674"/>
            <a:ext cx="1161858" cy="506565"/>
          </a:xfrm>
          <a:prstGeom prst="rect">
            <a:avLst/>
          </a:prstGeom>
          <a:noFill/>
        </p:spPr>
        <p:txBody>
          <a:bodyPr wrap="none" lIns="179234" tIns="143387" rIns="179234" bIns="143387" rtlCol="0">
            <a:spAutoFit/>
          </a:bodyPr>
          <a:lstStyle/>
          <a:p>
            <a:pPr marL="0" marR="0" lvl="0" indent="0" defTabSz="896214"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t>API Apps</a:t>
            </a:r>
          </a:p>
        </p:txBody>
      </p:sp>
      <p:pic>
        <p:nvPicPr>
          <p:cNvPr id="73" name="Picture 72"/>
          <p:cNvPicPr>
            <a:picLocks noChangeAspect="1"/>
          </p:cNvPicPr>
          <p:nvPr/>
        </p:nvPicPr>
        <p:blipFill>
          <a:blip r:embed="rId2">
            <a:duotone>
              <a:prstClr val="black"/>
              <a:srgbClr val="00BCF2">
                <a:tint val="45000"/>
                <a:satMod val="400000"/>
              </a:srgbClr>
            </a:duotone>
            <a:lum bright="100000" contrast="-40000"/>
          </a:blip>
          <a:stretch>
            <a:fillRect/>
          </a:stretch>
        </p:blipFill>
        <p:spPr>
          <a:xfrm>
            <a:off x="4310783" y="1407029"/>
            <a:ext cx="545070" cy="782665"/>
          </a:xfrm>
          <a:prstGeom prst="rect">
            <a:avLst/>
          </a:prstGeom>
        </p:spPr>
      </p:pic>
      <p:sp>
        <p:nvSpPr>
          <p:cNvPr id="75" name="TextBox 74"/>
          <p:cNvSpPr txBox="1"/>
          <p:nvPr/>
        </p:nvSpPr>
        <p:spPr>
          <a:xfrm>
            <a:off x="4903444" y="3785719"/>
            <a:ext cx="1337865" cy="506565"/>
          </a:xfrm>
          <a:prstGeom prst="rect">
            <a:avLst/>
          </a:prstGeom>
          <a:noFill/>
        </p:spPr>
        <p:txBody>
          <a:bodyPr wrap="none" lIns="179234" tIns="143387" rIns="179234" bIns="143387" rtlCol="0">
            <a:spAutoFit/>
          </a:bodyPr>
          <a:lstStyle/>
          <a:p>
            <a:pPr marL="0" marR="0" lvl="0" indent="0" defTabSz="896214"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t>Logic Apps</a:t>
            </a:r>
          </a:p>
        </p:txBody>
      </p:sp>
      <p:sp>
        <p:nvSpPr>
          <p:cNvPr id="76" name="TextBox 75"/>
          <p:cNvSpPr txBox="1"/>
          <p:nvPr/>
        </p:nvSpPr>
        <p:spPr>
          <a:xfrm>
            <a:off x="5089453" y="4880171"/>
            <a:ext cx="1172972" cy="510886"/>
          </a:xfrm>
          <a:prstGeom prst="rect">
            <a:avLst/>
          </a:prstGeom>
          <a:noFill/>
        </p:spPr>
        <p:txBody>
          <a:bodyPr wrap="none" lIns="179234" tIns="143387" rIns="179234" bIns="143387" rtlCol="0">
            <a:spAutoFit/>
          </a:bodyPr>
          <a:lstStyle/>
          <a:p>
            <a:pPr marL="0" marR="0" lvl="0" indent="0" defTabSz="896214"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solidFill>
                  <a:srgbClr val="FFFFFF"/>
                </a:solidFill>
                <a:effectLst/>
                <a:uLnTx/>
                <a:uFillTx/>
                <a:latin typeface="Segoe UI Light"/>
              </a:rPr>
              <a:t>Functions</a:t>
            </a:r>
          </a:p>
        </p:txBody>
      </p:sp>
      <p:sp>
        <p:nvSpPr>
          <p:cNvPr id="77" name="TextBox 76"/>
          <p:cNvSpPr txBox="1"/>
          <p:nvPr/>
        </p:nvSpPr>
        <p:spPr>
          <a:xfrm>
            <a:off x="4903444" y="1590728"/>
            <a:ext cx="1485585" cy="506565"/>
          </a:xfrm>
          <a:prstGeom prst="rect">
            <a:avLst/>
          </a:prstGeom>
          <a:noFill/>
        </p:spPr>
        <p:txBody>
          <a:bodyPr wrap="none" lIns="179234" tIns="143387" rIns="179234" bIns="143387" rtlCol="0">
            <a:spAutoFit/>
          </a:bodyPr>
          <a:lstStyle/>
          <a:p>
            <a:pPr marL="0" marR="0" lvl="0" indent="0" defTabSz="896214"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t>Mobile Apps</a:t>
            </a:r>
          </a:p>
        </p:txBody>
      </p:sp>
      <p:pic>
        <p:nvPicPr>
          <p:cNvPr id="78" name="Picture 6"/>
          <p:cNvPicPr>
            <a:picLocks noChangeAspect="1"/>
          </p:cNvPicPr>
          <p:nvPr/>
        </p:nvPicPr>
        <p:blipFill>
          <a:blip r:embed="rId3">
            <a:biLevel thresh="25000"/>
          </a:blip>
          <a:stretch>
            <a:fillRect/>
          </a:stretch>
        </p:blipFill>
        <p:spPr>
          <a:xfrm>
            <a:off x="4210269" y="4791735"/>
            <a:ext cx="902354" cy="796299"/>
          </a:xfrm>
          <a:prstGeom prst="rect">
            <a:avLst/>
          </a:prstGeom>
        </p:spPr>
      </p:pic>
      <p:sp>
        <p:nvSpPr>
          <p:cNvPr id="79" name="TextBox 78"/>
          <p:cNvSpPr txBox="1"/>
          <p:nvPr/>
        </p:nvSpPr>
        <p:spPr>
          <a:xfrm>
            <a:off x="4903445" y="486603"/>
            <a:ext cx="1276577" cy="506565"/>
          </a:xfrm>
          <a:prstGeom prst="rect">
            <a:avLst/>
          </a:prstGeom>
          <a:noFill/>
        </p:spPr>
        <p:txBody>
          <a:bodyPr wrap="none" lIns="179234" tIns="143387" rIns="179234" bIns="143387" rtlCol="0">
            <a:spAutoFit/>
          </a:bodyPr>
          <a:lstStyle/>
          <a:p>
            <a:pPr marL="0" marR="0" lvl="0" indent="0" defTabSz="896214"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t>Web Apps</a:t>
            </a:r>
          </a:p>
        </p:txBody>
      </p:sp>
      <p:sp>
        <p:nvSpPr>
          <p:cNvPr id="80" name="TextBox 79"/>
          <p:cNvSpPr txBox="1"/>
          <p:nvPr/>
        </p:nvSpPr>
        <p:spPr>
          <a:xfrm>
            <a:off x="6480159" y="5211918"/>
            <a:ext cx="5270978" cy="1305613"/>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32" tIns="137786" rIns="172232" bIns="13778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marL="0" marR="0" lvl="0" indent="0" defTabSz="89581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1" name="Picture 80"/>
          <p:cNvPicPr>
            <a:picLocks noChangeAspect="1"/>
          </p:cNvPicPr>
          <p:nvPr/>
        </p:nvPicPr>
        <p:blipFill>
          <a:blip r:embed="rId4"/>
          <a:stretch>
            <a:fillRect/>
          </a:stretch>
        </p:blipFill>
        <p:spPr>
          <a:xfrm>
            <a:off x="4248657" y="2684297"/>
            <a:ext cx="669324" cy="631908"/>
          </a:xfrm>
          <a:prstGeom prst="flowChartOffpageConnector">
            <a:avLst/>
          </a:prstGeom>
          <a:noFill/>
        </p:spPr>
      </p:pic>
      <p:pic>
        <p:nvPicPr>
          <p:cNvPr id="82" name="Picture 81"/>
          <p:cNvPicPr>
            <a:picLocks noChangeAspect="1"/>
          </p:cNvPicPr>
          <p:nvPr/>
        </p:nvPicPr>
        <p:blipFill>
          <a:blip r:embed="rId5">
            <a:duotone>
              <a:prstClr val="black"/>
              <a:srgbClr val="00BCF2">
                <a:tint val="45000"/>
                <a:satMod val="400000"/>
              </a:srgbClr>
            </a:duotone>
            <a:lum bright="100000" contrast="-40000"/>
          </a:blip>
          <a:stretch>
            <a:fillRect/>
          </a:stretch>
        </p:blipFill>
        <p:spPr>
          <a:xfrm>
            <a:off x="4228449" y="339198"/>
            <a:ext cx="709741" cy="693195"/>
          </a:xfrm>
          <a:prstGeom prst="rect">
            <a:avLst/>
          </a:prstGeom>
        </p:spPr>
      </p:pic>
      <p:sp>
        <p:nvSpPr>
          <p:cNvPr id="83" name="TextBox 82"/>
          <p:cNvSpPr txBox="1"/>
          <p:nvPr/>
        </p:nvSpPr>
        <p:spPr>
          <a:xfrm>
            <a:off x="6567882" y="1924217"/>
            <a:ext cx="3381818" cy="307510"/>
          </a:xfrm>
          <a:prstGeom prst="rect">
            <a:avLst/>
          </a:prstGeom>
          <a:noFill/>
        </p:spPr>
        <p:txBody>
          <a:bodyPr wrap="square" rtlCol="0">
            <a:spAutoFit/>
          </a:bodyPr>
          <a:lstStyle/>
          <a:p>
            <a:pPr marL="0" marR="0" lvl="0" indent="0" defTabSz="896214" eaLnBrk="1" fontAlgn="auto" latinLnBrk="0" hangingPunct="1">
              <a:lnSpc>
                <a:spcPct val="90000"/>
              </a:lnSpc>
              <a:spcBef>
                <a:spcPts val="0"/>
              </a:spcBef>
              <a:spcAft>
                <a:spcPts val="588"/>
              </a:spcAft>
              <a:buClrTx/>
              <a:buSzTx/>
              <a:buFontTx/>
              <a:buNone/>
              <a:tabLst>
                <a:tab pos="878164" algn="l"/>
              </a:tabLst>
              <a:defRPr/>
            </a:pPr>
            <a:r>
              <a:rPr kumimoji="0" lang="en-US" sz="1567" b="0" i="0" u="none" strike="noStrike" kern="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t>Authentication / Access Control</a:t>
            </a:r>
          </a:p>
        </p:txBody>
      </p:sp>
      <p:sp>
        <p:nvSpPr>
          <p:cNvPr id="84" name="TextBox 83"/>
          <p:cNvSpPr txBox="1"/>
          <p:nvPr/>
        </p:nvSpPr>
        <p:spPr>
          <a:xfrm>
            <a:off x="6587066" y="3656479"/>
            <a:ext cx="5069570" cy="307510"/>
          </a:xfrm>
          <a:prstGeom prst="rect">
            <a:avLst/>
          </a:prstGeom>
          <a:noFill/>
        </p:spPr>
        <p:txBody>
          <a:bodyPr wrap="square" rtlCol="0">
            <a:spAutoFit/>
          </a:bodyPr>
          <a:lstStyle/>
          <a:p>
            <a:pPr marL="0" marR="0" lvl="0" indent="0" defTabSz="896214" eaLnBrk="1" fontAlgn="auto" latinLnBrk="0" hangingPunct="1">
              <a:lnSpc>
                <a:spcPct val="90000"/>
              </a:lnSpc>
              <a:spcBef>
                <a:spcPts val="0"/>
              </a:spcBef>
              <a:spcAft>
                <a:spcPts val="588"/>
              </a:spcAft>
              <a:buClrTx/>
              <a:buSzTx/>
              <a:buFontTx/>
              <a:buNone/>
              <a:tabLst>
                <a:tab pos="878164" algn="l"/>
              </a:tabLst>
              <a:defRPr/>
            </a:pPr>
            <a:r>
              <a:rPr kumimoji="0" lang="en-US" sz="1567" b="0" i="0" u="none" strike="noStrike" kern="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t>API Consumption</a:t>
            </a:r>
          </a:p>
        </p:txBody>
      </p:sp>
      <p:sp>
        <p:nvSpPr>
          <p:cNvPr id="85" name="TextBox 84"/>
          <p:cNvSpPr txBox="1"/>
          <p:nvPr/>
        </p:nvSpPr>
        <p:spPr>
          <a:xfrm>
            <a:off x="6549291" y="5221760"/>
            <a:ext cx="3381818" cy="307510"/>
          </a:xfrm>
          <a:prstGeom prst="rect">
            <a:avLst/>
          </a:prstGeom>
          <a:noFill/>
        </p:spPr>
        <p:txBody>
          <a:bodyPr wrap="square" rtlCol="0">
            <a:spAutoFit/>
          </a:bodyPr>
          <a:lstStyle/>
          <a:p>
            <a:pPr marL="0" marR="0" lvl="0" indent="0" defTabSz="896214" eaLnBrk="1" fontAlgn="auto" latinLnBrk="0" hangingPunct="1">
              <a:lnSpc>
                <a:spcPct val="90000"/>
              </a:lnSpc>
              <a:spcBef>
                <a:spcPts val="0"/>
              </a:spcBef>
              <a:spcAft>
                <a:spcPts val="588"/>
              </a:spcAft>
              <a:buClrTx/>
              <a:buSzTx/>
              <a:buFontTx/>
              <a:buNone/>
              <a:tabLst>
                <a:tab pos="878164" algn="l"/>
              </a:tabLst>
              <a:defRPr/>
            </a:pPr>
            <a:r>
              <a:rPr kumimoji="0" lang="en-US" sz="1567" b="0" i="0" u="none" strike="noStrike" kern="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t>Integration with API Management</a:t>
            </a:r>
          </a:p>
        </p:txBody>
      </p:sp>
      <p:sp>
        <p:nvSpPr>
          <p:cNvPr id="86" name="TextBox 85"/>
          <p:cNvSpPr txBox="1"/>
          <p:nvPr/>
        </p:nvSpPr>
        <p:spPr>
          <a:xfrm>
            <a:off x="6567882" y="356224"/>
            <a:ext cx="3381818" cy="307510"/>
          </a:xfrm>
          <a:prstGeom prst="rect">
            <a:avLst/>
          </a:prstGeom>
          <a:noFill/>
        </p:spPr>
        <p:txBody>
          <a:bodyPr wrap="square" rtlCol="0">
            <a:spAutoFit/>
          </a:bodyPr>
          <a:lstStyle/>
          <a:p>
            <a:pPr marL="0" marR="0" lvl="0" indent="0" defTabSz="896214" eaLnBrk="1" fontAlgn="auto" latinLnBrk="0" hangingPunct="1">
              <a:lnSpc>
                <a:spcPct val="90000"/>
              </a:lnSpc>
              <a:spcBef>
                <a:spcPts val="0"/>
              </a:spcBef>
              <a:spcAft>
                <a:spcPts val="588"/>
              </a:spcAft>
              <a:buClrTx/>
              <a:buSzTx/>
              <a:buFontTx/>
              <a:buNone/>
              <a:tabLst>
                <a:tab pos="878164" algn="l"/>
              </a:tabLst>
              <a:defRPr/>
            </a:pPr>
            <a:r>
              <a:rPr kumimoji="0" lang="en-US" sz="1567" b="0" i="0" u="none" strike="noStrike" kern="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t>API fundamentals</a:t>
            </a:r>
          </a:p>
        </p:txBody>
      </p:sp>
      <p:grpSp>
        <p:nvGrpSpPr>
          <p:cNvPr id="87" name="Group 86"/>
          <p:cNvGrpSpPr/>
          <p:nvPr/>
        </p:nvGrpSpPr>
        <p:grpSpPr>
          <a:xfrm>
            <a:off x="288272" y="1844058"/>
            <a:ext cx="3211113" cy="3196481"/>
            <a:chOff x="827088" y="-3463925"/>
            <a:chExt cx="3833812" cy="3816350"/>
          </a:xfrm>
        </p:grpSpPr>
        <p:sp>
          <p:nvSpPr>
            <p:cNvPr id="88"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defTabSz="913841"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ndParaRPr>
            </a:p>
          </p:txBody>
        </p:sp>
        <p:sp>
          <p:nvSpPr>
            <p:cNvPr id="89"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defTabSz="913841"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ndParaRPr>
            </a:p>
          </p:txBody>
        </p:sp>
        <p:sp>
          <p:nvSpPr>
            <p:cNvPr id="90"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defTabSz="913841"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ndParaRPr>
            </a:p>
          </p:txBody>
        </p:sp>
        <p:sp>
          <p:nvSpPr>
            <p:cNvPr id="91"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defTabSz="913841"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ndParaRPr>
            </a:p>
          </p:txBody>
        </p:sp>
        <p:sp>
          <p:nvSpPr>
            <p:cNvPr id="92"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defTabSz="913841"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ndParaRPr>
            </a:p>
          </p:txBody>
        </p:sp>
        <p:sp>
          <p:nvSpPr>
            <p:cNvPr id="93"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defTabSz="913841"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ndParaRPr>
            </a:p>
          </p:txBody>
        </p:sp>
        <p:sp>
          <p:nvSpPr>
            <p:cNvPr id="94"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defTabSz="913841"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ndParaRPr>
            </a:p>
          </p:txBody>
        </p:sp>
        <p:sp>
          <p:nvSpPr>
            <p:cNvPr id="95"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defTabSz="913841"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ndParaRPr>
            </a:p>
          </p:txBody>
        </p:sp>
      </p:grpSp>
      <p:sp>
        <p:nvSpPr>
          <p:cNvPr id="96" name="Rectangle 95"/>
          <p:cNvSpPr/>
          <p:nvPr/>
        </p:nvSpPr>
        <p:spPr>
          <a:xfrm>
            <a:off x="317875" y="5089515"/>
            <a:ext cx="3181511" cy="693970"/>
          </a:xfrm>
          <a:prstGeom prst="rect">
            <a:avLst/>
          </a:prstGeom>
        </p:spPr>
        <p:txBody>
          <a:bodyPr wrap="square">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3921" b="0" i="0" u="none" strike="noStrike" kern="0" cap="none" spc="0" normalizeH="0" baseline="0" noProof="0">
                <a:ln>
                  <a:noFill/>
                </a:ln>
                <a:gradFill>
                  <a:gsLst>
                    <a:gs pos="0">
                      <a:schemeClr val="tx1"/>
                    </a:gs>
                    <a:gs pos="100000">
                      <a:schemeClr val="tx1"/>
                    </a:gs>
                  </a:gsLst>
                  <a:lin ang="5400000" scaled="1"/>
                </a:gradFill>
                <a:effectLst/>
                <a:uLnTx/>
                <a:uFillTx/>
                <a:latin typeface="Segoe UI Light" panose="020B0502040204020203" pitchFamily="34" charset="0"/>
                <a:ea typeface="Segoe UI Black" panose="020B0A02040204020203" pitchFamily="34" charset="0"/>
                <a:cs typeface="Segoe UI Light" panose="020B0502040204020203" pitchFamily="34" charset="0"/>
              </a:rPr>
              <a:t>App Service</a:t>
            </a:r>
            <a:endParaRPr kumimoji="0" lang="en-US" sz="3921" b="0" i="0" u="none" strike="noStrike" kern="0" cap="none" spc="0" normalizeH="0" baseline="0" noProof="0">
              <a:ln>
                <a:noFill/>
              </a:ln>
              <a:gradFill>
                <a:gsLst>
                  <a:gs pos="0">
                    <a:schemeClr val="tx1"/>
                  </a:gs>
                  <a:gs pos="100000">
                    <a:schemeClr val="tx1"/>
                  </a:gs>
                </a:gsLst>
                <a:lin ang="5400000" scaled="1"/>
              </a:gradFill>
              <a:effectLst/>
              <a:uLnTx/>
              <a:uFillTx/>
            </a:endParaRPr>
          </a:p>
        </p:txBody>
      </p:sp>
      <p:sp>
        <p:nvSpPr>
          <p:cNvPr id="106" name="TextBox 105"/>
          <p:cNvSpPr txBox="1"/>
          <p:nvPr/>
        </p:nvSpPr>
        <p:spPr>
          <a:xfrm>
            <a:off x="6912948" y="3025026"/>
            <a:ext cx="966123" cy="226294"/>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err="1">
                <a:ln>
                  <a:noFill/>
                </a:ln>
                <a:gradFill>
                  <a:gsLst>
                    <a:gs pos="0">
                      <a:srgbClr val="FFFFFF"/>
                    </a:gs>
                    <a:gs pos="100000">
                      <a:srgbClr val="FFFFFF"/>
                    </a:gs>
                  </a:gsLst>
                  <a:lin ang="5400000" scaled="1"/>
                </a:gradFill>
                <a:effectLst/>
                <a:uLnTx/>
                <a:uFillTx/>
              </a:rPr>
              <a:t>EasyAuth</a:t>
            </a:r>
            <a:endParaRPr kumimoji="0" lang="en-US" sz="980" b="0" i="0" u="none" strike="noStrike" kern="0" cap="none" spc="0" normalizeH="0" baseline="0" noProof="0">
              <a:ln>
                <a:noFill/>
              </a:ln>
              <a:gradFill>
                <a:gsLst>
                  <a:gs pos="0">
                    <a:srgbClr val="FFFFFF"/>
                  </a:gs>
                  <a:gs pos="100000">
                    <a:srgbClr val="FFFFFF"/>
                  </a:gs>
                </a:gsLst>
                <a:lin ang="5400000" scaled="1"/>
              </a:gradFill>
              <a:effectLst/>
              <a:uLnTx/>
              <a:uFillTx/>
            </a:endParaRPr>
          </a:p>
        </p:txBody>
      </p:sp>
      <p:sp>
        <p:nvSpPr>
          <p:cNvPr id="146" name="TextBox 145"/>
          <p:cNvSpPr txBox="1"/>
          <p:nvPr/>
        </p:nvSpPr>
        <p:spPr>
          <a:xfrm>
            <a:off x="6932341" y="1396530"/>
            <a:ext cx="966123" cy="362002"/>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rPr>
              <a:t>Swagger </a:t>
            </a:r>
          </a:p>
          <a:p>
            <a:pPr marL="0" marR="0" lvl="0" indent="0" algn="ctr" defTabSz="913664"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rPr>
              <a:t>API Metadata</a:t>
            </a:r>
          </a:p>
        </p:txBody>
      </p:sp>
      <p:sp>
        <p:nvSpPr>
          <p:cNvPr id="147" name="TextBox 146"/>
          <p:cNvSpPr txBox="1"/>
          <p:nvPr/>
        </p:nvSpPr>
        <p:spPr>
          <a:xfrm>
            <a:off x="8216989" y="1531698"/>
            <a:ext cx="1189934"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rPr>
              <a:t>CORS enablement</a:t>
            </a:r>
          </a:p>
        </p:txBody>
      </p:sp>
      <p:sp>
        <p:nvSpPr>
          <p:cNvPr id="148" name="Freeform 13"/>
          <p:cNvSpPr>
            <a:spLocks noEditPoints="1"/>
          </p:cNvSpPr>
          <p:nvPr/>
        </p:nvSpPr>
        <p:spPr bwMode="auto">
          <a:xfrm>
            <a:off x="8426471" y="885445"/>
            <a:ext cx="770967" cy="564651"/>
          </a:xfrm>
          <a:custGeom>
            <a:avLst/>
            <a:gdLst>
              <a:gd name="T0" fmla="*/ 113 w 284"/>
              <a:gd name="T1" fmla="*/ 57 h 208"/>
              <a:gd name="T2" fmla="*/ 0 w 284"/>
              <a:gd name="T3" fmla="*/ 57 h 208"/>
              <a:gd name="T4" fmla="*/ 0 w 284"/>
              <a:gd name="T5" fmla="*/ 208 h 208"/>
              <a:gd name="T6" fmla="*/ 113 w 284"/>
              <a:gd name="T7" fmla="*/ 208 h 208"/>
              <a:gd name="T8" fmla="*/ 113 w 284"/>
              <a:gd name="T9" fmla="*/ 57 h 208"/>
              <a:gd name="T10" fmla="*/ 95 w 284"/>
              <a:gd name="T11" fmla="*/ 189 h 208"/>
              <a:gd name="T12" fmla="*/ 19 w 284"/>
              <a:gd name="T13" fmla="*/ 189 h 208"/>
              <a:gd name="T14" fmla="*/ 19 w 284"/>
              <a:gd name="T15" fmla="*/ 76 h 208"/>
              <a:gd name="T16" fmla="*/ 95 w 284"/>
              <a:gd name="T17" fmla="*/ 76 h 208"/>
              <a:gd name="T18" fmla="*/ 95 w 284"/>
              <a:gd name="T19" fmla="*/ 189 h 208"/>
              <a:gd name="T20" fmla="*/ 19 w 284"/>
              <a:gd name="T21" fmla="*/ 38 h 208"/>
              <a:gd name="T22" fmla="*/ 0 w 284"/>
              <a:gd name="T23" fmla="*/ 38 h 208"/>
              <a:gd name="T24" fmla="*/ 0 w 284"/>
              <a:gd name="T25" fmla="*/ 19 h 208"/>
              <a:gd name="T26" fmla="*/ 0 w 284"/>
              <a:gd name="T27" fmla="*/ 10 h 208"/>
              <a:gd name="T28" fmla="*/ 0 w 284"/>
              <a:gd name="T29" fmla="*/ 0 h 208"/>
              <a:gd name="T30" fmla="*/ 284 w 284"/>
              <a:gd name="T31" fmla="*/ 0 h 208"/>
              <a:gd name="T32" fmla="*/ 284 w 284"/>
              <a:gd name="T33" fmla="*/ 10 h 208"/>
              <a:gd name="T34" fmla="*/ 284 w 284"/>
              <a:gd name="T35" fmla="*/ 19 h 208"/>
              <a:gd name="T36" fmla="*/ 284 w 284"/>
              <a:gd name="T37" fmla="*/ 170 h 208"/>
              <a:gd name="T38" fmla="*/ 274 w 284"/>
              <a:gd name="T39" fmla="*/ 170 h 208"/>
              <a:gd name="T40" fmla="*/ 265 w 284"/>
              <a:gd name="T41" fmla="*/ 170 h 208"/>
              <a:gd name="T42" fmla="*/ 151 w 284"/>
              <a:gd name="T43" fmla="*/ 170 h 208"/>
              <a:gd name="T44" fmla="*/ 151 w 284"/>
              <a:gd name="T45" fmla="*/ 189 h 208"/>
              <a:gd name="T46" fmla="*/ 189 w 284"/>
              <a:gd name="T47" fmla="*/ 189 h 208"/>
              <a:gd name="T48" fmla="*/ 189 w 284"/>
              <a:gd name="T49" fmla="*/ 208 h 208"/>
              <a:gd name="T50" fmla="*/ 132 w 284"/>
              <a:gd name="T51" fmla="*/ 208 h 208"/>
              <a:gd name="T52" fmla="*/ 132 w 284"/>
              <a:gd name="T53" fmla="*/ 189 h 208"/>
              <a:gd name="T54" fmla="*/ 132 w 284"/>
              <a:gd name="T55" fmla="*/ 170 h 208"/>
              <a:gd name="T56" fmla="*/ 132 w 284"/>
              <a:gd name="T57" fmla="*/ 152 h 208"/>
              <a:gd name="T58" fmla="*/ 265 w 284"/>
              <a:gd name="T59" fmla="*/ 152 h 208"/>
              <a:gd name="T60" fmla="*/ 265 w 284"/>
              <a:gd name="T61" fmla="*/ 19 h 208"/>
              <a:gd name="T62" fmla="*/ 19 w 284"/>
              <a:gd name="T63" fmla="*/ 19 h 208"/>
              <a:gd name="T64" fmla="*/ 19 w 284"/>
              <a:gd name="T65" fmla="*/ 3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4" h="208">
                <a:moveTo>
                  <a:pt x="113" y="57"/>
                </a:moveTo>
                <a:lnTo>
                  <a:pt x="0" y="57"/>
                </a:lnTo>
                <a:lnTo>
                  <a:pt x="0" y="208"/>
                </a:lnTo>
                <a:lnTo>
                  <a:pt x="113" y="208"/>
                </a:lnTo>
                <a:lnTo>
                  <a:pt x="113" y="57"/>
                </a:lnTo>
                <a:close/>
                <a:moveTo>
                  <a:pt x="95" y="189"/>
                </a:moveTo>
                <a:lnTo>
                  <a:pt x="19" y="189"/>
                </a:lnTo>
                <a:lnTo>
                  <a:pt x="19" y="76"/>
                </a:lnTo>
                <a:lnTo>
                  <a:pt x="95" y="76"/>
                </a:lnTo>
                <a:lnTo>
                  <a:pt x="95" y="189"/>
                </a:lnTo>
                <a:close/>
                <a:moveTo>
                  <a:pt x="19" y="38"/>
                </a:moveTo>
                <a:lnTo>
                  <a:pt x="0" y="38"/>
                </a:lnTo>
                <a:lnTo>
                  <a:pt x="0" y="19"/>
                </a:lnTo>
                <a:lnTo>
                  <a:pt x="0" y="10"/>
                </a:lnTo>
                <a:lnTo>
                  <a:pt x="0" y="0"/>
                </a:lnTo>
                <a:lnTo>
                  <a:pt x="284" y="0"/>
                </a:lnTo>
                <a:lnTo>
                  <a:pt x="284" y="10"/>
                </a:lnTo>
                <a:lnTo>
                  <a:pt x="284" y="19"/>
                </a:lnTo>
                <a:lnTo>
                  <a:pt x="284" y="170"/>
                </a:lnTo>
                <a:lnTo>
                  <a:pt x="274" y="170"/>
                </a:lnTo>
                <a:lnTo>
                  <a:pt x="265" y="170"/>
                </a:lnTo>
                <a:lnTo>
                  <a:pt x="151" y="170"/>
                </a:lnTo>
                <a:lnTo>
                  <a:pt x="151" y="189"/>
                </a:lnTo>
                <a:lnTo>
                  <a:pt x="189" y="189"/>
                </a:lnTo>
                <a:lnTo>
                  <a:pt x="189" y="208"/>
                </a:lnTo>
                <a:lnTo>
                  <a:pt x="132" y="208"/>
                </a:lnTo>
                <a:lnTo>
                  <a:pt x="132" y="189"/>
                </a:lnTo>
                <a:lnTo>
                  <a:pt x="132" y="170"/>
                </a:lnTo>
                <a:lnTo>
                  <a:pt x="132" y="152"/>
                </a:lnTo>
                <a:lnTo>
                  <a:pt x="265" y="152"/>
                </a:lnTo>
                <a:lnTo>
                  <a:pt x="265" y="19"/>
                </a:lnTo>
                <a:lnTo>
                  <a:pt x="19" y="19"/>
                </a:lnTo>
                <a:lnTo>
                  <a:pt x="19" y="38"/>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4" name="Freeform 5"/>
          <p:cNvSpPr>
            <a:spLocks noChangeAspect="1" noEditPoints="1"/>
          </p:cNvSpPr>
          <p:nvPr/>
        </p:nvSpPr>
        <p:spPr bwMode="auto">
          <a:xfrm>
            <a:off x="7000938" y="925555"/>
            <a:ext cx="786597" cy="448212"/>
          </a:xfrm>
          <a:custGeom>
            <a:avLst/>
            <a:gdLst>
              <a:gd name="T0" fmla="*/ 115 w 136"/>
              <a:gd name="T1" fmla="*/ 10 h 76"/>
              <a:gd name="T2" fmla="*/ 34 w 136"/>
              <a:gd name="T3" fmla="*/ 0 h 76"/>
              <a:gd name="T4" fmla="*/ 19 w 136"/>
              <a:gd name="T5" fmla="*/ 45 h 76"/>
              <a:gd name="T6" fmla="*/ 8 w 136"/>
              <a:gd name="T7" fmla="*/ 76 h 76"/>
              <a:gd name="T8" fmla="*/ 59 w 136"/>
              <a:gd name="T9" fmla="*/ 76 h 76"/>
              <a:gd name="T10" fmla="*/ 67 w 136"/>
              <a:gd name="T11" fmla="*/ 76 h 76"/>
              <a:gd name="T12" fmla="*/ 92 w 136"/>
              <a:gd name="T13" fmla="*/ 68 h 76"/>
              <a:gd name="T14" fmla="*/ 83 w 136"/>
              <a:gd name="T15" fmla="*/ 61 h 76"/>
              <a:gd name="T16" fmla="*/ 100 w 136"/>
              <a:gd name="T17" fmla="*/ 76 h 76"/>
              <a:gd name="T18" fmla="*/ 136 w 136"/>
              <a:gd name="T19" fmla="*/ 18 h 76"/>
              <a:gd name="T20" fmla="*/ 128 w 136"/>
              <a:gd name="T21" fmla="*/ 26 h 76"/>
              <a:gd name="T22" fmla="*/ 115 w 136"/>
              <a:gd name="T23" fmla="*/ 34 h 76"/>
              <a:gd name="T24" fmla="*/ 128 w 136"/>
              <a:gd name="T25" fmla="*/ 26 h 76"/>
              <a:gd name="T26" fmla="*/ 128 w 136"/>
              <a:gd name="T27" fmla="*/ 47 h 76"/>
              <a:gd name="T28" fmla="*/ 115 w 136"/>
              <a:gd name="T29" fmla="*/ 42 h 76"/>
              <a:gd name="T30" fmla="*/ 17 w 136"/>
              <a:gd name="T31" fmla="*/ 25 h 76"/>
              <a:gd name="T32" fmla="*/ 51 w 136"/>
              <a:gd name="T33" fmla="*/ 25 h 76"/>
              <a:gd name="T34" fmla="*/ 17 w 136"/>
              <a:gd name="T35" fmla="*/ 25 h 76"/>
              <a:gd name="T36" fmla="*/ 59 w 136"/>
              <a:gd name="T37" fmla="*/ 25 h 76"/>
              <a:gd name="T38" fmla="*/ 107 w 136"/>
              <a:gd name="T39" fmla="*/ 18 h 76"/>
              <a:gd name="T40" fmla="*/ 59 w 136"/>
              <a:gd name="T41" fmla="*/ 53 h 76"/>
              <a:gd name="T42" fmla="*/ 75 w 136"/>
              <a:gd name="T43" fmla="*/ 68 h 76"/>
              <a:gd name="T44" fmla="*/ 64 w 136"/>
              <a:gd name="T45" fmla="*/ 61 h 76"/>
              <a:gd name="T46" fmla="*/ 75 w 136"/>
              <a:gd name="T47" fmla="*/ 68 h 76"/>
              <a:gd name="T48" fmla="*/ 108 w 136"/>
              <a:gd name="T49" fmla="*/ 61 h 76"/>
              <a:gd name="T50" fmla="*/ 115 w 136"/>
              <a:gd name="T51" fmla="*/ 55 h 76"/>
              <a:gd name="T52" fmla="*/ 128 w 136"/>
              <a:gd name="T53" fmla="*/ 68 h 76"/>
              <a:gd name="T54" fmla="*/ 74 w 136"/>
              <a:gd name="T55" fmla="*/ 45 h 76"/>
              <a:gd name="T56" fmla="*/ 69 w 136"/>
              <a:gd name="T57" fmla="*/ 26 h 76"/>
              <a:gd name="T58" fmla="*/ 74 w 136"/>
              <a:gd name="T59" fmla="*/ 45 h 76"/>
              <a:gd name="T60" fmla="*/ 83 w 136"/>
              <a:gd name="T61" fmla="*/ 42 h 76"/>
              <a:gd name="T62" fmla="*/ 82 w 136"/>
              <a:gd name="T63" fmla="*/ 27 h 76"/>
              <a:gd name="T64" fmla="*/ 98 w 136"/>
              <a:gd name="T65" fmla="*/ 3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6" h="76">
                <a:moveTo>
                  <a:pt x="115" y="18"/>
                </a:moveTo>
                <a:cubicBezTo>
                  <a:pt x="115" y="10"/>
                  <a:pt x="115" y="10"/>
                  <a:pt x="115" y="10"/>
                </a:cubicBezTo>
                <a:cubicBezTo>
                  <a:pt x="54" y="10"/>
                  <a:pt x="54" y="10"/>
                  <a:pt x="54" y="10"/>
                </a:cubicBezTo>
                <a:cubicBezTo>
                  <a:pt x="49" y="4"/>
                  <a:pt x="42" y="0"/>
                  <a:pt x="34" y="0"/>
                </a:cubicBezTo>
                <a:cubicBezTo>
                  <a:pt x="20" y="0"/>
                  <a:pt x="9" y="11"/>
                  <a:pt x="9" y="25"/>
                </a:cubicBezTo>
                <a:cubicBezTo>
                  <a:pt x="9" y="33"/>
                  <a:pt x="13" y="41"/>
                  <a:pt x="19" y="45"/>
                </a:cubicBezTo>
                <a:cubicBezTo>
                  <a:pt x="8" y="51"/>
                  <a:pt x="0" y="62"/>
                  <a:pt x="0" y="76"/>
                </a:cubicBezTo>
                <a:cubicBezTo>
                  <a:pt x="8" y="76"/>
                  <a:pt x="8" y="76"/>
                  <a:pt x="8" y="76"/>
                </a:cubicBezTo>
                <a:cubicBezTo>
                  <a:pt x="8" y="62"/>
                  <a:pt x="20" y="50"/>
                  <a:pt x="34" y="50"/>
                </a:cubicBezTo>
                <a:cubicBezTo>
                  <a:pt x="48" y="50"/>
                  <a:pt x="59" y="62"/>
                  <a:pt x="59" y="76"/>
                </a:cubicBezTo>
                <a:cubicBezTo>
                  <a:pt x="67" y="76"/>
                  <a:pt x="67" y="76"/>
                  <a:pt x="67" y="76"/>
                </a:cubicBezTo>
                <a:cubicBezTo>
                  <a:pt x="67" y="76"/>
                  <a:pt x="67" y="76"/>
                  <a:pt x="67" y="76"/>
                </a:cubicBezTo>
                <a:cubicBezTo>
                  <a:pt x="92" y="76"/>
                  <a:pt x="92" y="76"/>
                  <a:pt x="92" y="76"/>
                </a:cubicBezTo>
                <a:cubicBezTo>
                  <a:pt x="92" y="68"/>
                  <a:pt x="92" y="68"/>
                  <a:pt x="92" y="68"/>
                </a:cubicBezTo>
                <a:cubicBezTo>
                  <a:pt x="83" y="68"/>
                  <a:pt x="83" y="68"/>
                  <a:pt x="83" y="68"/>
                </a:cubicBezTo>
                <a:cubicBezTo>
                  <a:pt x="83" y="61"/>
                  <a:pt x="83" y="61"/>
                  <a:pt x="83" y="61"/>
                </a:cubicBezTo>
                <a:cubicBezTo>
                  <a:pt x="100" y="61"/>
                  <a:pt x="100" y="61"/>
                  <a:pt x="100" y="61"/>
                </a:cubicBezTo>
                <a:cubicBezTo>
                  <a:pt x="100" y="76"/>
                  <a:pt x="100" y="76"/>
                  <a:pt x="100" y="76"/>
                </a:cubicBezTo>
                <a:cubicBezTo>
                  <a:pt x="136" y="76"/>
                  <a:pt x="136" y="76"/>
                  <a:pt x="136" y="76"/>
                </a:cubicBezTo>
                <a:cubicBezTo>
                  <a:pt x="136" y="18"/>
                  <a:pt x="136" y="18"/>
                  <a:pt x="136" y="18"/>
                </a:cubicBezTo>
                <a:lnTo>
                  <a:pt x="115" y="18"/>
                </a:lnTo>
                <a:close/>
                <a:moveTo>
                  <a:pt x="128" y="26"/>
                </a:moveTo>
                <a:cubicBezTo>
                  <a:pt x="128" y="34"/>
                  <a:pt x="128" y="34"/>
                  <a:pt x="128" y="34"/>
                </a:cubicBezTo>
                <a:cubicBezTo>
                  <a:pt x="115" y="34"/>
                  <a:pt x="115" y="34"/>
                  <a:pt x="115" y="34"/>
                </a:cubicBezTo>
                <a:cubicBezTo>
                  <a:pt x="115" y="26"/>
                  <a:pt x="115" y="26"/>
                  <a:pt x="115" y="26"/>
                </a:cubicBezTo>
                <a:lnTo>
                  <a:pt x="128" y="26"/>
                </a:lnTo>
                <a:close/>
                <a:moveTo>
                  <a:pt x="128" y="42"/>
                </a:moveTo>
                <a:cubicBezTo>
                  <a:pt x="128" y="47"/>
                  <a:pt x="128" y="47"/>
                  <a:pt x="128" y="47"/>
                </a:cubicBezTo>
                <a:cubicBezTo>
                  <a:pt x="115" y="47"/>
                  <a:pt x="115" y="47"/>
                  <a:pt x="115" y="47"/>
                </a:cubicBezTo>
                <a:cubicBezTo>
                  <a:pt x="115" y="42"/>
                  <a:pt x="115" y="42"/>
                  <a:pt x="115" y="42"/>
                </a:cubicBezTo>
                <a:lnTo>
                  <a:pt x="128" y="42"/>
                </a:lnTo>
                <a:close/>
                <a:moveTo>
                  <a:pt x="17" y="25"/>
                </a:moveTo>
                <a:cubicBezTo>
                  <a:pt x="17" y="16"/>
                  <a:pt x="24" y="8"/>
                  <a:pt x="34" y="8"/>
                </a:cubicBezTo>
                <a:cubicBezTo>
                  <a:pt x="43" y="8"/>
                  <a:pt x="51" y="16"/>
                  <a:pt x="51" y="25"/>
                </a:cubicBezTo>
                <a:cubicBezTo>
                  <a:pt x="51" y="34"/>
                  <a:pt x="43" y="42"/>
                  <a:pt x="34" y="42"/>
                </a:cubicBezTo>
                <a:cubicBezTo>
                  <a:pt x="24" y="42"/>
                  <a:pt x="17" y="34"/>
                  <a:pt x="17" y="25"/>
                </a:cubicBezTo>
                <a:close/>
                <a:moveTo>
                  <a:pt x="48" y="45"/>
                </a:moveTo>
                <a:cubicBezTo>
                  <a:pt x="55" y="41"/>
                  <a:pt x="59" y="33"/>
                  <a:pt x="59" y="25"/>
                </a:cubicBezTo>
                <a:cubicBezTo>
                  <a:pt x="59" y="23"/>
                  <a:pt x="58" y="21"/>
                  <a:pt x="58" y="18"/>
                </a:cubicBezTo>
                <a:cubicBezTo>
                  <a:pt x="107" y="18"/>
                  <a:pt x="107" y="18"/>
                  <a:pt x="107" y="18"/>
                </a:cubicBezTo>
                <a:cubicBezTo>
                  <a:pt x="107" y="53"/>
                  <a:pt x="107" y="53"/>
                  <a:pt x="107" y="53"/>
                </a:cubicBezTo>
                <a:cubicBezTo>
                  <a:pt x="59" y="53"/>
                  <a:pt x="59" y="53"/>
                  <a:pt x="59" y="53"/>
                </a:cubicBezTo>
                <a:cubicBezTo>
                  <a:pt x="56" y="50"/>
                  <a:pt x="52" y="47"/>
                  <a:pt x="48" y="45"/>
                </a:cubicBezTo>
                <a:close/>
                <a:moveTo>
                  <a:pt x="75" y="68"/>
                </a:moveTo>
                <a:cubicBezTo>
                  <a:pt x="66" y="68"/>
                  <a:pt x="66" y="68"/>
                  <a:pt x="66" y="68"/>
                </a:cubicBezTo>
                <a:cubicBezTo>
                  <a:pt x="66" y="65"/>
                  <a:pt x="65" y="63"/>
                  <a:pt x="64" y="61"/>
                </a:cubicBezTo>
                <a:cubicBezTo>
                  <a:pt x="75" y="61"/>
                  <a:pt x="75" y="61"/>
                  <a:pt x="75" y="61"/>
                </a:cubicBezTo>
                <a:lnTo>
                  <a:pt x="75" y="68"/>
                </a:lnTo>
                <a:close/>
                <a:moveTo>
                  <a:pt x="108" y="68"/>
                </a:moveTo>
                <a:cubicBezTo>
                  <a:pt x="108" y="61"/>
                  <a:pt x="108" y="61"/>
                  <a:pt x="108" y="61"/>
                </a:cubicBezTo>
                <a:cubicBezTo>
                  <a:pt x="115" y="61"/>
                  <a:pt x="115" y="61"/>
                  <a:pt x="115" y="61"/>
                </a:cubicBezTo>
                <a:cubicBezTo>
                  <a:pt x="115" y="55"/>
                  <a:pt x="115" y="55"/>
                  <a:pt x="115" y="55"/>
                </a:cubicBezTo>
                <a:cubicBezTo>
                  <a:pt x="128" y="55"/>
                  <a:pt x="128" y="55"/>
                  <a:pt x="128" y="55"/>
                </a:cubicBezTo>
                <a:cubicBezTo>
                  <a:pt x="128" y="68"/>
                  <a:pt x="128" y="68"/>
                  <a:pt x="128" y="68"/>
                </a:cubicBezTo>
                <a:lnTo>
                  <a:pt x="108" y="68"/>
                </a:lnTo>
                <a:close/>
                <a:moveTo>
                  <a:pt x="74" y="45"/>
                </a:moveTo>
                <a:cubicBezTo>
                  <a:pt x="64" y="29"/>
                  <a:pt x="64" y="29"/>
                  <a:pt x="64" y="29"/>
                </a:cubicBezTo>
                <a:cubicBezTo>
                  <a:pt x="69" y="26"/>
                  <a:pt x="69" y="26"/>
                  <a:pt x="69" y="26"/>
                </a:cubicBezTo>
                <a:cubicBezTo>
                  <a:pt x="79" y="42"/>
                  <a:pt x="79" y="42"/>
                  <a:pt x="79" y="42"/>
                </a:cubicBezTo>
                <a:lnTo>
                  <a:pt x="74" y="45"/>
                </a:lnTo>
                <a:close/>
                <a:moveTo>
                  <a:pt x="87" y="46"/>
                </a:moveTo>
                <a:cubicBezTo>
                  <a:pt x="83" y="42"/>
                  <a:pt x="83" y="42"/>
                  <a:pt x="83" y="42"/>
                </a:cubicBezTo>
                <a:cubicBezTo>
                  <a:pt x="90" y="35"/>
                  <a:pt x="90" y="35"/>
                  <a:pt x="90" y="35"/>
                </a:cubicBezTo>
                <a:cubicBezTo>
                  <a:pt x="82" y="27"/>
                  <a:pt x="82" y="27"/>
                  <a:pt x="82" y="27"/>
                </a:cubicBezTo>
                <a:cubicBezTo>
                  <a:pt x="87" y="23"/>
                  <a:pt x="87" y="23"/>
                  <a:pt x="87" y="23"/>
                </a:cubicBezTo>
                <a:cubicBezTo>
                  <a:pt x="98" y="35"/>
                  <a:pt x="98" y="35"/>
                  <a:pt x="98" y="35"/>
                </a:cubicBezTo>
                <a:lnTo>
                  <a:pt x="87" y="46"/>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1" name="Freeform 9"/>
          <p:cNvSpPr>
            <a:spLocks noChangeAspect="1" noEditPoints="1"/>
          </p:cNvSpPr>
          <p:nvPr/>
        </p:nvSpPr>
        <p:spPr bwMode="auto">
          <a:xfrm>
            <a:off x="7001583" y="2492381"/>
            <a:ext cx="788854" cy="465711"/>
          </a:xfrm>
          <a:custGeom>
            <a:avLst/>
            <a:gdLst>
              <a:gd name="T0" fmla="*/ 12 w 128"/>
              <a:gd name="T1" fmla="*/ 74 h 74"/>
              <a:gd name="T2" fmla="*/ 0 w 128"/>
              <a:gd name="T3" fmla="*/ 12 h 74"/>
              <a:gd name="T4" fmla="*/ 116 w 128"/>
              <a:gd name="T5" fmla="*/ 0 h 74"/>
              <a:gd name="T6" fmla="*/ 128 w 128"/>
              <a:gd name="T7" fmla="*/ 62 h 74"/>
              <a:gd name="T8" fmla="*/ 12 w 128"/>
              <a:gd name="T9" fmla="*/ 8 h 74"/>
              <a:gd name="T10" fmla="*/ 8 w 128"/>
              <a:gd name="T11" fmla="*/ 62 h 74"/>
              <a:gd name="T12" fmla="*/ 116 w 128"/>
              <a:gd name="T13" fmla="*/ 66 h 74"/>
              <a:gd name="T14" fmla="*/ 120 w 128"/>
              <a:gd name="T15" fmla="*/ 12 h 74"/>
              <a:gd name="T16" fmla="*/ 12 w 128"/>
              <a:gd name="T17" fmla="*/ 8 h 74"/>
              <a:gd name="T18" fmla="*/ 40 w 128"/>
              <a:gd name="T19" fmla="*/ 31 h 74"/>
              <a:gd name="T20" fmla="*/ 21 w 128"/>
              <a:gd name="T21" fmla="*/ 31 h 74"/>
              <a:gd name="T22" fmla="*/ 19 w 128"/>
              <a:gd name="T23" fmla="*/ 44 h 74"/>
              <a:gd name="T24" fmla="*/ 27 w 128"/>
              <a:gd name="T25" fmla="*/ 51 h 74"/>
              <a:gd name="T26" fmla="*/ 29 w 128"/>
              <a:gd name="T27" fmla="*/ 41 h 74"/>
              <a:gd name="T28" fmla="*/ 34 w 128"/>
              <a:gd name="T29" fmla="*/ 43 h 74"/>
              <a:gd name="T30" fmla="*/ 42 w 128"/>
              <a:gd name="T31" fmla="*/ 51 h 74"/>
              <a:gd name="T32" fmla="*/ 39 w 128"/>
              <a:gd name="T33" fmla="*/ 36 h 74"/>
              <a:gd name="T34" fmla="*/ 32 w 128"/>
              <a:gd name="T35" fmla="*/ 31 h 74"/>
              <a:gd name="T36" fmla="*/ 30 w 128"/>
              <a:gd name="T37" fmla="*/ 33 h 74"/>
              <a:gd name="T38" fmla="*/ 30 w 128"/>
              <a:gd name="T39" fmla="*/ 30 h 74"/>
              <a:gd name="T40" fmla="*/ 57 w 128"/>
              <a:gd name="T41" fmla="*/ 15 h 74"/>
              <a:gd name="T42" fmla="*/ 109 w 128"/>
              <a:gd name="T43" fmla="*/ 23 h 74"/>
              <a:gd name="T44" fmla="*/ 109 w 128"/>
              <a:gd name="T45" fmla="*/ 26 h 74"/>
              <a:gd name="T46" fmla="*/ 57 w 128"/>
              <a:gd name="T47" fmla="*/ 34 h 74"/>
              <a:gd name="T48" fmla="*/ 109 w 128"/>
              <a:gd name="T49" fmla="*/ 26 h 74"/>
              <a:gd name="T50" fmla="*/ 75 w 128"/>
              <a:gd name="T51" fmla="*/ 37 h 74"/>
              <a:gd name="T52" fmla="*/ 109 w 128"/>
              <a:gd name="T53" fmla="*/ 45 h 74"/>
              <a:gd name="T54" fmla="*/ 109 w 128"/>
              <a:gd name="T55" fmla="*/ 50 h 74"/>
              <a:gd name="T56" fmla="*/ 75 w 128"/>
              <a:gd name="T57" fmla="*/ 58 h 74"/>
              <a:gd name="T58" fmla="*/ 109 w 128"/>
              <a:gd name="T59" fmla="*/ 50 h 74"/>
              <a:gd name="T60" fmla="*/ 9 w 128"/>
              <a:gd name="T61" fmla="*/ 62 h 74"/>
              <a:gd name="T62" fmla="*/ 52 w 128"/>
              <a:gd name="T63" fmla="*/ 11 h 74"/>
              <a:gd name="T64" fmla="*/ 17 w 128"/>
              <a:gd name="T65" fmla="*/ 54 h 74"/>
              <a:gd name="T66" fmla="*/ 44 w 128"/>
              <a:gd name="T67" fmla="*/ 19 h 74"/>
              <a:gd name="T68" fmla="*/ 17 w 128"/>
              <a:gd name="T69" fmla="*/ 5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 h="74">
                <a:moveTo>
                  <a:pt x="116" y="74"/>
                </a:moveTo>
                <a:cubicBezTo>
                  <a:pt x="12" y="74"/>
                  <a:pt x="12" y="74"/>
                  <a:pt x="12" y="74"/>
                </a:cubicBezTo>
                <a:cubicBezTo>
                  <a:pt x="5" y="74"/>
                  <a:pt x="0" y="69"/>
                  <a:pt x="0" y="62"/>
                </a:cubicBezTo>
                <a:cubicBezTo>
                  <a:pt x="0" y="12"/>
                  <a:pt x="0" y="12"/>
                  <a:pt x="0" y="12"/>
                </a:cubicBezTo>
                <a:cubicBezTo>
                  <a:pt x="0" y="5"/>
                  <a:pt x="5" y="0"/>
                  <a:pt x="12" y="0"/>
                </a:cubicBezTo>
                <a:cubicBezTo>
                  <a:pt x="116" y="0"/>
                  <a:pt x="116" y="0"/>
                  <a:pt x="116" y="0"/>
                </a:cubicBezTo>
                <a:cubicBezTo>
                  <a:pt x="122" y="0"/>
                  <a:pt x="128" y="5"/>
                  <a:pt x="128" y="12"/>
                </a:cubicBezTo>
                <a:cubicBezTo>
                  <a:pt x="128" y="62"/>
                  <a:pt x="128" y="62"/>
                  <a:pt x="128" y="62"/>
                </a:cubicBezTo>
                <a:cubicBezTo>
                  <a:pt x="128" y="69"/>
                  <a:pt x="122" y="74"/>
                  <a:pt x="116" y="74"/>
                </a:cubicBezTo>
                <a:close/>
                <a:moveTo>
                  <a:pt x="12" y="8"/>
                </a:moveTo>
                <a:cubicBezTo>
                  <a:pt x="9" y="8"/>
                  <a:pt x="8" y="10"/>
                  <a:pt x="8" y="12"/>
                </a:cubicBezTo>
                <a:cubicBezTo>
                  <a:pt x="8" y="62"/>
                  <a:pt x="8" y="62"/>
                  <a:pt x="8" y="62"/>
                </a:cubicBezTo>
                <a:cubicBezTo>
                  <a:pt x="8" y="64"/>
                  <a:pt x="9" y="66"/>
                  <a:pt x="12" y="66"/>
                </a:cubicBezTo>
                <a:cubicBezTo>
                  <a:pt x="116" y="66"/>
                  <a:pt x="116" y="66"/>
                  <a:pt x="116" y="66"/>
                </a:cubicBezTo>
                <a:cubicBezTo>
                  <a:pt x="118" y="66"/>
                  <a:pt x="120" y="64"/>
                  <a:pt x="120" y="62"/>
                </a:cubicBezTo>
                <a:cubicBezTo>
                  <a:pt x="120" y="12"/>
                  <a:pt x="120" y="12"/>
                  <a:pt x="120" y="12"/>
                </a:cubicBezTo>
                <a:cubicBezTo>
                  <a:pt x="120" y="10"/>
                  <a:pt x="118" y="8"/>
                  <a:pt x="116" y="8"/>
                </a:cubicBezTo>
                <a:lnTo>
                  <a:pt x="12" y="8"/>
                </a:lnTo>
                <a:close/>
                <a:moveTo>
                  <a:pt x="39" y="36"/>
                </a:moveTo>
                <a:cubicBezTo>
                  <a:pt x="39" y="34"/>
                  <a:pt x="40" y="33"/>
                  <a:pt x="40" y="31"/>
                </a:cubicBezTo>
                <a:cubicBezTo>
                  <a:pt x="40" y="26"/>
                  <a:pt x="36" y="22"/>
                  <a:pt x="30" y="22"/>
                </a:cubicBezTo>
                <a:cubicBezTo>
                  <a:pt x="25" y="22"/>
                  <a:pt x="21" y="26"/>
                  <a:pt x="21" y="31"/>
                </a:cubicBezTo>
                <a:cubicBezTo>
                  <a:pt x="21" y="33"/>
                  <a:pt x="21" y="35"/>
                  <a:pt x="22" y="36"/>
                </a:cubicBezTo>
                <a:cubicBezTo>
                  <a:pt x="20" y="38"/>
                  <a:pt x="19" y="41"/>
                  <a:pt x="19" y="44"/>
                </a:cubicBezTo>
                <a:cubicBezTo>
                  <a:pt x="19" y="51"/>
                  <a:pt x="19" y="51"/>
                  <a:pt x="19" y="51"/>
                </a:cubicBezTo>
                <a:cubicBezTo>
                  <a:pt x="27" y="51"/>
                  <a:pt x="27" y="51"/>
                  <a:pt x="27" y="51"/>
                </a:cubicBezTo>
                <a:cubicBezTo>
                  <a:pt x="27" y="44"/>
                  <a:pt x="27" y="44"/>
                  <a:pt x="27" y="44"/>
                </a:cubicBezTo>
                <a:cubicBezTo>
                  <a:pt x="27" y="43"/>
                  <a:pt x="28" y="42"/>
                  <a:pt x="29" y="41"/>
                </a:cubicBezTo>
                <a:cubicBezTo>
                  <a:pt x="30" y="40"/>
                  <a:pt x="32" y="41"/>
                  <a:pt x="34" y="42"/>
                </a:cubicBezTo>
                <a:cubicBezTo>
                  <a:pt x="34" y="42"/>
                  <a:pt x="34" y="43"/>
                  <a:pt x="34" y="43"/>
                </a:cubicBezTo>
                <a:cubicBezTo>
                  <a:pt x="34" y="51"/>
                  <a:pt x="34" y="51"/>
                  <a:pt x="34" y="51"/>
                </a:cubicBezTo>
                <a:cubicBezTo>
                  <a:pt x="42" y="51"/>
                  <a:pt x="42" y="51"/>
                  <a:pt x="42" y="51"/>
                </a:cubicBezTo>
                <a:cubicBezTo>
                  <a:pt x="42" y="43"/>
                  <a:pt x="42" y="43"/>
                  <a:pt x="42" y="43"/>
                </a:cubicBezTo>
                <a:cubicBezTo>
                  <a:pt x="42" y="40"/>
                  <a:pt x="41" y="38"/>
                  <a:pt x="39" y="36"/>
                </a:cubicBezTo>
                <a:close/>
                <a:moveTo>
                  <a:pt x="30" y="30"/>
                </a:moveTo>
                <a:cubicBezTo>
                  <a:pt x="31" y="30"/>
                  <a:pt x="32" y="30"/>
                  <a:pt x="32" y="31"/>
                </a:cubicBezTo>
                <a:cubicBezTo>
                  <a:pt x="32" y="32"/>
                  <a:pt x="31" y="33"/>
                  <a:pt x="30" y="33"/>
                </a:cubicBezTo>
                <a:cubicBezTo>
                  <a:pt x="30" y="33"/>
                  <a:pt x="30" y="33"/>
                  <a:pt x="30" y="33"/>
                </a:cubicBezTo>
                <a:cubicBezTo>
                  <a:pt x="29" y="33"/>
                  <a:pt x="29" y="32"/>
                  <a:pt x="29" y="31"/>
                </a:cubicBezTo>
                <a:cubicBezTo>
                  <a:pt x="29" y="30"/>
                  <a:pt x="29" y="30"/>
                  <a:pt x="30" y="30"/>
                </a:cubicBezTo>
                <a:close/>
                <a:moveTo>
                  <a:pt x="109" y="15"/>
                </a:moveTo>
                <a:cubicBezTo>
                  <a:pt x="57" y="15"/>
                  <a:pt x="57" y="15"/>
                  <a:pt x="57" y="15"/>
                </a:cubicBezTo>
                <a:cubicBezTo>
                  <a:pt x="57" y="23"/>
                  <a:pt x="57" y="23"/>
                  <a:pt x="57" y="23"/>
                </a:cubicBezTo>
                <a:cubicBezTo>
                  <a:pt x="109" y="23"/>
                  <a:pt x="109" y="23"/>
                  <a:pt x="109" y="23"/>
                </a:cubicBezTo>
                <a:lnTo>
                  <a:pt x="109" y="15"/>
                </a:lnTo>
                <a:close/>
                <a:moveTo>
                  <a:pt x="109" y="26"/>
                </a:moveTo>
                <a:cubicBezTo>
                  <a:pt x="57" y="26"/>
                  <a:pt x="57" y="26"/>
                  <a:pt x="57" y="26"/>
                </a:cubicBezTo>
                <a:cubicBezTo>
                  <a:pt x="57" y="34"/>
                  <a:pt x="57" y="34"/>
                  <a:pt x="57" y="34"/>
                </a:cubicBezTo>
                <a:cubicBezTo>
                  <a:pt x="109" y="34"/>
                  <a:pt x="109" y="34"/>
                  <a:pt x="109" y="34"/>
                </a:cubicBezTo>
                <a:lnTo>
                  <a:pt x="109" y="26"/>
                </a:lnTo>
                <a:close/>
                <a:moveTo>
                  <a:pt x="109" y="37"/>
                </a:moveTo>
                <a:cubicBezTo>
                  <a:pt x="75" y="37"/>
                  <a:pt x="75" y="37"/>
                  <a:pt x="75" y="37"/>
                </a:cubicBezTo>
                <a:cubicBezTo>
                  <a:pt x="75" y="45"/>
                  <a:pt x="75" y="45"/>
                  <a:pt x="75" y="45"/>
                </a:cubicBezTo>
                <a:cubicBezTo>
                  <a:pt x="109" y="45"/>
                  <a:pt x="109" y="45"/>
                  <a:pt x="109" y="45"/>
                </a:cubicBezTo>
                <a:lnTo>
                  <a:pt x="109" y="37"/>
                </a:lnTo>
                <a:close/>
                <a:moveTo>
                  <a:pt x="109" y="50"/>
                </a:moveTo>
                <a:cubicBezTo>
                  <a:pt x="75" y="50"/>
                  <a:pt x="75" y="50"/>
                  <a:pt x="75" y="50"/>
                </a:cubicBezTo>
                <a:cubicBezTo>
                  <a:pt x="75" y="58"/>
                  <a:pt x="75" y="58"/>
                  <a:pt x="75" y="58"/>
                </a:cubicBezTo>
                <a:cubicBezTo>
                  <a:pt x="109" y="58"/>
                  <a:pt x="109" y="58"/>
                  <a:pt x="109" y="58"/>
                </a:cubicBezTo>
                <a:lnTo>
                  <a:pt x="109" y="50"/>
                </a:lnTo>
                <a:close/>
                <a:moveTo>
                  <a:pt x="52" y="62"/>
                </a:moveTo>
                <a:cubicBezTo>
                  <a:pt x="9" y="62"/>
                  <a:pt x="9" y="62"/>
                  <a:pt x="9" y="62"/>
                </a:cubicBezTo>
                <a:cubicBezTo>
                  <a:pt x="9" y="11"/>
                  <a:pt x="9" y="11"/>
                  <a:pt x="9" y="11"/>
                </a:cubicBezTo>
                <a:cubicBezTo>
                  <a:pt x="52" y="11"/>
                  <a:pt x="52" y="11"/>
                  <a:pt x="52" y="11"/>
                </a:cubicBezTo>
                <a:lnTo>
                  <a:pt x="52" y="62"/>
                </a:lnTo>
                <a:close/>
                <a:moveTo>
                  <a:pt x="17" y="54"/>
                </a:moveTo>
                <a:cubicBezTo>
                  <a:pt x="44" y="54"/>
                  <a:pt x="44" y="54"/>
                  <a:pt x="44" y="54"/>
                </a:cubicBezTo>
                <a:cubicBezTo>
                  <a:pt x="44" y="19"/>
                  <a:pt x="44" y="19"/>
                  <a:pt x="44" y="19"/>
                </a:cubicBezTo>
                <a:cubicBezTo>
                  <a:pt x="17" y="19"/>
                  <a:pt x="17" y="19"/>
                  <a:pt x="17" y="19"/>
                </a:cubicBezTo>
                <a:lnTo>
                  <a:pt x="17" y="54"/>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pic>
        <p:nvPicPr>
          <p:cNvPr id="43" name="Picture 42"/>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186363" y="3626465"/>
            <a:ext cx="782308" cy="782308"/>
          </a:xfrm>
          <a:prstGeom prst="rect">
            <a:avLst/>
          </a:prstGeom>
        </p:spPr>
      </p:pic>
      <p:pic>
        <p:nvPicPr>
          <p:cNvPr id="44" name="Picture 43"/>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8351576" y="4064063"/>
            <a:ext cx="778445" cy="778445"/>
          </a:xfrm>
          <a:prstGeom prst="rect">
            <a:avLst/>
          </a:prstGeom>
        </p:spPr>
      </p:pic>
      <p:pic>
        <p:nvPicPr>
          <p:cNvPr id="45" name="Picture 44"/>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8758952" y="5593673"/>
            <a:ext cx="784701" cy="784701"/>
          </a:xfrm>
          <a:prstGeom prst="rect">
            <a:avLst/>
          </a:prstGeom>
        </p:spPr>
      </p:pic>
      <p:sp>
        <p:nvSpPr>
          <p:cNvPr id="46" name="TextBox 45"/>
          <p:cNvSpPr txBox="1"/>
          <p:nvPr/>
        </p:nvSpPr>
        <p:spPr>
          <a:xfrm>
            <a:off x="8277997" y="4819714"/>
            <a:ext cx="966123" cy="226294"/>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rPr>
              <a:t>Logic Apps</a:t>
            </a:r>
          </a:p>
        </p:txBody>
      </p:sp>
      <p:pic>
        <p:nvPicPr>
          <p:cNvPr id="48" name="Picture 47"/>
          <p:cNvPicPr>
            <a:picLocks noChangeAspect="1"/>
          </p:cNvPicPr>
          <p:nvPr/>
        </p:nvPicPr>
        <p:blipFill>
          <a:blip r:embed="rId8"/>
          <a:stretch>
            <a:fillRect/>
          </a:stretch>
        </p:blipFill>
        <p:spPr>
          <a:xfrm>
            <a:off x="8561683" y="2465225"/>
            <a:ext cx="526983" cy="559919"/>
          </a:xfrm>
          <a:prstGeom prst="rect">
            <a:avLst/>
          </a:prstGeom>
        </p:spPr>
      </p:pic>
      <p:sp>
        <p:nvSpPr>
          <p:cNvPr id="49" name="TextBox 48"/>
          <p:cNvSpPr txBox="1"/>
          <p:nvPr/>
        </p:nvSpPr>
        <p:spPr>
          <a:xfrm>
            <a:off x="8307048" y="3021440"/>
            <a:ext cx="1099849" cy="362002"/>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rPr>
              <a:t>Service Principle Authentication</a:t>
            </a:r>
          </a:p>
        </p:txBody>
      </p:sp>
      <p:sp>
        <p:nvSpPr>
          <p:cNvPr id="51" name="TextBox 50"/>
          <p:cNvSpPr txBox="1"/>
          <p:nvPr/>
        </p:nvSpPr>
        <p:spPr>
          <a:xfrm>
            <a:off x="6920900" y="4836402"/>
            <a:ext cx="966123" cy="362002"/>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rPr>
              <a:t>Client SDK Generation</a:t>
            </a:r>
          </a:p>
        </p:txBody>
      </p:sp>
      <p:pic>
        <p:nvPicPr>
          <p:cNvPr id="52" name="Picture 51"/>
          <p:cNvPicPr>
            <a:picLocks noChangeAspect="1"/>
          </p:cNvPicPr>
          <p:nvPr/>
        </p:nvPicPr>
        <p:blipFill>
          <a:blip r:embed="rId9">
            <a:biLevel thresh="25000"/>
          </a:blip>
          <a:stretch>
            <a:fillRect/>
          </a:stretch>
        </p:blipFill>
        <p:spPr>
          <a:xfrm>
            <a:off x="7080582" y="4080555"/>
            <a:ext cx="638768" cy="705945"/>
          </a:xfrm>
          <a:prstGeom prst="rect">
            <a:avLst/>
          </a:prstGeom>
        </p:spPr>
      </p:pic>
      <p:pic>
        <p:nvPicPr>
          <p:cNvPr id="53" name="Picture 52"/>
          <p:cNvPicPr>
            <a:picLocks noChangeAspect="1"/>
          </p:cNvPicPr>
          <p:nvPr/>
        </p:nvPicPr>
        <p:blipFill>
          <a:blip r:embed="rId4"/>
          <a:stretch>
            <a:fillRect/>
          </a:stretch>
        </p:blipFill>
        <p:spPr>
          <a:xfrm>
            <a:off x="6988036" y="5659738"/>
            <a:ext cx="742187" cy="700698"/>
          </a:xfrm>
          <a:prstGeom prst="flowChartOffpageConnector">
            <a:avLst/>
          </a:prstGeom>
          <a:noFill/>
        </p:spPr>
      </p:pic>
      <p:sp>
        <p:nvSpPr>
          <p:cNvPr id="54" name="Right Arrow 134"/>
          <p:cNvSpPr/>
          <p:nvPr/>
        </p:nvSpPr>
        <p:spPr bwMode="auto">
          <a:xfrm>
            <a:off x="8072428" y="5705577"/>
            <a:ext cx="500196" cy="243960"/>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marL="0" marR="0" lvl="0" indent="0" algn="ctr" defTabSz="89575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5" name="Right Arrow 135"/>
          <p:cNvSpPr/>
          <p:nvPr/>
        </p:nvSpPr>
        <p:spPr bwMode="auto">
          <a:xfrm rot="10800000">
            <a:off x="8027899" y="6003391"/>
            <a:ext cx="500196" cy="243960"/>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marL="0" marR="0" lvl="0" indent="0" algn="ctr" defTabSz="89575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6" name="TextBox 55"/>
          <p:cNvSpPr txBox="1"/>
          <p:nvPr/>
        </p:nvSpPr>
        <p:spPr>
          <a:xfrm>
            <a:off x="9490182" y="4830307"/>
            <a:ext cx="966123" cy="226260"/>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rPr>
              <a:t>Power</a:t>
            </a:r>
            <a:r>
              <a:rPr kumimoji="0" lang="en-US" sz="980" b="0" i="0" u="none" strike="noStrike" kern="0" cap="none" spc="0" normalizeH="0" noProof="0">
                <a:ln>
                  <a:noFill/>
                </a:ln>
                <a:gradFill>
                  <a:gsLst>
                    <a:gs pos="0">
                      <a:srgbClr val="FFFFFF"/>
                    </a:gs>
                    <a:gs pos="100000">
                      <a:srgbClr val="FFFFFF"/>
                    </a:gs>
                  </a:gsLst>
                  <a:lin ang="5400000" scaled="1"/>
                </a:gradFill>
                <a:effectLst/>
                <a:uLnTx/>
                <a:uFillTx/>
              </a:rPr>
              <a:t> A</a:t>
            </a: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rPr>
              <a:t>pps</a:t>
            </a:r>
          </a:p>
        </p:txBody>
      </p:sp>
      <p:sp>
        <p:nvSpPr>
          <p:cNvPr id="57" name="TextBox 56"/>
          <p:cNvSpPr txBox="1"/>
          <p:nvPr/>
        </p:nvSpPr>
        <p:spPr>
          <a:xfrm>
            <a:off x="10702367" y="4819731"/>
            <a:ext cx="966123" cy="226260"/>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lang="en-US" sz="980"/>
              <a:t>Flows</a:t>
            </a:r>
            <a:endParaRPr kumimoji="0" lang="en-US" sz="980" b="0" i="0" u="none" strike="noStrike" kern="0" cap="none" spc="0" normalizeH="0" baseline="0" noProof="0">
              <a:ln>
                <a:noFill/>
              </a:ln>
              <a:gradFill>
                <a:gsLst>
                  <a:gs pos="0">
                    <a:srgbClr val="FFFFFF"/>
                  </a:gs>
                  <a:gs pos="100000">
                    <a:srgbClr val="FFFFFF"/>
                  </a:gs>
                </a:gsLst>
                <a:lin ang="5400000" scaled="1"/>
              </a:gradFill>
              <a:effectLst/>
              <a:uLnTx/>
              <a:uFillTx/>
            </a:endParaRPr>
          </a:p>
        </p:txBody>
      </p:sp>
      <p:grpSp>
        <p:nvGrpSpPr>
          <p:cNvPr id="58" name="Group 57"/>
          <p:cNvGrpSpPr/>
          <p:nvPr/>
        </p:nvGrpSpPr>
        <p:grpSpPr>
          <a:xfrm>
            <a:off x="10835281" y="4191341"/>
            <a:ext cx="700294" cy="524187"/>
            <a:chOff x="7631124" y="636711"/>
            <a:chExt cx="1704607" cy="1275922"/>
          </a:xfrm>
        </p:grpSpPr>
        <p:sp>
          <p:nvSpPr>
            <p:cNvPr id="100" name="Shape 360"/>
            <p:cNvSpPr/>
            <p:nvPr/>
          </p:nvSpPr>
          <p:spPr>
            <a:xfrm>
              <a:off x="7631124" y="636711"/>
              <a:ext cx="1704607" cy="1104379"/>
            </a:xfrm>
            <a:custGeom>
              <a:avLst/>
              <a:gdLst/>
              <a:ahLst/>
              <a:cxnLst/>
              <a:rect l="0" t="0" r="0" b="0"/>
              <a:pathLst>
                <a:path w="1704607" h="1104379">
                  <a:moveTo>
                    <a:pt x="201054" y="0"/>
                  </a:moveTo>
                  <a:lnTo>
                    <a:pt x="1503553" y="0"/>
                  </a:lnTo>
                  <a:cubicBezTo>
                    <a:pt x="1614424" y="0"/>
                    <a:pt x="1704607" y="90183"/>
                    <a:pt x="1704607" y="201054"/>
                  </a:cubicBezTo>
                  <a:lnTo>
                    <a:pt x="1704607" y="903326"/>
                  </a:lnTo>
                  <a:cubicBezTo>
                    <a:pt x="1704607" y="1014197"/>
                    <a:pt x="1614424" y="1104379"/>
                    <a:pt x="1503553" y="1104379"/>
                  </a:cubicBezTo>
                  <a:lnTo>
                    <a:pt x="902195" y="1104379"/>
                  </a:lnTo>
                  <a:lnTo>
                    <a:pt x="902195" y="1035621"/>
                  </a:lnTo>
                  <a:lnTo>
                    <a:pt x="1503553" y="1035621"/>
                  </a:lnTo>
                  <a:cubicBezTo>
                    <a:pt x="1576502" y="1035621"/>
                    <a:pt x="1635849" y="976275"/>
                    <a:pt x="1635849" y="903326"/>
                  </a:cubicBezTo>
                  <a:lnTo>
                    <a:pt x="1635849" y="201054"/>
                  </a:lnTo>
                  <a:cubicBezTo>
                    <a:pt x="1635849" y="128092"/>
                    <a:pt x="1576502" y="68732"/>
                    <a:pt x="1503553" y="68732"/>
                  </a:cubicBezTo>
                  <a:lnTo>
                    <a:pt x="201054" y="68732"/>
                  </a:lnTo>
                  <a:cubicBezTo>
                    <a:pt x="128105" y="68732"/>
                    <a:pt x="68758" y="128092"/>
                    <a:pt x="68758" y="201054"/>
                  </a:cubicBezTo>
                  <a:lnTo>
                    <a:pt x="68758" y="752030"/>
                  </a:lnTo>
                  <a:lnTo>
                    <a:pt x="0" y="752030"/>
                  </a:lnTo>
                  <a:lnTo>
                    <a:pt x="0" y="201054"/>
                  </a:lnTo>
                  <a:cubicBezTo>
                    <a:pt x="0" y="90183"/>
                    <a:pt x="90183" y="0"/>
                    <a:pt x="201054"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US"/>
            </a:p>
          </p:txBody>
        </p:sp>
        <p:sp>
          <p:nvSpPr>
            <p:cNvPr id="101" name="Shape 361"/>
            <p:cNvSpPr/>
            <p:nvPr/>
          </p:nvSpPr>
          <p:spPr>
            <a:xfrm>
              <a:off x="7631125" y="1511542"/>
              <a:ext cx="199714" cy="401091"/>
            </a:xfrm>
            <a:custGeom>
              <a:avLst/>
              <a:gdLst/>
              <a:ahLst/>
              <a:cxnLst/>
              <a:rect l="0" t="0" r="0" b="0"/>
              <a:pathLst>
                <a:path w="199714" h="401091">
                  <a:moveTo>
                    <a:pt x="59906" y="0"/>
                  </a:moveTo>
                  <a:lnTo>
                    <a:pt x="199714" y="0"/>
                  </a:lnTo>
                  <a:lnTo>
                    <a:pt x="199714" y="100279"/>
                  </a:lnTo>
                  <a:lnTo>
                    <a:pt x="99861" y="100279"/>
                  </a:lnTo>
                  <a:lnTo>
                    <a:pt x="99861" y="300825"/>
                  </a:lnTo>
                  <a:lnTo>
                    <a:pt x="199714" y="300825"/>
                  </a:lnTo>
                  <a:lnTo>
                    <a:pt x="199714" y="401091"/>
                  </a:lnTo>
                  <a:lnTo>
                    <a:pt x="59906" y="401091"/>
                  </a:lnTo>
                  <a:cubicBezTo>
                    <a:pt x="26822" y="401091"/>
                    <a:pt x="0" y="374155"/>
                    <a:pt x="0" y="340932"/>
                  </a:cubicBezTo>
                  <a:lnTo>
                    <a:pt x="0" y="60172"/>
                  </a:lnTo>
                  <a:cubicBezTo>
                    <a:pt x="0" y="26937"/>
                    <a:pt x="26822" y="0"/>
                    <a:pt x="59906"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US"/>
            </a:p>
          </p:txBody>
        </p:sp>
        <p:sp>
          <p:nvSpPr>
            <p:cNvPr id="102" name="Shape 362"/>
            <p:cNvSpPr/>
            <p:nvPr/>
          </p:nvSpPr>
          <p:spPr>
            <a:xfrm>
              <a:off x="7830840" y="909917"/>
              <a:ext cx="1103814" cy="1002716"/>
            </a:xfrm>
            <a:custGeom>
              <a:avLst/>
              <a:gdLst/>
              <a:ahLst/>
              <a:cxnLst/>
              <a:rect l="0" t="0" r="0" b="0"/>
              <a:pathLst>
                <a:path w="1103814" h="1002716">
                  <a:moveTo>
                    <a:pt x="764305" y="0"/>
                  </a:moveTo>
                  <a:lnTo>
                    <a:pt x="1043895" y="0"/>
                  </a:lnTo>
                  <a:cubicBezTo>
                    <a:pt x="1076992" y="0"/>
                    <a:pt x="1103814" y="26937"/>
                    <a:pt x="1103814" y="60173"/>
                  </a:cubicBezTo>
                  <a:lnTo>
                    <a:pt x="1103814" y="340932"/>
                  </a:lnTo>
                  <a:cubicBezTo>
                    <a:pt x="1103814" y="374155"/>
                    <a:pt x="1076992" y="401092"/>
                    <a:pt x="1043895" y="401092"/>
                  </a:cubicBezTo>
                  <a:lnTo>
                    <a:pt x="764305" y="401092"/>
                  </a:lnTo>
                  <a:cubicBezTo>
                    <a:pt x="731208" y="401092"/>
                    <a:pt x="704386" y="374155"/>
                    <a:pt x="704386" y="340932"/>
                  </a:cubicBezTo>
                  <a:lnTo>
                    <a:pt x="704386" y="250685"/>
                  </a:lnTo>
                  <a:lnTo>
                    <a:pt x="591496" y="250685"/>
                  </a:lnTo>
                  <a:cubicBezTo>
                    <a:pt x="587267" y="250685"/>
                    <a:pt x="583508" y="253442"/>
                    <a:pt x="582161" y="257556"/>
                  </a:cubicBezTo>
                  <a:lnTo>
                    <a:pt x="410343" y="776898"/>
                  </a:lnTo>
                  <a:cubicBezTo>
                    <a:pt x="395421" y="822008"/>
                    <a:pt x="353651" y="852310"/>
                    <a:pt x="306394" y="852310"/>
                  </a:cubicBezTo>
                  <a:lnTo>
                    <a:pt x="199701" y="852310"/>
                  </a:lnTo>
                  <a:lnTo>
                    <a:pt x="199701" y="942556"/>
                  </a:lnTo>
                  <a:cubicBezTo>
                    <a:pt x="199701" y="975780"/>
                    <a:pt x="172879" y="1002716"/>
                    <a:pt x="139795" y="1002716"/>
                  </a:cubicBezTo>
                  <a:lnTo>
                    <a:pt x="0" y="1002716"/>
                  </a:lnTo>
                  <a:lnTo>
                    <a:pt x="0" y="902450"/>
                  </a:lnTo>
                  <a:lnTo>
                    <a:pt x="99854" y="902450"/>
                  </a:lnTo>
                  <a:lnTo>
                    <a:pt x="99854" y="701904"/>
                  </a:lnTo>
                  <a:lnTo>
                    <a:pt x="0" y="701904"/>
                  </a:lnTo>
                  <a:lnTo>
                    <a:pt x="0" y="601625"/>
                  </a:lnTo>
                  <a:lnTo>
                    <a:pt x="139795" y="601625"/>
                  </a:lnTo>
                  <a:cubicBezTo>
                    <a:pt x="172879" y="601625"/>
                    <a:pt x="199701" y="628562"/>
                    <a:pt x="199701" y="661797"/>
                  </a:cubicBezTo>
                  <a:lnTo>
                    <a:pt x="199701" y="752209"/>
                  </a:lnTo>
                  <a:lnTo>
                    <a:pt x="306394" y="752209"/>
                  </a:lnTo>
                  <a:cubicBezTo>
                    <a:pt x="310623" y="752209"/>
                    <a:pt x="314382" y="749453"/>
                    <a:pt x="315740" y="745351"/>
                  </a:cubicBezTo>
                  <a:lnTo>
                    <a:pt x="487546" y="225997"/>
                  </a:lnTo>
                  <a:cubicBezTo>
                    <a:pt x="502482" y="180887"/>
                    <a:pt x="544252" y="150585"/>
                    <a:pt x="591496" y="150585"/>
                  </a:cubicBezTo>
                  <a:lnTo>
                    <a:pt x="704386" y="150585"/>
                  </a:lnTo>
                  <a:lnTo>
                    <a:pt x="704386" y="60173"/>
                  </a:lnTo>
                  <a:cubicBezTo>
                    <a:pt x="704386" y="26937"/>
                    <a:pt x="731208" y="0"/>
                    <a:pt x="764305"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US"/>
            </a:p>
          </p:txBody>
        </p:sp>
      </p:grpSp>
      <p:grpSp>
        <p:nvGrpSpPr>
          <p:cNvPr id="123" name="Group 122"/>
          <p:cNvGrpSpPr/>
          <p:nvPr/>
        </p:nvGrpSpPr>
        <p:grpSpPr>
          <a:xfrm>
            <a:off x="9614174" y="4203553"/>
            <a:ext cx="737118" cy="554030"/>
            <a:chOff x="7615670" y="628359"/>
            <a:chExt cx="1714437" cy="1288541"/>
          </a:xfrm>
        </p:grpSpPr>
        <p:sp>
          <p:nvSpPr>
            <p:cNvPr id="137" name="Shape 290"/>
            <p:cNvSpPr/>
            <p:nvPr/>
          </p:nvSpPr>
          <p:spPr>
            <a:xfrm>
              <a:off x="8533956" y="1574054"/>
              <a:ext cx="348132" cy="342846"/>
            </a:xfrm>
            <a:custGeom>
              <a:avLst/>
              <a:gdLst/>
              <a:ahLst/>
              <a:cxnLst/>
              <a:rect l="0" t="0" r="0" b="0"/>
              <a:pathLst>
                <a:path w="348132" h="342846">
                  <a:moveTo>
                    <a:pt x="174067" y="0"/>
                  </a:moveTo>
                  <a:cubicBezTo>
                    <a:pt x="187932" y="0"/>
                    <a:pt x="201797" y="5261"/>
                    <a:pt x="212319" y="15783"/>
                  </a:cubicBezTo>
                  <a:lnTo>
                    <a:pt x="327089" y="130540"/>
                  </a:lnTo>
                  <a:cubicBezTo>
                    <a:pt x="348132" y="151584"/>
                    <a:pt x="348132" y="186014"/>
                    <a:pt x="327089" y="207058"/>
                  </a:cubicBezTo>
                  <a:lnTo>
                    <a:pt x="212319" y="321815"/>
                  </a:lnTo>
                  <a:cubicBezTo>
                    <a:pt x="191275" y="342846"/>
                    <a:pt x="156858" y="342846"/>
                    <a:pt x="135814" y="321815"/>
                  </a:cubicBezTo>
                  <a:lnTo>
                    <a:pt x="21044" y="207058"/>
                  </a:lnTo>
                  <a:cubicBezTo>
                    <a:pt x="0" y="186014"/>
                    <a:pt x="0" y="151584"/>
                    <a:pt x="21044" y="130540"/>
                  </a:cubicBezTo>
                  <a:lnTo>
                    <a:pt x="135814" y="15783"/>
                  </a:lnTo>
                  <a:cubicBezTo>
                    <a:pt x="146336" y="5261"/>
                    <a:pt x="160201" y="0"/>
                    <a:pt x="174067"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US"/>
            </a:p>
          </p:txBody>
        </p:sp>
        <p:sp>
          <p:nvSpPr>
            <p:cNvPr id="138" name="Shape 291"/>
            <p:cNvSpPr/>
            <p:nvPr/>
          </p:nvSpPr>
          <p:spPr>
            <a:xfrm>
              <a:off x="8773050" y="1334605"/>
              <a:ext cx="348132" cy="342859"/>
            </a:xfrm>
            <a:custGeom>
              <a:avLst/>
              <a:gdLst/>
              <a:ahLst/>
              <a:cxnLst/>
              <a:rect l="0" t="0" r="0" b="0"/>
              <a:pathLst>
                <a:path w="348132" h="342859">
                  <a:moveTo>
                    <a:pt x="174062" y="0"/>
                  </a:moveTo>
                  <a:cubicBezTo>
                    <a:pt x="187929" y="0"/>
                    <a:pt x="201797" y="5261"/>
                    <a:pt x="212319" y="15783"/>
                  </a:cubicBezTo>
                  <a:lnTo>
                    <a:pt x="327089" y="130540"/>
                  </a:lnTo>
                  <a:cubicBezTo>
                    <a:pt x="348132" y="151584"/>
                    <a:pt x="348132" y="186014"/>
                    <a:pt x="327089" y="207058"/>
                  </a:cubicBezTo>
                  <a:lnTo>
                    <a:pt x="212319" y="321815"/>
                  </a:lnTo>
                  <a:cubicBezTo>
                    <a:pt x="191275" y="342859"/>
                    <a:pt x="156845" y="342859"/>
                    <a:pt x="135814" y="321815"/>
                  </a:cubicBezTo>
                  <a:lnTo>
                    <a:pt x="21044" y="207058"/>
                  </a:lnTo>
                  <a:cubicBezTo>
                    <a:pt x="0" y="186014"/>
                    <a:pt x="0" y="151584"/>
                    <a:pt x="21044" y="130540"/>
                  </a:cubicBezTo>
                  <a:lnTo>
                    <a:pt x="135814" y="15783"/>
                  </a:lnTo>
                  <a:cubicBezTo>
                    <a:pt x="146330" y="5261"/>
                    <a:pt x="160195" y="0"/>
                    <a:pt x="174062"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US"/>
            </a:p>
          </p:txBody>
        </p:sp>
        <p:sp>
          <p:nvSpPr>
            <p:cNvPr id="139" name="Shape 292"/>
            <p:cNvSpPr/>
            <p:nvPr/>
          </p:nvSpPr>
          <p:spPr>
            <a:xfrm>
              <a:off x="7817075" y="1095516"/>
              <a:ext cx="413169" cy="815762"/>
            </a:xfrm>
            <a:custGeom>
              <a:avLst/>
              <a:gdLst/>
              <a:ahLst/>
              <a:cxnLst/>
              <a:rect l="0" t="0" r="0" b="0"/>
              <a:pathLst>
                <a:path w="413169" h="815762">
                  <a:moveTo>
                    <a:pt x="413169" y="0"/>
                  </a:moveTo>
                  <a:lnTo>
                    <a:pt x="413169" y="239087"/>
                  </a:lnTo>
                  <a:cubicBezTo>
                    <a:pt x="399304" y="239087"/>
                    <a:pt x="385439" y="244348"/>
                    <a:pt x="374917" y="254870"/>
                  </a:cubicBezTo>
                  <a:lnTo>
                    <a:pt x="260147" y="369627"/>
                  </a:lnTo>
                  <a:cubicBezTo>
                    <a:pt x="239102" y="390671"/>
                    <a:pt x="239102" y="425101"/>
                    <a:pt x="260147" y="446144"/>
                  </a:cubicBezTo>
                  <a:lnTo>
                    <a:pt x="289471" y="475469"/>
                  </a:lnTo>
                  <a:lnTo>
                    <a:pt x="374917" y="560902"/>
                  </a:lnTo>
                  <a:cubicBezTo>
                    <a:pt x="385439" y="571424"/>
                    <a:pt x="399304" y="576685"/>
                    <a:pt x="413169" y="576685"/>
                  </a:cubicBezTo>
                  <a:lnTo>
                    <a:pt x="413169" y="576685"/>
                  </a:lnTo>
                  <a:lnTo>
                    <a:pt x="413169" y="815762"/>
                  </a:lnTo>
                  <a:lnTo>
                    <a:pt x="413167" y="815762"/>
                  </a:lnTo>
                  <a:lnTo>
                    <a:pt x="392789" y="811816"/>
                  </a:lnTo>
                  <a:cubicBezTo>
                    <a:pt x="386274" y="809186"/>
                    <a:pt x="380178" y="805240"/>
                    <a:pt x="374917" y="799979"/>
                  </a:cubicBezTo>
                  <a:lnTo>
                    <a:pt x="58382" y="483470"/>
                  </a:lnTo>
                  <a:lnTo>
                    <a:pt x="21044" y="446144"/>
                  </a:lnTo>
                  <a:cubicBezTo>
                    <a:pt x="0" y="425101"/>
                    <a:pt x="0" y="390671"/>
                    <a:pt x="21044" y="369627"/>
                  </a:cubicBezTo>
                  <a:lnTo>
                    <a:pt x="58382" y="332302"/>
                  </a:lnTo>
                  <a:lnTo>
                    <a:pt x="374917" y="15792"/>
                  </a:lnTo>
                  <a:cubicBezTo>
                    <a:pt x="385439" y="5264"/>
                    <a:pt x="399304" y="0"/>
                    <a:pt x="413169"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US"/>
            </a:p>
          </p:txBody>
        </p:sp>
        <p:sp>
          <p:nvSpPr>
            <p:cNvPr id="140" name="Shape 293"/>
            <p:cNvSpPr/>
            <p:nvPr/>
          </p:nvSpPr>
          <p:spPr>
            <a:xfrm>
              <a:off x="8230244" y="1095516"/>
              <a:ext cx="407907" cy="815762"/>
            </a:xfrm>
            <a:custGeom>
              <a:avLst/>
              <a:gdLst/>
              <a:ahLst/>
              <a:cxnLst/>
              <a:rect l="0" t="0" r="0" b="0"/>
              <a:pathLst>
                <a:path w="407907" h="815762">
                  <a:moveTo>
                    <a:pt x="0" y="0"/>
                  </a:moveTo>
                  <a:cubicBezTo>
                    <a:pt x="13865" y="0"/>
                    <a:pt x="27730" y="5264"/>
                    <a:pt x="38252" y="15792"/>
                  </a:cubicBezTo>
                  <a:lnTo>
                    <a:pt x="354787" y="332302"/>
                  </a:lnTo>
                  <a:lnTo>
                    <a:pt x="392125" y="369627"/>
                  </a:lnTo>
                  <a:cubicBezTo>
                    <a:pt x="397386" y="374888"/>
                    <a:pt x="401331" y="380986"/>
                    <a:pt x="403962" y="387502"/>
                  </a:cubicBezTo>
                  <a:lnTo>
                    <a:pt x="407907" y="407882"/>
                  </a:lnTo>
                  <a:lnTo>
                    <a:pt x="407907" y="407890"/>
                  </a:lnTo>
                  <a:lnTo>
                    <a:pt x="403962" y="428270"/>
                  </a:lnTo>
                  <a:cubicBezTo>
                    <a:pt x="401331" y="434786"/>
                    <a:pt x="397386" y="440884"/>
                    <a:pt x="392125" y="446144"/>
                  </a:cubicBezTo>
                  <a:lnTo>
                    <a:pt x="354787" y="483470"/>
                  </a:lnTo>
                  <a:lnTo>
                    <a:pt x="38252" y="799979"/>
                  </a:lnTo>
                  <a:cubicBezTo>
                    <a:pt x="32991" y="805240"/>
                    <a:pt x="26894" y="809186"/>
                    <a:pt x="20379" y="811816"/>
                  </a:cubicBezTo>
                  <a:lnTo>
                    <a:pt x="2" y="815762"/>
                  </a:lnTo>
                  <a:lnTo>
                    <a:pt x="0" y="815762"/>
                  </a:lnTo>
                  <a:lnTo>
                    <a:pt x="0" y="576685"/>
                  </a:lnTo>
                  <a:lnTo>
                    <a:pt x="20379" y="572739"/>
                  </a:lnTo>
                  <a:cubicBezTo>
                    <a:pt x="26894" y="570109"/>
                    <a:pt x="32991" y="566163"/>
                    <a:pt x="38252" y="560902"/>
                  </a:cubicBezTo>
                  <a:lnTo>
                    <a:pt x="123698" y="475469"/>
                  </a:lnTo>
                  <a:lnTo>
                    <a:pt x="153022" y="446144"/>
                  </a:lnTo>
                  <a:cubicBezTo>
                    <a:pt x="174066" y="425101"/>
                    <a:pt x="174066" y="390671"/>
                    <a:pt x="153022" y="369627"/>
                  </a:cubicBezTo>
                  <a:lnTo>
                    <a:pt x="38252" y="254870"/>
                  </a:lnTo>
                  <a:cubicBezTo>
                    <a:pt x="27730" y="244348"/>
                    <a:pt x="13865" y="239087"/>
                    <a:pt x="0" y="239087"/>
                  </a:cubicBezTo>
                  <a:lnTo>
                    <a:pt x="0" y="0"/>
                  </a:ln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US"/>
            </a:p>
          </p:txBody>
        </p:sp>
        <p:sp>
          <p:nvSpPr>
            <p:cNvPr id="141" name="Shape 294"/>
            <p:cNvSpPr/>
            <p:nvPr/>
          </p:nvSpPr>
          <p:spPr>
            <a:xfrm>
              <a:off x="8533956" y="1095517"/>
              <a:ext cx="348132" cy="342846"/>
            </a:xfrm>
            <a:custGeom>
              <a:avLst/>
              <a:gdLst/>
              <a:ahLst/>
              <a:cxnLst/>
              <a:rect l="0" t="0" r="0" b="0"/>
              <a:pathLst>
                <a:path w="348132" h="342846">
                  <a:moveTo>
                    <a:pt x="174067" y="0"/>
                  </a:moveTo>
                  <a:cubicBezTo>
                    <a:pt x="187932" y="0"/>
                    <a:pt x="201797" y="5261"/>
                    <a:pt x="212319" y="15783"/>
                  </a:cubicBezTo>
                  <a:lnTo>
                    <a:pt x="327089" y="130540"/>
                  </a:lnTo>
                  <a:cubicBezTo>
                    <a:pt x="348132" y="151584"/>
                    <a:pt x="348132" y="186014"/>
                    <a:pt x="327089" y="207045"/>
                  </a:cubicBezTo>
                  <a:lnTo>
                    <a:pt x="212319" y="321815"/>
                  </a:lnTo>
                  <a:cubicBezTo>
                    <a:pt x="191275" y="342846"/>
                    <a:pt x="156858" y="342846"/>
                    <a:pt x="135814" y="321815"/>
                  </a:cubicBezTo>
                  <a:lnTo>
                    <a:pt x="21044" y="207045"/>
                  </a:lnTo>
                  <a:cubicBezTo>
                    <a:pt x="0" y="186014"/>
                    <a:pt x="0" y="151584"/>
                    <a:pt x="21044" y="130540"/>
                  </a:cubicBezTo>
                  <a:lnTo>
                    <a:pt x="135814" y="15783"/>
                  </a:lnTo>
                  <a:cubicBezTo>
                    <a:pt x="146336" y="5261"/>
                    <a:pt x="160201" y="0"/>
                    <a:pt x="174067"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US"/>
            </a:p>
          </p:txBody>
        </p:sp>
        <p:sp>
          <p:nvSpPr>
            <p:cNvPr id="142" name="Shape 295"/>
            <p:cNvSpPr/>
            <p:nvPr/>
          </p:nvSpPr>
          <p:spPr>
            <a:xfrm>
              <a:off x="7615670" y="628359"/>
              <a:ext cx="1714437" cy="1110755"/>
            </a:xfrm>
            <a:custGeom>
              <a:avLst/>
              <a:gdLst/>
              <a:ahLst/>
              <a:cxnLst/>
              <a:rect l="0" t="0" r="0" b="0"/>
              <a:pathLst>
                <a:path w="1714437" h="1110755">
                  <a:moveTo>
                    <a:pt x="202209" y="0"/>
                  </a:moveTo>
                  <a:lnTo>
                    <a:pt x="1512227" y="0"/>
                  </a:lnTo>
                  <a:cubicBezTo>
                    <a:pt x="1623734" y="0"/>
                    <a:pt x="1714437" y="90703"/>
                    <a:pt x="1714437" y="202209"/>
                  </a:cubicBezTo>
                  <a:lnTo>
                    <a:pt x="1714437" y="908545"/>
                  </a:lnTo>
                  <a:cubicBezTo>
                    <a:pt x="1714437" y="1020051"/>
                    <a:pt x="1623734" y="1110755"/>
                    <a:pt x="1512227" y="1110755"/>
                  </a:cubicBezTo>
                  <a:lnTo>
                    <a:pt x="1477645" y="1110755"/>
                  </a:lnTo>
                  <a:lnTo>
                    <a:pt x="1477645" y="1041603"/>
                  </a:lnTo>
                  <a:lnTo>
                    <a:pt x="1512227" y="1041603"/>
                  </a:lnTo>
                  <a:cubicBezTo>
                    <a:pt x="1585595" y="1041603"/>
                    <a:pt x="1645285" y="981901"/>
                    <a:pt x="1645285" y="908545"/>
                  </a:cubicBezTo>
                  <a:lnTo>
                    <a:pt x="1645285" y="202209"/>
                  </a:lnTo>
                  <a:cubicBezTo>
                    <a:pt x="1645285" y="128829"/>
                    <a:pt x="1585595" y="69139"/>
                    <a:pt x="1512227" y="69139"/>
                  </a:cubicBezTo>
                  <a:lnTo>
                    <a:pt x="202209" y="69139"/>
                  </a:lnTo>
                  <a:cubicBezTo>
                    <a:pt x="128842" y="69139"/>
                    <a:pt x="69152" y="128829"/>
                    <a:pt x="69152" y="202209"/>
                  </a:cubicBezTo>
                  <a:lnTo>
                    <a:pt x="69152" y="908545"/>
                  </a:lnTo>
                  <a:cubicBezTo>
                    <a:pt x="69152" y="981901"/>
                    <a:pt x="128842" y="1041603"/>
                    <a:pt x="202209" y="1041603"/>
                  </a:cubicBezTo>
                  <a:lnTo>
                    <a:pt x="236792" y="1041603"/>
                  </a:lnTo>
                  <a:lnTo>
                    <a:pt x="236792" y="1110755"/>
                  </a:lnTo>
                  <a:lnTo>
                    <a:pt x="202209" y="1110755"/>
                  </a:lnTo>
                  <a:cubicBezTo>
                    <a:pt x="90703" y="1110755"/>
                    <a:pt x="0" y="1020051"/>
                    <a:pt x="0" y="908545"/>
                  </a:cubicBezTo>
                  <a:lnTo>
                    <a:pt x="0" y="202209"/>
                  </a:lnTo>
                  <a:cubicBezTo>
                    <a:pt x="0" y="90703"/>
                    <a:pt x="90703" y="0"/>
                    <a:pt x="202209"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US"/>
            </a:p>
          </p:txBody>
        </p:sp>
      </p:grpSp>
    </p:spTree>
    <p:extLst>
      <p:ext uri="{BB962C8B-B14F-4D97-AF65-F5344CB8AC3E}">
        <p14:creationId xmlns:p14="http://schemas.microsoft.com/office/powerpoint/2010/main" val="21147788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p:cNvSpPr/>
          <p:nvPr/>
        </p:nvSpPr>
        <p:spPr bwMode="auto">
          <a:xfrm>
            <a:off x="3891353" y="70815"/>
            <a:ext cx="8193792" cy="6689736"/>
          </a:xfrm>
          <a:prstGeom prst="rect">
            <a:avLst/>
          </a:prstGeom>
          <a:solidFill>
            <a:srgbClr val="FFFFFF">
              <a:lumMod val="50000"/>
            </a:srgbClr>
          </a:solidFill>
          <a:ln w="2857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algn="ctr" defTabSz="913516"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sp>
        <p:nvSpPr>
          <p:cNvPr id="93" name="Rectangle 92"/>
          <p:cNvSpPr/>
          <p:nvPr/>
        </p:nvSpPr>
        <p:spPr bwMode="auto">
          <a:xfrm>
            <a:off x="4024700" y="193181"/>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pPr>
            <a:endParaRPr lang="en-US" sz="2307" kern="0">
              <a:solidFill>
                <a:srgbClr val="FFFFFF"/>
              </a:solidFill>
              <a:latin typeface="Segoe UI Light"/>
              <a:cs typeface="Segoe UI" pitchFamily="34" charset="0"/>
            </a:endParaRPr>
          </a:p>
        </p:txBody>
      </p:sp>
      <p:sp>
        <p:nvSpPr>
          <p:cNvPr id="94" name="Rectangle 93"/>
          <p:cNvSpPr/>
          <p:nvPr/>
        </p:nvSpPr>
        <p:spPr bwMode="auto">
          <a:xfrm>
            <a:off x="4010659" y="2411013"/>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pPr>
            <a:endParaRPr lang="en-US" sz="2307" kern="0">
              <a:solidFill>
                <a:srgbClr val="FFFFFF"/>
              </a:solidFill>
              <a:latin typeface="Segoe UI Light"/>
              <a:ea typeface="Segoe UI" pitchFamily="34" charset="0"/>
              <a:cs typeface="Segoe UI" pitchFamily="34" charset="0"/>
            </a:endParaRPr>
          </a:p>
        </p:txBody>
      </p:sp>
      <p:sp>
        <p:nvSpPr>
          <p:cNvPr id="95" name="Rectangle 94"/>
          <p:cNvSpPr/>
          <p:nvPr/>
        </p:nvSpPr>
        <p:spPr bwMode="auto">
          <a:xfrm>
            <a:off x="4010659" y="3531740"/>
            <a:ext cx="2389480" cy="1064647"/>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pPr>
            <a:endParaRPr lang="en-US" sz="2307" kern="0">
              <a:solidFill>
                <a:srgbClr val="FFFFFF"/>
              </a:solidFill>
              <a:latin typeface="Segoe UI Light"/>
              <a:cs typeface="Segoe UI" pitchFamily="34" charset="0"/>
            </a:endParaRPr>
          </a:p>
        </p:txBody>
      </p:sp>
      <p:sp>
        <p:nvSpPr>
          <p:cNvPr id="96" name="Rectangle 95"/>
          <p:cNvSpPr/>
          <p:nvPr/>
        </p:nvSpPr>
        <p:spPr bwMode="auto">
          <a:xfrm>
            <a:off x="4010659" y="4640930"/>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defRPr/>
            </a:pPr>
            <a:endParaRPr lang="en-US" sz="2307" kern="0">
              <a:solidFill>
                <a:srgbClr val="FFFFFF"/>
              </a:solidFill>
              <a:latin typeface="Segoe UI Light"/>
              <a:ea typeface="Segoe UI" pitchFamily="34" charset="0"/>
              <a:cs typeface="Segoe UI" pitchFamily="34" charset="0"/>
            </a:endParaRPr>
          </a:p>
        </p:txBody>
      </p:sp>
      <p:sp>
        <p:nvSpPr>
          <p:cNvPr id="97" name="Rectangle 96"/>
          <p:cNvSpPr/>
          <p:nvPr/>
        </p:nvSpPr>
        <p:spPr bwMode="auto">
          <a:xfrm>
            <a:off x="4010659" y="1297307"/>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pPr>
            <a:endParaRPr lang="en-US" sz="2307" kern="0">
              <a:solidFill>
                <a:srgbClr val="FFFFFF"/>
              </a:solidFill>
              <a:latin typeface="Segoe UI Light"/>
              <a:cs typeface="Segoe UI" pitchFamily="34" charset="0"/>
            </a:endParaRPr>
          </a:p>
        </p:txBody>
      </p:sp>
      <p:sp>
        <p:nvSpPr>
          <p:cNvPr id="98" name="Rectangle 97"/>
          <p:cNvSpPr/>
          <p:nvPr/>
        </p:nvSpPr>
        <p:spPr bwMode="auto">
          <a:xfrm>
            <a:off x="6333894" y="193182"/>
            <a:ext cx="5610907" cy="6435386"/>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defRPr/>
            </a:pPr>
            <a:endParaRPr lang="en-US" sz="2307" kern="0">
              <a:solidFill>
                <a:srgbClr val="FFFFFF"/>
              </a:solidFill>
              <a:latin typeface="Segoe UI Light"/>
              <a:ea typeface="Segoe UI" pitchFamily="34" charset="0"/>
              <a:cs typeface="Segoe UI" pitchFamily="34" charset="0"/>
            </a:endParaRPr>
          </a:p>
        </p:txBody>
      </p:sp>
      <p:sp>
        <p:nvSpPr>
          <p:cNvPr id="99" name="TextBox 98"/>
          <p:cNvSpPr txBox="1"/>
          <p:nvPr/>
        </p:nvSpPr>
        <p:spPr>
          <a:xfrm>
            <a:off x="6480159" y="3573679"/>
            <a:ext cx="5270978" cy="1586867"/>
          </a:xfrm>
          <a:prstGeom prst="rect">
            <a:avLst/>
          </a:prstGeom>
          <a:solidFill>
            <a:schemeClr val="tx2"/>
          </a:solidFill>
        </p:spPr>
        <p:txBody>
          <a:bodyPr wrap="square" lIns="175661" tIns="140529" rIns="175661" bIns="140529" rtlCol="0">
            <a:spAutoFit/>
          </a:bodyPr>
          <a:lstStyle/>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p:txBody>
      </p:sp>
      <p:sp>
        <p:nvSpPr>
          <p:cNvPr id="100" name="TextBox 99"/>
          <p:cNvSpPr txBox="1"/>
          <p:nvPr/>
        </p:nvSpPr>
        <p:spPr>
          <a:xfrm>
            <a:off x="6480159" y="1935254"/>
            <a:ext cx="5270978" cy="1587052"/>
          </a:xfrm>
          <a:prstGeom prst="rect">
            <a:avLst/>
          </a:prstGeom>
          <a:solidFill>
            <a:schemeClr val="tx2"/>
          </a:solidFill>
        </p:spPr>
        <p:txBody>
          <a:bodyPr wrap="square" lIns="175661" tIns="140529" rIns="175661" bIns="140529" rtlCol="0">
            <a:spAutoFit/>
          </a:bodyPr>
          <a:lstStyle/>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TextBox 100"/>
          <p:cNvSpPr txBox="1"/>
          <p:nvPr/>
        </p:nvSpPr>
        <p:spPr>
          <a:xfrm>
            <a:off x="4903444" y="2699674"/>
            <a:ext cx="1161858"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API Apps</a:t>
            </a:r>
          </a:p>
        </p:txBody>
      </p:sp>
      <p:sp>
        <p:nvSpPr>
          <p:cNvPr id="102" name="TextBox 101"/>
          <p:cNvSpPr txBox="1"/>
          <p:nvPr/>
        </p:nvSpPr>
        <p:spPr>
          <a:xfrm>
            <a:off x="6480159" y="303881"/>
            <a:ext cx="5270978" cy="1580001"/>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32" tIns="137786" rIns="172232" bIns="13778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95810">
              <a:tabLst>
                <a:tab pos="878164" algn="l"/>
              </a:tabLst>
              <a:defRPr/>
            </a:pPr>
            <a:endParaRPr lang="en-US" sz="2304" b="0">
              <a:solidFill>
                <a:srgbClr val="FFFFFF"/>
              </a:solidFill>
              <a:latin typeface="Segoe UI Light"/>
              <a:ea typeface="+mn-ea"/>
            </a:endParaRPr>
          </a:p>
          <a:p>
            <a:pPr defTabSz="878221">
              <a:tabLst>
                <a:tab pos="860921" algn="l"/>
              </a:tabLst>
              <a:defRPr/>
            </a:pPr>
            <a:endParaRPr lang="en-US" sz="2262" b="0"/>
          </a:p>
        </p:txBody>
      </p:sp>
      <p:pic>
        <p:nvPicPr>
          <p:cNvPr id="103" name="Picture 102"/>
          <p:cNvPicPr>
            <a:picLocks noChangeAspect="1"/>
          </p:cNvPicPr>
          <p:nvPr/>
        </p:nvPicPr>
        <p:blipFill>
          <a:blip r:embed="rId2">
            <a:duotone>
              <a:prstClr val="black"/>
              <a:srgbClr val="00BCF2">
                <a:tint val="45000"/>
                <a:satMod val="400000"/>
              </a:srgbClr>
            </a:duotone>
            <a:lum bright="100000" contrast="-40000"/>
          </a:blip>
          <a:stretch>
            <a:fillRect/>
          </a:stretch>
        </p:blipFill>
        <p:spPr>
          <a:xfrm>
            <a:off x="4310783" y="1407029"/>
            <a:ext cx="545070" cy="782665"/>
          </a:xfrm>
          <a:prstGeom prst="rect">
            <a:avLst/>
          </a:prstGeom>
        </p:spPr>
      </p:pic>
      <p:sp>
        <p:nvSpPr>
          <p:cNvPr id="105" name="TextBox 104"/>
          <p:cNvSpPr txBox="1"/>
          <p:nvPr/>
        </p:nvSpPr>
        <p:spPr>
          <a:xfrm>
            <a:off x="4903444" y="3785719"/>
            <a:ext cx="1337865"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Logic Apps</a:t>
            </a:r>
          </a:p>
        </p:txBody>
      </p:sp>
      <p:sp>
        <p:nvSpPr>
          <p:cNvPr id="106" name="TextBox 105"/>
          <p:cNvSpPr txBox="1"/>
          <p:nvPr/>
        </p:nvSpPr>
        <p:spPr>
          <a:xfrm>
            <a:off x="5089453" y="4880171"/>
            <a:ext cx="1172972" cy="510886"/>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solidFill>
                  <a:srgbClr val="FFFFFF"/>
                </a:solidFill>
                <a:latin typeface="Segoe UI Light"/>
              </a:rPr>
              <a:t>Functions</a:t>
            </a:r>
          </a:p>
        </p:txBody>
      </p:sp>
      <p:sp>
        <p:nvSpPr>
          <p:cNvPr id="107" name="TextBox 106"/>
          <p:cNvSpPr txBox="1"/>
          <p:nvPr/>
        </p:nvSpPr>
        <p:spPr>
          <a:xfrm>
            <a:off x="4903444" y="1590728"/>
            <a:ext cx="1485585"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Mobile Apps</a:t>
            </a:r>
          </a:p>
        </p:txBody>
      </p:sp>
      <p:pic>
        <p:nvPicPr>
          <p:cNvPr id="108" name="Picture 6"/>
          <p:cNvPicPr>
            <a:picLocks noChangeAspect="1"/>
          </p:cNvPicPr>
          <p:nvPr/>
        </p:nvPicPr>
        <p:blipFill>
          <a:blip r:embed="rId3">
            <a:biLevel thresh="25000"/>
          </a:blip>
          <a:stretch>
            <a:fillRect/>
          </a:stretch>
        </p:blipFill>
        <p:spPr>
          <a:xfrm>
            <a:off x="4210269" y="4791735"/>
            <a:ext cx="902354" cy="796299"/>
          </a:xfrm>
          <a:prstGeom prst="rect">
            <a:avLst/>
          </a:prstGeom>
        </p:spPr>
      </p:pic>
      <p:sp>
        <p:nvSpPr>
          <p:cNvPr id="109" name="TextBox 108"/>
          <p:cNvSpPr txBox="1"/>
          <p:nvPr/>
        </p:nvSpPr>
        <p:spPr>
          <a:xfrm>
            <a:off x="4903445" y="486603"/>
            <a:ext cx="1276577"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Web Apps</a:t>
            </a:r>
          </a:p>
        </p:txBody>
      </p:sp>
      <p:sp>
        <p:nvSpPr>
          <p:cNvPr id="110" name="TextBox 109"/>
          <p:cNvSpPr txBox="1"/>
          <p:nvPr/>
        </p:nvSpPr>
        <p:spPr>
          <a:xfrm>
            <a:off x="6480159" y="5211918"/>
            <a:ext cx="5270978" cy="1305613"/>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32" tIns="137786" rIns="172232" bIns="13778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95810">
              <a:tabLst>
                <a:tab pos="878164" algn="l"/>
              </a:tabLst>
              <a:defRPr/>
            </a:pPr>
            <a:endParaRPr lang="en-US" sz="2307" b="0"/>
          </a:p>
        </p:txBody>
      </p:sp>
      <p:pic>
        <p:nvPicPr>
          <p:cNvPr id="111" name="Picture 110"/>
          <p:cNvPicPr>
            <a:picLocks noChangeAspect="1"/>
          </p:cNvPicPr>
          <p:nvPr/>
        </p:nvPicPr>
        <p:blipFill>
          <a:blip r:embed="rId4"/>
          <a:stretch>
            <a:fillRect/>
          </a:stretch>
        </p:blipFill>
        <p:spPr>
          <a:xfrm>
            <a:off x="4248657" y="2684297"/>
            <a:ext cx="669324" cy="631908"/>
          </a:xfrm>
          <a:prstGeom prst="flowChartOffpageConnector">
            <a:avLst/>
          </a:prstGeom>
          <a:noFill/>
        </p:spPr>
      </p:pic>
      <p:pic>
        <p:nvPicPr>
          <p:cNvPr id="112" name="Picture 111"/>
          <p:cNvPicPr>
            <a:picLocks noChangeAspect="1"/>
          </p:cNvPicPr>
          <p:nvPr/>
        </p:nvPicPr>
        <p:blipFill>
          <a:blip r:embed="rId5">
            <a:duotone>
              <a:prstClr val="black"/>
              <a:srgbClr val="00BCF2">
                <a:tint val="45000"/>
                <a:satMod val="400000"/>
              </a:srgbClr>
            </a:duotone>
            <a:lum bright="100000" contrast="-40000"/>
          </a:blip>
          <a:stretch>
            <a:fillRect/>
          </a:stretch>
        </p:blipFill>
        <p:spPr>
          <a:xfrm>
            <a:off x="4228449" y="339198"/>
            <a:ext cx="709741" cy="693195"/>
          </a:xfrm>
          <a:prstGeom prst="rect">
            <a:avLst/>
          </a:prstGeom>
        </p:spPr>
      </p:pic>
      <p:sp>
        <p:nvSpPr>
          <p:cNvPr id="113" name="TextBox 112"/>
          <p:cNvSpPr txBox="1"/>
          <p:nvPr/>
        </p:nvSpPr>
        <p:spPr>
          <a:xfrm>
            <a:off x="6567882" y="1924217"/>
            <a:ext cx="5175906"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Unlock value across on-premises and cloud</a:t>
            </a:r>
          </a:p>
        </p:txBody>
      </p:sp>
      <p:sp>
        <p:nvSpPr>
          <p:cNvPr id="114" name="TextBox 113"/>
          <p:cNvSpPr txBox="1"/>
          <p:nvPr/>
        </p:nvSpPr>
        <p:spPr>
          <a:xfrm>
            <a:off x="6567882" y="3569725"/>
            <a:ext cx="5069570"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Automate EAI, B2B/EDI, and business processes</a:t>
            </a:r>
          </a:p>
        </p:txBody>
      </p:sp>
      <p:sp>
        <p:nvSpPr>
          <p:cNvPr id="115" name="TextBox 114"/>
          <p:cNvSpPr txBox="1"/>
          <p:nvPr/>
        </p:nvSpPr>
        <p:spPr>
          <a:xfrm>
            <a:off x="6567881" y="5223386"/>
            <a:ext cx="5069570"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Enhance integration solution with Azure services</a:t>
            </a:r>
          </a:p>
        </p:txBody>
      </p:sp>
      <p:sp>
        <p:nvSpPr>
          <p:cNvPr id="116" name="TextBox 115"/>
          <p:cNvSpPr txBox="1"/>
          <p:nvPr/>
        </p:nvSpPr>
        <p:spPr>
          <a:xfrm>
            <a:off x="6567882" y="356224"/>
            <a:ext cx="3381818"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Connect SaaS applications</a:t>
            </a:r>
          </a:p>
        </p:txBody>
      </p:sp>
      <p:grpSp>
        <p:nvGrpSpPr>
          <p:cNvPr id="117" name="Group 116"/>
          <p:cNvGrpSpPr/>
          <p:nvPr/>
        </p:nvGrpSpPr>
        <p:grpSpPr>
          <a:xfrm>
            <a:off x="288272" y="1844058"/>
            <a:ext cx="3211113" cy="3196481"/>
            <a:chOff x="827088" y="-3463925"/>
            <a:chExt cx="3833812" cy="3816350"/>
          </a:xfrm>
        </p:grpSpPr>
        <p:sp>
          <p:nvSpPr>
            <p:cNvPr id="118"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19"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20"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21"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22"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23"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24"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25"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grpSp>
      <p:sp>
        <p:nvSpPr>
          <p:cNvPr id="126" name="Rectangle 125"/>
          <p:cNvSpPr/>
          <p:nvPr/>
        </p:nvSpPr>
        <p:spPr>
          <a:xfrm>
            <a:off x="317875" y="5089515"/>
            <a:ext cx="3181511" cy="693970"/>
          </a:xfrm>
          <a:prstGeom prst="rect">
            <a:avLst/>
          </a:prstGeom>
        </p:spPr>
        <p:txBody>
          <a:bodyPr wrap="square">
            <a:spAutoFit/>
          </a:bodyPr>
          <a:lstStyle/>
          <a:p>
            <a:pPr algn="ctr" defTabSz="914225"/>
            <a:r>
              <a:rPr lang="en-US" sz="3921" kern="0">
                <a:gradFill>
                  <a:gsLst>
                    <a:gs pos="0">
                      <a:schemeClr val="tx1"/>
                    </a:gs>
                    <a:gs pos="100000">
                      <a:schemeClr val="tx1"/>
                    </a:gs>
                  </a:gsLst>
                  <a:lin ang="5400000" scaled="1"/>
                </a:gradFill>
                <a:latin typeface="Segoe UI Light" panose="020B0502040204020203" pitchFamily="34" charset="0"/>
                <a:ea typeface="Segoe UI Black" panose="020B0A02040204020203" pitchFamily="34" charset="0"/>
                <a:cs typeface="Segoe UI Light" panose="020B0502040204020203" pitchFamily="34" charset="0"/>
              </a:rPr>
              <a:t>App Service</a:t>
            </a:r>
            <a:endParaRPr lang="en-US" sz="3921" kern="0">
              <a:gradFill>
                <a:gsLst>
                  <a:gs pos="0">
                    <a:schemeClr val="tx1"/>
                  </a:gs>
                  <a:gs pos="100000">
                    <a:schemeClr val="tx1"/>
                  </a:gs>
                </a:gsLst>
                <a:lin ang="5400000" scaled="1"/>
              </a:gradFill>
            </a:endParaRPr>
          </a:p>
        </p:txBody>
      </p:sp>
      <p:sp>
        <p:nvSpPr>
          <p:cNvPr id="133" name="TextBox 132"/>
          <p:cNvSpPr txBox="1"/>
          <p:nvPr/>
        </p:nvSpPr>
        <p:spPr>
          <a:xfrm>
            <a:off x="6489162" y="5998990"/>
            <a:ext cx="712200"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Functions</a:t>
            </a:r>
          </a:p>
        </p:txBody>
      </p:sp>
      <p:pic>
        <p:nvPicPr>
          <p:cNvPr id="134" name="Picture 6"/>
          <p:cNvPicPr>
            <a:picLocks noChangeAspect="1"/>
          </p:cNvPicPr>
          <p:nvPr/>
        </p:nvPicPr>
        <p:blipFill>
          <a:blip r:embed="rId3">
            <a:biLevel thresh="25000"/>
          </a:blip>
          <a:stretch>
            <a:fillRect/>
          </a:stretch>
        </p:blipFill>
        <p:spPr>
          <a:xfrm>
            <a:off x="6613310" y="5600646"/>
            <a:ext cx="463903" cy="409380"/>
          </a:xfrm>
          <a:prstGeom prst="rect">
            <a:avLst/>
          </a:prstGeom>
        </p:spPr>
      </p:pic>
      <p:pic>
        <p:nvPicPr>
          <p:cNvPr id="135" name="Picture 134"/>
          <p:cNvPicPr>
            <a:picLocks noChangeAspect="1"/>
          </p:cNvPicPr>
          <p:nvPr/>
        </p:nvPicPr>
        <p:blipFill>
          <a:blip r:embed="rId6">
            <a:biLevel thresh="25000"/>
          </a:blip>
          <a:stretch>
            <a:fillRect/>
          </a:stretch>
        </p:blipFill>
        <p:spPr>
          <a:xfrm>
            <a:off x="7591388" y="5599092"/>
            <a:ext cx="398519" cy="398519"/>
          </a:xfrm>
          <a:prstGeom prst="rect">
            <a:avLst/>
          </a:prstGeom>
        </p:spPr>
      </p:pic>
      <p:pic>
        <p:nvPicPr>
          <p:cNvPr id="136" name="Picture 135"/>
          <p:cNvPicPr>
            <a:picLocks noChangeAspect="1"/>
          </p:cNvPicPr>
          <p:nvPr/>
        </p:nvPicPr>
        <p:blipFill>
          <a:blip r:embed="rId7">
            <a:biLevel thresh="25000"/>
          </a:blip>
          <a:stretch>
            <a:fillRect/>
          </a:stretch>
        </p:blipFill>
        <p:spPr>
          <a:xfrm>
            <a:off x="8470447" y="5520658"/>
            <a:ext cx="503090" cy="503090"/>
          </a:xfrm>
          <a:prstGeom prst="rect">
            <a:avLst/>
          </a:prstGeom>
        </p:spPr>
      </p:pic>
      <p:sp>
        <p:nvSpPr>
          <p:cNvPr id="137" name="TextBox 136"/>
          <p:cNvSpPr txBox="1"/>
          <p:nvPr/>
        </p:nvSpPr>
        <p:spPr>
          <a:xfrm>
            <a:off x="7334337" y="5998989"/>
            <a:ext cx="916493"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API</a:t>
            </a:r>
            <a:br>
              <a:rPr lang="en-US" sz="980"/>
            </a:br>
            <a:r>
              <a:rPr lang="en-US" sz="980"/>
              <a:t>management</a:t>
            </a:r>
          </a:p>
        </p:txBody>
      </p:sp>
      <p:sp>
        <p:nvSpPr>
          <p:cNvPr id="138" name="TextBox 137"/>
          <p:cNvSpPr txBox="1"/>
          <p:nvPr/>
        </p:nvSpPr>
        <p:spPr>
          <a:xfrm>
            <a:off x="8365908" y="5998989"/>
            <a:ext cx="705914"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Cognitive</a:t>
            </a:r>
            <a:br>
              <a:rPr lang="en-US" sz="980"/>
            </a:br>
            <a:r>
              <a:rPr lang="en-US" sz="980"/>
              <a:t>services</a:t>
            </a:r>
          </a:p>
        </p:txBody>
      </p:sp>
      <p:pic>
        <p:nvPicPr>
          <p:cNvPr id="139" name="Picture 138"/>
          <p:cNvPicPr>
            <a:picLocks noChangeAspect="1"/>
          </p:cNvPicPr>
          <p:nvPr/>
        </p:nvPicPr>
        <p:blipFill>
          <a:blip r:embed="rId8">
            <a:biLevel thresh="25000"/>
          </a:blip>
          <a:stretch>
            <a:fillRect/>
          </a:stretch>
        </p:blipFill>
        <p:spPr>
          <a:xfrm>
            <a:off x="9454078" y="5627127"/>
            <a:ext cx="329389" cy="329389"/>
          </a:xfrm>
          <a:prstGeom prst="rect">
            <a:avLst/>
          </a:prstGeom>
        </p:spPr>
      </p:pic>
      <p:sp>
        <p:nvSpPr>
          <p:cNvPr id="140" name="TextBox 139"/>
          <p:cNvSpPr txBox="1"/>
          <p:nvPr/>
        </p:nvSpPr>
        <p:spPr>
          <a:xfrm>
            <a:off x="9293271" y="5998989"/>
            <a:ext cx="654054"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Machine</a:t>
            </a:r>
            <a:br>
              <a:rPr lang="en-US" sz="980"/>
            </a:br>
            <a:r>
              <a:rPr lang="en-US" sz="980"/>
              <a:t>learning</a:t>
            </a:r>
          </a:p>
        </p:txBody>
      </p:sp>
      <p:pic>
        <p:nvPicPr>
          <p:cNvPr id="141" name="Picture 140"/>
          <p:cNvPicPr>
            <a:picLocks noChangeAspect="1"/>
          </p:cNvPicPr>
          <p:nvPr/>
        </p:nvPicPr>
        <p:blipFill>
          <a:blip r:embed="rId9">
            <a:biLevel thresh="25000"/>
          </a:blip>
          <a:stretch>
            <a:fillRect/>
          </a:stretch>
        </p:blipFill>
        <p:spPr>
          <a:xfrm>
            <a:off x="10264007" y="5600414"/>
            <a:ext cx="343578" cy="343576"/>
          </a:xfrm>
          <a:prstGeom prst="rect">
            <a:avLst/>
          </a:prstGeom>
        </p:spPr>
      </p:pic>
      <p:sp>
        <p:nvSpPr>
          <p:cNvPr id="142" name="TextBox 141"/>
          <p:cNvSpPr txBox="1"/>
          <p:nvPr/>
        </p:nvSpPr>
        <p:spPr>
          <a:xfrm>
            <a:off x="10129799" y="5998989"/>
            <a:ext cx="599053"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Blob</a:t>
            </a:r>
            <a:br>
              <a:rPr lang="en-US" sz="980"/>
            </a:br>
            <a:r>
              <a:rPr lang="en-US" sz="980"/>
              <a:t>storage</a:t>
            </a:r>
          </a:p>
        </p:txBody>
      </p:sp>
      <p:pic>
        <p:nvPicPr>
          <p:cNvPr id="143" name="Picture 142"/>
          <p:cNvPicPr>
            <a:picLocks noChangeAspect="1"/>
          </p:cNvPicPr>
          <p:nvPr/>
        </p:nvPicPr>
        <p:blipFill>
          <a:blip r:embed="rId10">
            <a:biLevel thresh="25000"/>
          </a:blip>
          <a:stretch>
            <a:fillRect/>
          </a:stretch>
        </p:blipFill>
        <p:spPr>
          <a:xfrm>
            <a:off x="11088126" y="5581073"/>
            <a:ext cx="358176" cy="358176"/>
          </a:xfrm>
          <a:prstGeom prst="rect">
            <a:avLst/>
          </a:prstGeom>
        </p:spPr>
      </p:pic>
      <p:sp>
        <p:nvSpPr>
          <p:cNvPr id="144" name="TextBox 143"/>
          <p:cNvSpPr txBox="1"/>
          <p:nvPr/>
        </p:nvSpPr>
        <p:spPr>
          <a:xfrm>
            <a:off x="10922316" y="5998989"/>
            <a:ext cx="683913"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SQL</a:t>
            </a:r>
            <a:br>
              <a:rPr lang="en-US" sz="980"/>
            </a:br>
            <a:r>
              <a:rPr lang="en-US" sz="980"/>
              <a:t>database</a:t>
            </a:r>
          </a:p>
        </p:txBody>
      </p:sp>
      <p:sp>
        <p:nvSpPr>
          <p:cNvPr id="146" name="Freeform 5"/>
          <p:cNvSpPr>
            <a:spLocks noChangeAspect="1" noEditPoints="1"/>
          </p:cNvSpPr>
          <p:nvPr/>
        </p:nvSpPr>
        <p:spPr bwMode="black">
          <a:xfrm>
            <a:off x="6685799" y="905907"/>
            <a:ext cx="829540" cy="580839"/>
          </a:xfrm>
          <a:custGeom>
            <a:avLst/>
            <a:gdLst>
              <a:gd name="T0" fmla="*/ 606 w 2288"/>
              <a:gd name="T1" fmla="*/ 756 h 1601"/>
              <a:gd name="T2" fmla="*/ 606 w 2288"/>
              <a:gd name="T3" fmla="*/ 756 h 1601"/>
              <a:gd name="T4" fmla="*/ 606 w 2288"/>
              <a:gd name="T5" fmla="*/ 756 h 1601"/>
              <a:gd name="T6" fmla="*/ 865 w 2288"/>
              <a:gd name="T7" fmla="*/ 698 h 1601"/>
              <a:gd name="T8" fmla="*/ 606 w 2288"/>
              <a:gd name="T9" fmla="*/ 824 h 1601"/>
              <a:gd name="T10" fmla="*/ 606 w 2288"/>
              <a:gd name="T11" fmla="*/ 824 h 1601"/>
              <a:gd name="T12" fmla="*/ 940 w 2288"/>
              <a:gd name="T13" fmla="*/ 698 h 1601"/>
              <a:gd name="T14" fmla="*/ 1475 w 2288"/>
              <a:gd name="T15" fmla="*/ 698 h 1601"/>
              <a:gd name="T16" fmla="*/ 1475 w 2288"/>
              <a:gd name="T17" fmla="*/ 698 h 1601"/>
              <a:gd name="T18" fmla="*/ 556 w 2288"/>
              <a:gd name="T19" fmla="*/ 792 h 1601"/>
              <a:gd name="T20" fmla="*/ 556 w 2288"/>
              <a:gd name="T21" fmla="*/ 792 h 1601"/>
              <a:gd name="T22" fmla="*/ 865 w 2288"/>
              <a:gd name="T23" fmla="*/ 698 h 1601"/>
              <a:gd name="T24" fmla="*/ 1436 w 2288"/>
              <a:gd name="T25" fmla="*/ 824 h 1601"/>
              <a:gd name="T26" fmla="*/ 1436 w 2288"/>
              <a:gd name="T27" fmla="*/ 824 h 1601"/>
              <a:gd name="T28" fmla="*/ 940 w 2288"/>
              <a:gd name="T29" fmla="*/ 698 h 1601"/>
              <a:gd name="T30" fmla="*/ 606 w 2288"/>
              <a:gd name="T31" fmla="*/ 756 h 1601"/>
              <a:gd name="T32" fmla="*/ 382 w 2288"/>
              <a:gd name="T33" fmla="*/ 1339 h 1601"/>
              <a:gd name="T34" fmla="*/ 490 w 2288"/>
              <a:gd name="T35" fmla="*/ 794 h 1601"/>
              <a:gd name="T36" fmla="*/ 447 w 2288"/>
              <a:gd name="T37" fmla="*/ 799 h 1601"/>
              <a:gd name="T38" fmla="*/ 483 w 2288"/>
              <a:gd name="T39" fmla="*/ 667 h 1601"/>
              <a:gd name="T40" fmla="*/ 490 w 2288"/>
              <a:gd name="T41" fmla="*/ 794 h 1601"/>
              <a:gd name="T42" fmla="*/ 513 w 2288"/>
              <a:gd name="T43" fmla="*/ 792 h 1601"/>
              <a:gd name="T44" fmla="*/ 599 w 2288"/>
              <a:gd name="T45" fmla="*/ 680 h 1601"/>
              <a:gd name="T46" fmla="*/ 685 w 2288"/>
              <a:gd name="T47" fmla="*/ 721 h 1601"/>
              <a:gd name="T48" fmla="*/ 770 w 2288"/>
              <a:gd name="T49" fmla="*/ 567 h 1601"/>
              <a:gd name="T50" fmla="*/ 982 w 2288"/>
              <a:gd name="T51" fmla="*/ 839 h 1601"/>
              <a:gd name="T52" fmla="*/ 863 w 2288"/>
              <a:gd name="T53" fmla="*/ 652 h 1601"/>
              <a:gd name="T54" fmla="*/ 1018 w 2288"/>
              <a:gd name="T55" fmla="*/ 830 h 1601"/>
              <a:gd name="T56" fmla="*/ 1044 w 2288"/>
              <a:gd name="T57" fmla="*/ 749 h 1601"/>
              <a:gd name="T58" fmla="*/ 1074 w 2288"/>
              <a:gd name="T59" fmla="*/ 685 h 1601"/>
              <a:gd name="T60" fmla="*/ 1284 w 2288"/>
              <a:gd name="T61" fmla="*/ 684 h 1601"/>
              <a:gd name="T62" fmla="*/ 1145 w 2288"/>
              <a:gd name="T63" fmla="*/ 911 h 1601"/>
              <a:gd name="T64" fmla="*/ 1212 w 2288"/>
              <a:gd name="T65" fmla="*/ 684 h 1601"/>
              <a:gd name="T66" fmla="*/ 1363 w 2288"/>
              <a:gd name="T67" fmla="*/ 563 h 1601"/>
              <a:gd name="T68" fmla="*/ 1290 w 2288"/>
              <a:gd name="T69" fmla="*/ 648 h 1601"/>
              <a:gd name="T70" fmla="*/ 1364 w 2288"/>
              <a:gd name="T71" fmla="*/ 828 h 1601"/>
              <a:gd name="T72" fmla="*/ 1526 w 2288"/>
              <a:gd name="T73" fmla="*/ 710 h 1601"/>
              <a:gd name="T74" fmla="*/ 1615 w 2288"/>
              <a:gd name="T75" fmla="*/ 716 h 1601"/>
              <a:gd name="T76" fmla="*/ 1609 w 2288"/>
              <a:gd name="T77" fmla="*/ 652 h 1601"/>
              <a:gd name="T78" fmla="*/ 1697 w 2288"/>
              <a:gd name="T79" fmla="*/ 751 h 1601"/>
              <a:gd name="T80" fmla="*/ 1842 w 2288"/>
              <a:gd name="T81" fmla="*/ 686 h 1601"/>
              <a:gd name="T82" fmla="*/ 1857 w 2288"/>
              <a:gd name="T83" fmla="*/ 844 h 1601"/>
              <a:gd name="T84" fmla="*/ 2044 w 2288"/>
              <a:gd name="T85" fmla="*/ 839 h 1601"/>
              <a:gd name="T86" fmla="*/ 1925 w 2288"/>
              <a:gd name="T87" fmla="*/ 652 h 1601"/>
              <a:gd name="T88" fmla="*/ 2011 w 2288"/>
              <a:gd name="T89" fmla="*/ 730 h 1601"/>
              <a:gd name="T90" fmla="*/ 1488 w 2288"/>
              <a:gd name="T91" fmla="*/ 752 h 1601"/>
              <a:gd name="T92" fmla="*/ 568 w 2288"/>
              <a:gd name="T93" fmla="*/ 766 h 1601"/>
              <a:gd name="T94" fmla="*/ 606 w 2288"/>
              <a:gd name="T95" fmla="*/ 756 h 1601"/>
              <a:gd name="T96" fmla="*/ 940 w 2288"/>
              <a:gd name="T97" fmla="*/ 698 h 1601"/>
              <a:gd name="T98" fmla="*/ 1386 w 2288"/>
              <a:gd name="T99" fmla="*/ 752 h 1601"/>
              <a:gd name="T100" fmla="*/ 1386 w 2288"/>
              <a:gd name="T101" fmla="*/ 752 h 1601"/>
              <a:gd name="T102" fmla="*/ 854 w 2288"/>
              <a:gd name="T103" fmla="*/ 730 h 1601"/>
              <a:gd name="T104" fmla="*/ 642 w 2288"/>
              <a:gd name="T105" fmla="*/ 820 h 1601"/>
              <a:gd name="T106" fmla="*/ 642 w 2288"/>
              <a:gd name="T107" fmla="*/ 820 h 1601"/>
              <a:gd name="T108" fmla="*/ 940 w 2288"/>
              <a:gd name="T109" fmla="*/ 698 h 1601"/>
              <a:gd name="T110" fmla="*/ 560 w 2288"/>
              <a:gd name="T111" fmla="*/ 808 h 1601"/>
              <a:gd name="T112" fmla="*/ 560 w 2288"/>
              <a:gd name="T113" fmla="*/ 808 h 1601"/>
              <a:gd name="T114" fmla="*/ 854 w 2288"/>
              <a:gd name="T115" fmla="*/ 730 h 1601"/>
              <a:gd name="T116" fmla="*/ 606 w 2288"/>
              <a:gd name="T117" fmla="*/ 756 h 1601"/>
              <a:gd name="T118" fmla="*/ 606 w 2288"/>
              <a:gd name="T119" fmla="*/ 756 h 1601"/>
              <a:gd name="T120" fmla="*/ 606 w 2288"/>
              <a:gd name="T121" fmla="*/ 756 h 1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88" h="1601">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1794" y="217"/>
                </a:moveTo>
                <a:cubicBezTo>
                  <a:pt x="1723" y="217"/>
                  <a:pt x="1655" y="231"/>
                  <a:pt x="1595" y="259"/>
                </a:cubicBezTo>
                <a:cubicBezTo>
                  <a:pt x="1525" y="133"/>
                  <a:pt x="1393" y="50"/>
                  <a:pt x="1241" y="50"/>
                </a:cubicBezTo>
                <a:cubicBezTo>
                  <a:pt x="1128" y="50"/>
                  <a:pt x="1026" y="97"/>
                  <a:pt x="952" y="174"/>
                </a:cubicBezTo>
                <a:cubicBezTo>
                  <a:pt x="871" y="68"/>
                  <a:pt x="743" y="0"/>
                  <a:pt x="599" y="0"/>
                </a:cubicBezTo>
                <a:cubicBezTo>
                  <a:pt x="353" y="0"/>
                  <a:pt x="154" y="197"/>
                  <a:pt x="154" y="442"/>
                </a:cubicBezTo>
                <a:cubicBezTo>
                  <a:pt x="154" y="505"/>
                  <a:pt x="168" y="566"/>
                  <a:pt x="191" y="620"/>
                </a:cubicBezTo>
                <a:cubicBezTo>
                  <a:pt x="77" y="686"/>
                  <a:pt x="0" y="811"/>
                  <a:pt x="0" y="954"/>
                </a:cubicBezTo>
                <a:cubicBezTo>
                  <a:pt x="0" y="1167"/>
                  <a:pt x="171" y="1339"/>
                  <a:pt x="382" y="1339"/>
                </a:cubicBezTo>
                <a:cubicBezTo>
                  <a:pt x="409" y="1339"/>
                  <a:pt x="435" y="1337"/>
                  <a:pt x="460" y="1332"/>
                </a:cubicBezTo>
                <a:cubicBezTo>
                  <a:pt x="518" y="1489"/>
                  <a:pt x="669" y="1601"/>
                  <a:pt x="846" y="1601"/>
                </a:cubicBezTo>
                <a:cubicBezTo>
                  <a:pt x="1016" y="1601"/>
                  <a:pt x="1162" y="1497"/>
                  <a:pt x="1225" y="1351"/>
                </a:cubicBezTo>
                <a:cubicBezTo>
                  <a:pt x="1272" y="1374"/>
                  <a:pt x="1326" y="1387"/>
                  <a:pt x="1382" y="1387"/>
                </a:cubicBezTo>
                <a:cubicBezTo>
                  <a:pt x="1517" y="1387"/>
                  <a:pt x="1635" y="1312"/>
                  <a:pt x="1697" y="1202"/>
                </a:cubicBezTo>
                <a:cubicBezTo>
                  <a:pt x="1729" y="1208"/>
                  <a:pt x="1761" y="1211"/>
                  <a:pt x="1794" y="1211"/>
                </a:cubicBezTo>
                <a:cubicBezTo>
                  <a:pt x="2066" y="1211"/>
                  <a:pt x="2288" y="989"/>
                  <a:pt x="2288" y="714"/>
                </a:cubicBezTo>
                <a:cubicBezTo>
                  <a:pt x="2288" y="439"/>
                  <a:pt x="2066" y="217"/>
                  <a:pt x="1794" y="217"/>
                </a:cubicBezTo>
                <a:close/>
                <a:moveTo>
                  <a:pt x="490" y="794"/>
                </a:moveTo>
                <a:cubicBezTo>
                  <a:pt x="490" y="834"/>
                  <a:pt x="460" y="860"/>
                  <a:pt x="414" y="860"/>
                </a:cubicBezTo>
                <a:cubicBezTo>
                  <a:pt x="391" y="860"/>
                  <a:pt x="368" y="856"/>
                  <a:pt x="345" y="843"/>
                </a:cubicBezTo>
                <a:cubicBezTo>
                  <a:pt x="341" y="840"/>
                  <a:pt x="336" y="838"/>
                  <a:pt x="332" y="835"/>
                </a:cubicBezTo>
                <a:cubicBezTo>
                  <a:pt x="332" y="834"/>
                  <a:pt x="329" y="834"/>
                  <a:pt x="330" y="830"/>
                </a:cubicBezTo>
                <a:cubicBezTo>
                  <a:pt x="341" y="805"/>
                  <a:pt x="341" y="805"/>
                  <a:pt x="341" y="805"/>
                </a:cubicBezTo>
                <a:cubicBezTo>
                  <a:pt x="342" y="799"/>
                  <a:pt x="345" y="802"/>
                  <a:pt x="346" y="802"/>
                </a:cubicBezTo>
                <a:cubicBezTo>
                  <a:pt x="348" y="803"/>
                  <a:pt x="351" y="806"/>
                  <a:pt x="354" y="807"/>
                </a:cubicBezTo>
                <a:cubicBezTo>
                  <a:pt x="382" y="825"/>
                  <a:pt x="406" y="825"/>
                  <a:pt x="415" y="825"/>
                </a:cubicBezTo>
                <a:cubicBezTo>
                  <a:pt x="434" y="825"/>
                  <a:pt x="447" y="814"/>
                  <a:pt x="447" y="799"/>
                </a:cubicBezTo>
                <a:cubicBezTo>
                  <a:pt x="447" y="798"/>
                  <a:pt x="447" y="798"/>
                  <a:pt x="447" y="798"/>
                </a:cubicBezTo>
                <a:cubicBezTo>
                  <a:pt x="447" y="783"/>
                  <a:pt x="428" y="776"/>
                  <a:pt x="406" y="770"/>
                </a:cubicBezTo>
                <a:cubicBezTo>
                  <a:pt x="401" y="769"/>
                  <a:pt x="401" y="769"/>
                  <a:pt x="401" y="769"/>
                </a:cubicBezTo>
                <a:cubicBezTo>
                  <a:pt x="369" y="760"/>
                  <a:pt x="337" y="747"/>
                  <a:pt x="337" y="707"/>
                </a:cubicBezTo>
                <a:cubicBezTo>
                  <a:pt x="337" y="688"/>
                  <a:pt x="344" y="672"/>
                  <a:pt x="357" y="661"/>
                </a:cubicBezTo>
                <a:cubicBezTo>
                  <a:pt x="370" y="649"/>
                  <a:pt x="388" y="643"/>
                  <a:pt x="410" y="643"/>
                </a:cubicBezTo>
                <a:cubicBezTo>
                  <a:pt x="414" y="643"/>
                  <a:pt x="414" y="643"/>
                  <a:pt x="414" y="643"/>
                </a:cubicBezTo>
                <a:cubicBezTo>
                  <a:pt x="440" y="643"/>
                  <a:pt x="464" y="650"/>
                  <a:pt x="482" y="661"/>
                </a:cubicBezTo>
                <a:cubicBezTo>
                  <a:pt x="483" y="662"/>
                  <a:pt x="484" y="665"/>
                  <a:pt x="483" y="667"/>
                </a:cubicBezTo>
                <a:cubicBezTo>
                  <a:pt x="483" y="668"/>
                  <a:pt x="475" y="690"/>
                  <a:pt x="474" y="693"/>
                </a:cubicBezTo>
                <a:cubicBezTo>
                  <a:pt x="473" y="697"/>
                  <a:pt x="468" y="694"/>
                  <a:pt x="468" y="694"/>
                </a:cubicBezTo>
                <a:cubicBezTo>
                  <a:pt x="452" y="685"/>
                  <a:pt x="428" y="679"/>
                  <a:pt x="409" y="679"/>
                </a:cubicBezTo>
                <a:cubicBezTo>
                  <a:pt x="390" y="679"/>
                  <a:pt x="378" y="688"/>
                  <a:pt x="378" y="702"/>
                </a:cubicBezTo>
                <a:cubicBezTo>
                  <a:pt x="378" y="710"/>
                  <a:pt x="383" y="715"/>
                  <a:pt x="391" y="719"/>
                </a:cubicBezTo>
                <a:cubicBezTo>
                  <a:pt x="399" y="724"/>
                  <a:pt x="410" y="727"/>
                  <a:pt x="422" y="731"/>
                </a:cubicBezTo>
                <a:cubicBezTo>
                  <a:pt x="425" y="733"/>
                  <a:pt x="425" y="733"/>
                  <a:pt x="425" y="733"/>
                </a:cubicBezTo>
                <a:cubicBezTo>
                  <a:pt x="456" y="743"/>
                  <a:pt x="490" y="756"/>
                  <a:pt x="490" y="793"/>
                </a:cubicBezTo>
                <a:cubicBezTo>
                  <a:pt x="490" y="794"/>
                  <a:pt x="490" y="794"/>
                  <a:pt x="490" y="794"/>
                </a:cubicBezTo>
                <a:close/>
                <a:moveTo>
                  <a:pt x="685" y="842"/>
                </a:moveTo>
                <a:cubicBezTo>
                  <a:pt x="685" y="842"/>
                  <a:pt x="685" y="846"/>
                  <a:pt x="682" y="847"/>
                </a:cubicBezTo>
                <a:cubicBezTo>
                  <a:pt x="682" y="847"/>
                  <a:pt x="677" y="848"/>
                  <a:pt x="672" y="848"/>
                </a:cubicBezTo>
                <a:cubicBezTo>
                  <a:pt x="668" y="849"/>
                  <a:pt x="652" y="853"/>
                  <a:pt x="638" y="855"/>
                </a:cubicBezTo>
                <a:cubicBezTo>
                  <a:pt x="626" y="857"/>
                  <a:pt x="613" y="858"/>
                  <a:pt x="599" y="858"/>
                </a:cubicBezTo>
                <a:cubicBezTo>
                  <a:pt x="586" y="858"/>
                  <a:pt x="574" y="857"/>
                  <a:pt x="564" y="855"/>
                </a:cubicBezTo>
                <a:cubicBezTo>
                  <a:pt x="552" y="852"/>
                  <a:pt x="543" y="848"/>
                  <a:pt x="537" y="843"/>
                </a:cubicBezTo>
                <a:cubicBezTo>
                  <a:pt x="529" y="838"/>
                  <a:pt x="523" y="830"/>
                  <a:pt x="519" y="823"/>
                </a:cubicBezTo>
                <a:cubicBezTo>
                  <a:pt x="515" y="814"/>
                  <a:pt x="513" y="805"/>
                  <a:pt x="513" y="792"/>
                </a:cubicBezTo>
                <a:cubicBezTo>
                  <a:pt x="513" y="780"/>
                  <a:pt x="515" y="770"/>
                  <a:pt x="520" y="762"/>
                </a:cubicBezTo>
                <a:cubicBezTo>
                  <a:pt x="525" y="753"/>
                  <a:pt x="532" y="745"/>
                  <a:pt x="540" y="739"/>
                </a:cubicBezTo>
                <a:cubicBezTo>
                  <a:pt x="547" y="734"/>
                  <a:pt x="556" y="730"/>
                  <a:pt x="567" y="726"/>
                </a:cubicBezTo>
                <a:cubicBezTo>
                  <a:pt x="578" y="724"/>
                  <a:pt x="588" y="722"/>
                  <a:pt x="600" y="722"/>
                </a:cubicBezTo>
                <a:cubicBezTo>
                  <a:pt x="608" y="722"/>
                  <a:pt x="615" y="722"/>
                  <a:pt x="620" y="724"/>
                </a:cubicBezTo>
                <a:cubicBezTo>
                  <a:pt x="620" y="724"/>
                  <a:pt x="631" y="724"/>
                  <a:pt x="642" y="726"/>
                </a:cubicBezTo>
                <a:cubicBezTo>
                  <a:pt x="642" y="720"/>
                  <a:pt x="642" y="720"/>
                  <a:pt x="642" y="720"/>
                </a:cubicBezTo>
                <a:cubicBezTo>
                  <a:pt x="642" y="703"/>
                  <a:pt x="638" y="694"/>
                  <a:pt x="632" y="689"/>
                </a:cubicBezTo>
                <a:cubicBezTo>
                  <a:pt x="624" y="683"/>
                  <a:pt x="613" y="680"/>
                  <a:pt x="599" y="680"/>
                </a:cubicBezTo>
                <a:cubicBezTo>
                  <a:pt x="599" y="680"/>
                  <a:pt x="567" y="680"/>
                  <a:pt x="541" y="693"/>
                </a:cubicBezTo>
                <a:cubicBezTo>
                  <a:pt x="540" y="694"/>
                  <a:pt x="538" y="694"/>
                  <a:pt x="538" y="694"/>
                </a:cubicBezTo>
                <a:cubicBezTo>
                  <a:pt x="538" y="694"/>
                  <a:pt x="536" y="695"/>
                  <a:pt x="534" y="693"/>
                </a:cubicBezTo>
                <a:cubicBezTo>
                  <a:pt x="525" y="667"/>
                  <a:pt x="525" y="667"/>
                  <a:pt x="525" y="667"/>
                </a:cubicBezTo>
                <a:cubicBezTo>
                  <a:pt x="524" y="663"/>
                  <a:pt x="527" y="662"/>
                  <a:pt x="527" y="662"/>
                </a:cubicBezTo>
                <a:cubicBezTo>
                  <a:pt x="538" y="653"/>
                  <a:pt x="567" y="647"/>
                  <a:pt x="567" y="647"/>
                </a:cubicBezTo>
                <a:cubicBezTo>
                  <a:pt x="577" y="645"/>
                  <a:pt x="592" y="644"/>
                  <a:pt x="602" y="644"/>
                </a:cubicBezTo>
                <a:cubicBezTo>
                  <a:pt x="629" y="644"/>
                  <a:pt x="650" y="649"/>
                  <a:pt x="664" y="662"/>
                </a:cubicBezTo>
                <a:cubicBezTo>
                  <a:pt x="678" y="675"/>
                  <a:pt x="685" y="694"/>
                  <a:pt x="685" y="721"/>
                </a:cubicBezTo>
                <a:cubicBezTo>
                  <a:pt x="685" y="842"/>
                  <a:pt x="685" y="842"/>
                  <a:pt x="685" y="842"/>
                </a:cubicBezTo>
                <a:close/>
                <a:moveTo>
                  <a:pt x="770" y="851"/>
                </a:moveTo>
                <a:cubicBezTo>
                  <a:pt x="770" y="852"/>
                  <a:pt x="769" y="855"/>
                  <a:pt x="767" y="855"/>
                </a:cubicBezTo>
                <a:cubicBezTo>
                  <a:pt x="767" y="855"/>
                  <a:pt x="767" y="855"/>
                  <a:pt x="732" y="855"/>
                </a:cubicBezTo>
                <a:cubicBezTo>
                  <a:pt x="729" y="855"/>
                  <a:pt x="728" y="852"/>
                  <a:pt x="728" y="851"/>
                </a:cubicBezTo>
                <a:cubicBezTo>
                  <a:pt x="728" y="851"/>
                  <a:pt x="728" y="851"/>
                  <a:pt x="728" y="567"/>
                </a:cubicBezTo>
                <a:cubicBezTo>
                  <a:pt x="728" y="564"/>
                  <a:pt x="729" y="563"/>
                  <a:pt x="732" y="563"/>
                </a:cubicBezTo>
                <a:cubicBezTo>
                  <a:pt x="732" y="563"/>
                  <a:pt x="732" y="563"/>
                  <a:pt x="767" y="563"/>
                </a:cubicBezTo>
                <a:cubicBezTo>
                  <a:pt x="769" y="563"/>
                  <a:pt x="770" y="564"/>
                  <a:pt x="770" y="567"/>
                </a:cubicBezTo>
                <a:lnTo>
                  <a:pt x="770" y="851"/>
                </a:lnTo>
                <a:close/>
                <a:moveTo>
                  <a:pt x="990" y="760"/>
                </a:moveTo>
                <a:cubicBezTo>
                  <a:pt x="990" y="762"/>
                  <a:pt x="986" y="762"/>
                  <a:pt x="986" y="762"/>
                </a:cubicBezTo>
                <a:cubicBezTo>
                  <a:pt x="854" y="762"/>
                  <a:pt x="854" y="762"/>
                  <a:pt x="854" y="762"/>
                </a:cubicBezTo>
                <a:cubicBezTo>
                  <a:pt x="855" y="783"/>
                  <a:pt x="859" y="797"/>
                  <a:pt x="869" y="807"/>
                </a:cubicBezTo>
                <a:cubicBezTo>
                  <a:pt x="878" y="816"/>
                  <a:pt x="894" y="823"/>
                  <a:pt x="914" y="823"/>
                </a:cubicBezTo>
                <a:cubicBezTo>
                  <a:pt x="946" y="823"/>
                  <a:pt x="959" y="816"/>
                  <a:pt x="969" y="812"/>
                </a:cubicBezTo>
                <a:cubicBezTo>
                  <a:pt x="969" y="812"/>
                  <a:pt x="973" y="811"/>
                  <a:pt x="974" y="815"/>
                </a:cubicBezTo>
                <a:cubicBezTo>
                  <a:pt x="982" y="839"/>
                  <a:pt x="982" y="839"/>
                  <a:pt x="982" y="839"/>
                </a:cubicBezTo>
                <a:cubicBezTo>
                  <a:pt x="985" y="843"/>
                  <a:pt x="983" y="844"/>
                  <a:pt x="982" y="846"/>
                </a:cubicBezTo>
                <a:cubicBezTo>
                  <a:pt x="973" y="849"/>
                  <a:pt x="953" y="858"/>
                  <a:pt x="915" y="858"/>
                </a:cubicBezTo>
                <a:cubicBezTo>
                  <a:pt x="896" y="858"/>
                  <a:pt x="880" y="856"/>
                  <a:pt x="867" y="851"/>
                </a:cubicBezTo>
                <a:cubicBezTo>
                  <a:pt x="854" y="846"/>
                  <a:pt x="842" y="838"/>
                  <a:pt x="833" y="829"/>
                </a:cubicBezTo>
                <a:cubicBezTo>
                  <a:pt x="824" y="819"/>
                  <a:pt x="818" y="808"/>
                  <a:pt x="814" y="794"/>
                </a:cubicBezTo>
                <a:cubicBezTo>
                  <a:pt x="810" y="783"/>
                  <a:pt x="808" y="767"/>
                  <a:pt x="808" y="752"/>
                </a:cubicBezTo>
                <a:cubicBezTo>
                  <a:pt x="808" y="738"/>
                  <a:pt x="810" y="724"/>
                  <a:pt x="814" y="710"/>
                </a:cubicBezTo>
                <a:cubicBezTo>
                  <a:pt x="818" y="697"/>
                  <a:pt x="824" y="685"/>
                  <a:pt x="832" y="676"/>
                </a:cubicBezTo>
                <a:cubicBezTo>
                  <a:pt x="840" y="666"/>
                  <a:pt x="850" y="658"/>
                  <a:pt x="863" y="652"/>
                </a:cubicBezTo>
                <a:cubicBezTo>
                  <a:pt x="874" y="647"/>
                  <a:pt x="890" y="644"/>
                  <a:pt x="906" y="644"/>
                </a:cubicBezTo>
                <a:cubicBezTo>
                  <a:pt x="921" y="644"/>
                  <a:pt x="933" y="647"/>
                  <a:pt x="944" y="652"/>
                </a:cubicBezTo>
                <a:cubicBezTo>
                  <a:pt x="953" y="656"/>
                  <a:pt x="960" y="662"/>
                  <a:pt x="969" y="671"/>
                </a:cubicBezTo>
                <a:cubicBezTo>
                  <a:pt x="974" y="676"/>
                  <a:pt x="983" y="689"/>
                  <a:pt x="986" y="702"/>
                </a:cubicBezTo>
                <a:cubicBezTo>
                  <a:pt x="995" y="731"/>
                  <a:pt x="990" y="757"/>
                  <a:pt x="990" y="760"/>
                </a:cubicBezTo>
                <a:close/>
                <a:moveTo>
                  <a:pt x="1100" y="860"/>
                </a:moveTo>
                <a:cubicBezTo>
                  <a:pt x="1077" y="860"/>
                  <a:pt x="1055" y="856"/>
                  <a:pt x="1032" y="843"/>
                </a:cubicBezTo>
                <a:cubicBezTo>
                  <a:pt x="1027" y="840"/>
                  <a:pt x="1023" y="838"/>
                  <a:pt x="1019" y="835"/>
                </a:cubicBezTo>
                <a:cubicBezTo>
                  <a:pt x="1018" y="834"/>
                  <a:pt x="1017" y="834"/>
                  <a:pt x="1018" y="830"/>
                </a:cubicBezTo>
                <a:cubicBezTo>
                  <a:pt x="1027" y="805"/>
                  <a:pt x="1027" y="805"/>
                  <a:pt x="1027" y="805"/>
                </a:cubicBezTo>
                <a:cubicBezTo>
                  <a:pt x="1028" y="801"/>
                  <a:pt x="1032" y="802"/>
                  <a:pt x="1033" y="802"/>
                </a:cubicBezTo>
                <a:cubicBezTo>
                  <a:pt x="1036" y="805"/>
                  <a:pt x="1037" y="806"/>
                  <a:pt x="1041" y="807"/>
                </a:cubicBezTo>
                <a:cubicBezTo>
                  <a:pt x="1068" y="825"/>
                  <a:pt x="1094" y="825"/>
                  <a:pt x="1101" y="825"/>
                </a:cubicBezTo>
                <a:cubicBezTo>
                  <a:pt x="1122" y="825"/>
                  <a:pt x="1135" y="814"/>
                  <a:pt x="1135" y="799"/>
                </a:cubicBezTo>
                <a:cubicBezTo>
                  <a:pt x="1135" y="799"/>
                  <a:pt x="1135" y="799"/>
                  <a:pt x="1135" y="798"/>
                </a:cubicBezTo>
                <a:cubicBezTo>
                  <a:pt x="1135" y="783"/>
                  <a:pt x="1116" y="776"/>
                  <a:pt x="1092" y="770"/>
                </a:cubicBezTo>
                <a:cubicBezTo>
                  <a:pt x="1092" y="770"/>
                  <a:pt x="1092" y="770"/>
                  <a:pt x="1087" y="769"/>
                </a:cubicBezTo>
                <a:cubicBezTo>
                  <a:pt x="1072" y="764"/>
                  <a:pt x="1056" y="759"/>
                  <a:pt x="1044" y="749"/>
                </a:cubicBezTo>
                <a:cubicBezTo>
                  <a:pt x="1032" y="740"/>
                  <a:pt x="1023" y="727"/>
                  <a:pt x="1023" y="707"/>
                </a:cubicBezTo>
                <a:cubicBezTo>
                  <a:pt x="1023" y="670"/>
                  <a:pt x="1054" y="643"/>
                  <a:pt x="1096" y="643"/>
                </a:cubicBezTo>
                <a:cubicBezTo>
                  <a:pt x="1096" y="643"/>
                  <a:pt x="1096" y="643"/>
                  <a:pt x="1101" y="643"/>
                </a:cubicBezTo>
                <a:cubicBezTo>
                  <a:pt x="1127" y="643"/>
                  <a:pt x="1150" y="650"/>
                  <a:pt x="1168" y="661"/>
                </a:cubicBezTo>
                <a:cubicBezTo>
                  <a:pt x="1171" y="662"/>
                  <a:pt x="1172" y="665"/>
                  <a:pt x="1171" y="667"/>
                </a:cubicBezTo>
                <a:cubicBezTo>
                  <a:pt x="1169" y="668"/>
                  <a:pt x="1162" y="690"/>
                  <a:pt x="1162" y="693"/>
                </a:cubicBezTo>
                <a:cubicBezTo>
                  <a:pt x="1159" y="697"/>
                  <a:pt x="1155" y="694"/>
                  <a:pt x="1155" y="694"/>
                </a:cubicBezTo>
                <a:cubicBezTo>
                  <a:pt x="1140" y="685"/>
                  <a:pt x="1116" y="679"/>
                  <a:pt x="1095" y="679"/>
                </a:cubicBezTo>
                <a:cubicBezTo>
                  <a:pt x="1086" y="679"/>
                  <a:pt x="1079" y="681"/>
                  <a:pt x="1074" y="685"/>
                </a:cubicBezTo>
                <a:cubicBezTo>
                  <a:pt x="1068" y="689"/>
                  <a:pt x="1066" y="695"/>
                  <a:pt x="1066" y="702"/>
                </a:cubicBezTo>
                <a:cubicBezTo>
                  <a:pt x="1066" y="717"/>
                  <a:pt x="1086" y="724"/>
                  <a:pt x="1109" y="731"/>
                </a:cubicBezTo>
                <a:cubicBezTo>
                  <a:pt x="1109" y="731"/>
                  <a:pt x="1109" y="731"/>
                  <a:pt x="1113" y="733"/>
                </a:cubicBezTo>
                <a:cubicBezTo>
                  <a:pt x="1144" y="743"/>
                  <a:pt x="1177" y="756"/>
                  <a:pt x="1177" y="793"/>
                </a:cubicBezTo>
                <a:cubicBezTo>
                  <a:pt x="1177" y="793"/>
                  <a:pt x="1177" y="793"/>
                  <a:pt x="1177" y="794"/>
                </a:cubicBezTo>
                <a:cubicBezTo>
                  <a:pt x="1177" y="834"/>
                  <a:pt x="1148" y="860"/>
                  <a:pt x="1100" y="860"/>
                </a:cubicBezTo>
                <a:close/>
                <a:moveTo>
                  <a:pt x="1332" y="680"/>
                </a:moveTo>
                <a:cubicBezTo>
                  <a:pt x="1331" y="684"/>
                  <a:pt x="1327" y="684"/>
                  <a:pt x="1327" y="684"/>
                </a:cubicBezTo>
                <a:cubicBezTo>
                  <a:pt x="1327" y="684"/>
                  <a:pt x="1327" y="684"/>
                  <a:pt x="1284" y="684"/>
                </a:cubicBezTo>
                <a:cubicBezTo>
                  <a:pt x="1284" y="684"/>
                  <a:pt x="1284" y="684"/>
                  <a:pt x="1254" y="853"/>
                </a:cubicBezTo>
                <a:cubicBezTo>
                  <a:pt x="1252" y="870"/>
                  <a:pt x="1248" y="885"/>
                  <a:pt x="1243" y="897"/>
                </a:cubicBezTo>
                <a:cubicBezTo>
                  <a:pt x="1237" y="910"/>
                  <a:pt x="1234" y="919"/>
                  <a:pt x="1226" y="928"/>
                </a:cubicBezTo>
                <a:cubicBezTo>
                  <a:pt x="1218" y="936"/>
                  <a:pt x="1210" y="941"/>
                  <a:pt x="1200" y="945"/>
                </a:cubicBezTo>
                <a:cubicBezTo>
                  <a:pt x="1191" y="947"/>
                  <a:pt x="1181" y="950"/>
                  <a:pt x="1168" y="950"/>
                </a:cubicBezTo>
                <a:cubicBezTo>
                  <a:pt x="1163" y="950"/>
                  <a:pt x="1157" y="950"/>
                  <a:pt x="1149" y="947"/>
                </a:cubicBezTo>
                <a:cubicBezTo>
                  <a:pt x="1144" y="946"/>
                  <a:pt x="1140" y="946"/>
                  <a:pt x="1136" y="945"/>
                </a:cubicBezTo>
                <a:cubicBezTo>
                  <a:pt x="1135" y="943"/>
                  <a:pt x="1134" y="942"/>
                  <a:pt x="1135" y="938"/>
                </a:cubicBezTo>
                <a:cubicBezTo>
                  <a:pt x="1136" y="936"/>
                  <a:pt x="1144" y="915"/>
                  <a:pt x="1145" y="911"/>
                </a:cubicBezTo>
                <a:cubicBezTo>
                  <a:pt x="1146" y="909"/>
                  <a:pt x="1149" y="910"/>
                  <a:pt x="1149" y="910"/>
                </a:cubicBezTo>
                <a:cubicBezTo>
                  <a:pt x="1151" y="911"/>
                  <a:pt x="1153" y="911"/>
                  <a:pt x="1157" y="912"/>
                </a:cubicBezTo>
                <a:cubicBezTo>
                  <a:pt x="1167" y="912"/>
                  <a:pt x="1167" y="912"/>
                  <a:pt x="1167" y="912"/>
                </a:cubicBezTo>
                <a:cubicBezTo>
                  <a:pt x="1173" y="912"/>
                  <a:pt x="1178" y="912"/>
                  <a:pt x="1182" y="911"/>
                </a:cubicBezTo>
                <a:cubicBezTo>
                  <a:pt x="1189" y="909"/>
                  <a:pt x="1191" y="906"/>
                  <a:pt x="1195" y="901"/>
                </a:cubicBezTo>
                <a:cubicBezTo>
                  <a:pt x="1198" y="897"/>
                  <a:pt x="1202" y="891"/>
                  <a:pt x="1204" y="883"/>
                </a:cubicBezTo>
                <a:cubicBezTo>
                  <a:pt x="1207" y="874"/>
                  <a:pt x="1209" y="864"/>
                  <a:pt x="1212" y="849"/>
                </a:cubicBezTo>
                <a:cubicBezTo>
                  <a:pt x="1212" y="849"/>
                  <a:pt x="1212" y="849"/>
                  <a:pt x="1241" y="684"/>
                </a:cubicBezTo>
                <a:cubicBezTo>
                  <a:pt x="1241" y="684"/>
                  <a:pt x="1241" y="684"/>
                  <a:pt x="1212" y="684"/>
                </a:cubicBezTo>
                <a:cubicBezTo>
                  <a:pt x="1209" y="684"/>
                  <a:pt x="1208" y="683"/>
                  <a:pt x="1208" y="680"/>
                </a:cubicBezTo>
                <a:cubicBezTo>
                  <a:pt x="1208" y="680"/>
                  <a:pt x="1208" y="680"/>
                  <a:pt x="1213" y="652"/>
                </a:cubicBezTo>
                <a:cubicBezTo>
                  <a:pt x="1214" y="648"/>
                  <a:pt x="1217" y="648"/>
                  <a:pt x="1217" y="648"/>
                </a:cubicBezTo>
                <a:cubicBezTo>
                  <a:pt x="1217" y="648"/>
                  <a:pt x="1217" y="648"/>
                  <a:pt x="1248" y="648"/>
                </a:cubicBezTo>
                <a:cubicBezTo>
                  <a:pt x="1248" y="648"/>
                  <a:pt x="1248" y="648"/>
                  <a:pt x="1249" y="639"/>
                </a:cubicBezTo>
                <a:cubicBezTo>
                  <a:pt x="1254" y="612"/>
                  <a:pt x="1263" y="591"/>
                  <a:pt x="1276" y="579"/>
                </a:cubicBezTo>
                <a:cubicBezTo>
                  <a:pt x="1289" y="566"/>
                  <a:pt x="1308" y="558"/>
                  <a:pt x="1332" y="558"/>
                </a:cubicBezTo>
                <a:cubicBezTo>
                  <a:pt x="1339" y="558"/>
                  <a:pt x="1345" y="559"/>
                  <a:pt x="1350" y="561"/>
                </a:cubicBezTo>
                <a:cubicBezTo>
                  <a:pt x="1355" y="561"/>
                  <a:pt x="1359" y="562"/>
                  <a:pt x="1363" y="563"/>
                </a:cubicBezTo>
                <a:cubicBezTo>
                  <a:pt x="1364" y="563"/>
                  <a:pt x="1367" y="564"/>
                  <a:pt x="1366" y="568"/>
                </a:cubicBezTo>
                <a:cubicBezTo>
                  <a:pt x="1366" y="568"/>
                  <a:pt x="1366" y="568"/>
                  <a:pt x="1355" y="595"/>
                </a:cubicBezTo>
                <a:cubicBezTo>
                  <a:pt x="1354" y="598"/>
                  <a:pt x="1354" y="599"/>
                  <a:pt x="1350" y="598"/>
                </a:cubicBezTo>
                <a:cubicBezTo>
                  <a:pt x="1349" y="598"/>
                  <a:pt x="1346" y="596"/>
                  <a:pt x="1343" y="596"/>
                </a:cubicBezTo>
                <a:cubicBezTo>
                  <a:pt x="1340" y="595"/>
                  <a:pt x="1336" y="595"/>
                  <a:pt x="1332" y="595"/>
                </a:cubicBezTo>
                <a:cubicBezTo>
                  <a:pt x="1327" y="595"/>
                  <a:pt x="1322" y="595"/>
                  <a:pt x="1318" y="596"/>
                </a:cubicBezTo>
                <a:cubicBezTo>
                  <a:pt x="1313" y="598"/>
                  <a:pt x="1311" y="600"/>
                  <a:pt x="1307" y="604"/>
                </a:cubicBezTo>
                <a:cubicBezTo>
                  <a:pt x="1303" y="607"/>
                  <a:pt x="1299" y="612"/>
                  <a:pt x="1298" y="618"/>
                </a:cubicBezTo>
                <a:cubicBezTo>
                  <a:pt x="1293" y="632"/>
                  <a:pt x="1290" y="647"/>
                  <a:pt x="1290" y="648"/>
                </a:cubicBezTo>
                <a:cubicBezTo>
                  <a:pt x="1290" y="648"/>
                  <a:pt x="1290" y="648"/>
                  <a:pt x="1332" y="648"/>
                </a:cubicBezTo>
                <a:cubicBezTo>
                  <a:pt x="1336" y="648"/>
                  <a:pt x="1337" y="649"/>
                  <a:pt x="1337" y="652"/>
                </a:cubicBezTo>
                <a:cubicBezTo>
                  <a:pt x="1337" y="652"/>
                  <a:pt x="1337" y="652"/>
                  <a:pt x="1332" y="680"/>
                </a:cubicBezTo>
                <a:close/>
                <a:moveTo>
                  <a:pt x="1526" y="793"/>
                </a:moveTo>
                <a:cubicBezTo>
                  <a:pt x="1522" y="807"/>
                  <a:pt x="1516" y="817"/>
                  <a:pt x="1508" y="828"/>
                </a:cubicBezTo>
                <a:cubicBezTo>
                  <a:pt x="1500" y="837"/>
                  <a:pt x="1490" y="844"/>
                  <a:pt x="1479" y="851"/>
                </a:cubicBezTo>
                <a:cubicBezTo>
                  <a:pt x="1466" y="856"/>
                  <a:pt x="1452" y="858"/>
                  <a:pt x="1436" y="858"/>
                </a:cubicBezTo>
                <a:cubicBezTo>
                  <a:pt x="1421" y="858"/>
                  <a:pt x="1407" y="856"/>
                  <a:pt x="1394" y="851"/>
                </a:cubicBezTo>
                <a:cubicBezTo>
                  <a:pt x="1382" y="844"/>
                  <a:pt x="1372" y="837"/>
                  <a:pt x="1364" y="828"/>
                </a:cubicBezTo>
                <a:cubicBezTo>
                  <a:pt x="1357" y="817"/>
                  <a:pt x="1350" y="807"/>
                  <a:pt x="1346" y="793"/>
                </a:cubicBezTo>
                <a:cubicBezTo>
                  <a:pt x="1343" y="780"/>
                  <a:pt x="1340" y="766"/>
                  <a:pt x="1340" y="752"/>
                </a:cubicBezTo>
                <a:cubicBezTo>
                  <a:pt x="1340" y="736"/>
                  <a:pt x="1343" y="722"/>
                  <a:pt x="1346" y="710"/>
                </a:cubicBezTo>
                <a:cubicBezTo>
                  <a:pt x="1350" y="697"/>
                  <a:pt x="1357" y="685"/>
                  <a:pt x="1364" y="675"/>
                </a:cubicBezTo>
                <a:cubicBezTo>
                  <a:pt x="1372" y="666"/>
                  <a:pt x="1382" y="658"/>
                  <a:pt x="1394" y="652"/>
                </a:cubicBezTo>
                <a:cubicBezTo>
                  <a:pt x="1407" y="647"/>
                  <a:pt x="1421" y="644"/>
                  <a:pt x="1436" y="644"/>
                </a:cubicBezTo>
                <a:cubicBezTo>
                  <a:pt x="1452" y="644"/>
                  <a:pt x="1466" y="647"/>
                  <a:pt x="1479" y="652"/>
                </a:cubicBezTo>
                <a:cubicBezTo>
                  <a:pt x="1490" y="658"/>
                  <a:pt x="1500" y="666"/>
                  <a:pt x="1508" y="675"/>
                </a:cubicBezTo>
                <a:cubicBezTo>
                  <a:pt x="1516" y="685"/>
                  <a:pt x="1522" y="697"/>
                  <a:pt x="1526" y="710"/>
                </a:cubicBezTo>
                <a:cubicBezTo>
                  <a:pt x="1530" y="722"/>
                  <a:pt x="1532" y="736"/>
                  <a:pt x="1532" y="752"/>
                </a:cubicBezTo>
                <a:cubicBezTo>
                  <a:pt x="1532" y="766"/>
                  <a:pt x="1530" y="780"/>
                  <a:pt x="1526" y="793"/>
                </a:cubicBezTo>
                <a:close/>
                <a:moveTo>
                  <a:pt x="1690" y="654"/>
                </a:moveTo>
                <a:cubicBezTo>
                  <a:pt x="1689" y="658"/>
                  <a:pt x="1683" y="676"/>
                  <a:pt x="1680" y="683"/>
                </a:cubicBezTo>
                <a:cubicBezTo>
                  <a:pt x="1680" y="685"/>
                  <a:pt x="1677" y="686"/>
                  <a:pt x="1675" y="686"/>
                </a:cubicBezTo>
                <a:cubicBezTo>
                  <a:pt x="1675" y="686"/>
                  <a:pt x="1667" y="684"/>
                  <a:pt x="1661" y="684"/>
                </a:cubicBezTo>
                <a:cubicBezTo>
                  <a:pt x="1656" y="684"/>
                  <a:pt x="1649" y="685"/>
                  <a:pt x="1643" y="686"/>
                </a:cubicBezTo>
                <a:cubicBezTo>
                  <a:pt x="1636" y="689"/>
                  <a:pt x="1631" y="692"/>
                  <a:pt x="1626" y="697"/>
                </a:cubicBezTo>
                <a:cubicBezTo>
                  <a:pt x="1622" y="702"/>
                  <a:pt x="1618" y="708"/>
                  <a:pt x="1615" y="716"/>
                </a:cubicBezTo>
                <a:cubicBezTo>
                  <a:pt x="1612" y="725"/>
                  <a:pt x="1611" y="738"/>
                  <a:pt x="1611" y="751"/>
                </a:cubicBezTo>
                <a:cubicBezTo>
                  <a:pt x="1611" y="751"/>
                  <a:pt x="1611" y="751"/>
                  <a:pt x="1611" y="851"/>
                </a:cubicBezTo>
                <a:cubicBezTo>
                  <a:pt x="1611" y="852"/>
                  <a:pt x="1609" y="855"/>
                  <a:pt x="1607" y="855"/>
                </a:cubicBezTo>
                <a:cubicBezTo>
                  <a:pt x="1607" y="855"/>
                  <a:pt x="1607" y="855"/>
                  <a:pt x="1572" y="855"/>
                </a:cubicBezTo>
                <a:cubicBezTo>
                  <a:pt x="1570" y="855"/>
                  <a:pt x="1568" y="852"/>
                  <a:pt x="1568" y="851"/>
                </a:cubicBezTo>
                <a:cubicBezTo>
                  <a:pt x="1568" y="851"/>
                  <a:pt x="1568" y="851"/>
                  <a:pt x="1568" y="652"/>
                </a:cubicBezTo>
                <a:cubicBezTo>
                  <a:pt x="1568" y="650"/>
                  <a:pt x="1570" y="648"/>
                  <a:pt x="1571" y="648"/>
                </a:cubicBezTo>
                <a:cubicBezTo>
                  <a:pt x="1571" y="648"/>
                  <a:pt x="1571" y="648"/>
                  <a:pt x="1606" y="648"/>
                </a:cubicBezTo>
                <a:cubicBezTo>
                  <a:pt x="1608" y="648"/>
                  <a:pt x="1609" y="650"/>
                  <a:pt x="1609" y="652"/>
                </a:cubicBezTo>
                <a:cubicBezTo>
                  <a:pt x="1609" y="652"/>
                  <a:pt x="1609" y="652"/>
                  <a:pt x="1609" y="668"/>
                </a:cubicBezTo>
                <a:cubicBezTo>
                  <a:pt x="1615" y="662"/>
                  <a:pt x="1624" y="656"/>
                  <a:pt x="1631" y="652"/>
                </a:cubicBezTo>
                <a:cubicBezTo>
                  <a:pt x="1640" y="648"/>
                  <a:pt x="1649" y="645"/>
                  <a:pt x="1666" y="647"/>
                </a:cubicBezTo>
                <a:cubicBezTo>
                  <a:pt x="1675" y="647"/>
                  <a:pt x="1686" y="649"/>
                  <a:pt x="1688" y="650"/>
                </a:cubicBezTo>
                <a:cubicBezTo>
                  <a:pt x="1689" y="650"/>
                  <a:pt x="1692" y="652"/>
                  <a:pt x="1690" y="654"/>
                </a:cubicBezTo>
                <a:close/>
                <a:moveTo>
                  <a:pt x="1856" y="848"/>
                </a:moveTo>
                <a:cubicBezTo>
                  <a:pt x="1842" y="855"/>
                  <a:pt x="1821" y="858"/>
                  <a:pt x="1801" y="858"/>
                </a:cubicBezTo>
                <a:cubicBezTo>
                  <a:pt x="1767" y="858"/>
                  <a:pt x="1740" y="848"/>
                  <a:pt x="1724" y="829"/>
                </a:cubicBezTo>
                <a:cubicBezTo>
                  <a:pt x="1706" y="810"/>
                  <a:pt x="1697" y="784"/>
                  <a:pt x="1697" y="751"/>
                </a:cubicBezTo>
                <a:cubicBezTo>
                  <a:pt x="1697" y="736"/>
                  <a:pt x="1699" y="722"/>
                  <a:pt x="1703" y="710"/>
                </a:cubicBezTo>
                <a:cubicBezTo>
                  <a:pt x="1708" y="695"/>
                  <a:pt x="1715" y="685"/>
                  <a:pt x="1722" y="675"/>
                </a:cubicBezTo>
                <a:cubicBezTo>
                  <a:pt x="1731" y="666"/>
                  <a:pt x="1742" y="658"/>
                  <a:pt x="1754" y="652"/>
                </a:cubicBezTo>
                <a:cubicBezTo>
                  <a:pt x="1767" y="647"/>
                  <a:pt x="1781" y="644"/>
                  <a:pt x="1798" y="644"/>
                </a:cubicBezTo>
                <a:cubicBezTo>
                  <a:pt x="1808" y="644"/>
                  <a:pt x="1819" y="644"/>
                  <a:pt x="1828" y="645"/>
                </a:cubicBezTo>
                <a:cubicBezTo>
                  <a:pt x="1836" y="647"/>
                  <a:pt x="1848" y="650"/>
                  <a:pt x="1853" y="652"/>
                </a:cubicBezTo>
                <a:cubicBezTo>
                  <a:pt x="1854" y="653"/>
                  <a:pt x="1857" y="654"/>
                  <a:pt x="1856" y="657"/>
                </a:cubicBezTo>
                <a:cubicBezTo>
                  <a:pt x="1852" y="667"/>
                  <a:pt x="1849" y="674"/>
                  <a:pt x="1847" y="684"/>
                </a:cubicBezTo>
                <a:cubicBezTo>
                  <a:pt x="1844" y="688"/>
                  <a:pt x="1842" y="686"/>
                  <a:pt x="1842" y="686"/>
                </a:cubicBezTo>
                <a:cubicBezTo>
                  <a:pt x="1829" y="683"/>
                  <a:pt x="1816" y="680"/>
                  <a:pt x="1801" y="680"/>
                </a:cubicBezTo>
                <a:cubicBezTo>
                  <a:pt x="1781" y="680"/>
                  <a:pt x="1766" y="686"/>
                  <a:pt x="1757" y="699"/>
                </a:cubicBezTo>
                <a:cubicBezTo>
                  <a:pt x="1747" y="712"/>
                  <a:pt x="1742" y="729"/>
                  <a:pt x="1742" y="751"/>
                </a:cubicBezTo>
                <a:cubicBezTo>
                  <a:pt x="1742" y="775"/>
                  <a:pt x="1748" y="793"/>
                  <a:pt x="1758" y="805"/>
                </a:cubicBezTo>
                <a:cubicBezTo>
                  <a:pt x="1770" y="816"/>
                  <a:pt x="1784" y="821"/>
                  <a:pt x="1803" y="821"/>
                </a:cubicBezTo>
                <a:cubicBezTo>
                  <a:pt x="1811" y="821"/>
                  <a:pt x="1819" y="821"/>
                  <a:pt x="1825" y="820"/>
                </a:cubicBezTo>
                <a:cubicBezTo>
                  <a:pt x="1831" y="819"/>
                  <a:pt x="1838" y="817"/>
                  <a:pt x="1843" y="815"/>
                </a:cubicBezTo>
                <a:cubicBezTo>
                  <a:pt x="1843" y="815"/>
                  <a:pt x="1847" y="814"/>
                  <a:pt x="1848" y="817"/>
                </a:cubicBezTo>
                <a:cubicBezTo>
                  <a:pt x="1857" y="844"/>
                  <a:pt x="1857" y="844"/>
                  <a:pt x="1857" y="844"/>
                </a:cubicBezTo>
                <a:cubicBezTo>
                  <a:pt x="1858" y="847"/>
                  <a:pt x="1856" y="848"/>
                  <a:pt x="1856" y="848"/>
                </a:cubicBezTo>
                <a:close/>
                <a:moveTo>
                  <a:pt x="2052" y="760"/>
                </a:moveTo>
                <a:cubicBezTo>
                  <a:pt x="2052" y="762"/>
                  <a:pt x="2048" y="762"/>
                  <a:pt x="2048" y="762"/>
                </a:cubicBezTo>
                <a:cubicBezTo>
                  <a:pt x="1916" y="762"/>
                  <a:pt x="1916" y="762"/>
                  <a:pt x="1916" y="762"/>
                </a:cubicBezTo>
                <a:cubicBezTo>
                  <a:pt x="1917" y="783"/>
                  <a:pt x="1921" y="797"/>
                  <a:pt x="1931" y="807"/>
                </a:cubicBezTo>
                <a:cubicBezTo>
                  <a:pt x="1940" y="816"/>
                  <a:pt x="1956" y="823"/>
                  <a:pt x="1976" y="823"/>
                </a:cubicBezTo>
                <a:cubicBezTo>
                  <a:pt x="2008" y="823"/>
                  <a:pt x="2021" y="816"/>
                  <a:pt x="2031" y="812"/>
                </a:cubicBezTo>
                <a:cubicBezTo>
                  <a:pt x="2031" y="812"/>
                  <a:pt x="2035" y="811"/>
                  <a:pt x="2037" y="815"/>
                </a:cubicBezTo>
                <a:cubicBezTo>
                  <a:pt x="2044" y="839"/>
                  <a:pt x="2044" y="839"/>
                  <a:pt x="2044" y="839"/>
                </a:cubicBezTo>
                <a:cubicBezTo>
                  <a:pt x="2047" y="843"/>
                  <a:pt x="2046" y="844"/>
                  <a:pt x="2044" y="846"/>
                </a:cubicBezTo>
                <a:cubicBezTo>
                  <a:pt x="2035" y="849"/>
                  <a:pt x="2015" y="858"/>
                  <a:pt x="1976" y="858"/>
                </a:cubicBezTo>
                <a:cubicBezTo>
                  <a:pt x="1958" y="858"/>
                  <a:pt x="1942" y="856"/>
                  <a:pt x="1929" y="851"/>
                </a:cubicBezTo>
                <a:cubicBezTo>
                  <a:pt x="1915" y="846"/>
                  <a:pt x="1904" y="838"/>
                  <a:pt x="1895" y="829"/>
                </a:cubicBezTo>
                <a:cubicBezTo>
                  <a:pt x="1887" y="819"/>
                  <a:pt x="1880" y="808"/>
                  <a:pt x="1876" y="794"/>
                </a:cubicBezTo>
                <a:cubicBezTo>
                  <a:pt x="1872" y="783"/>
                  <a:pt x="1870" y="767"/>
                  <a:pt x="1870" y="752"/>
                </a:cubicBezTo>
                <a:cubicBezTo>
                  <a:pt x="1870" y="738"/>
                  <a:pt x="1872" y="724"/>
                  <a:pt x="1876" y="710"/>
                </a:cubicBezTo>
                <a:cubicBezTo>
                  <a:pt x="1880" y="697"/>
                  <a:pt x="1887" y="685"/>
                  <a:pt x="1894" y="676"/>
                </a:cubicBezTo>
                <a:cubicBezTo>
                  <a:pt x="1902" y="666"/>
                  <a:pt x="1912" y="658"/>
                  <a:pt x="1925" y="652"/>
                </a:cubicBezTo>
                <a:cubicBezTo>
                  <a:pt x="1937" y="647"/>
                  <a:pt x="1952" y="644"/>
                  <a:pt x="1969" y="644"/>
                </a:cubicBezTo>
                <a:cubicBezTo>
                  <a:pt x="1983" y="644"/>
                  <a:pt x="1996" y="647"/>
                  <a:pt x="2006" y="652"/>
                </a:cubicBezTo>
                <a:cubicBezTo>
                  <a:pt x="2015" y="656"/>
                  <a:pt x="2022" y="662"/>
                  <a:pt x="2031" y="671"/>
                </a:cubicBezTo>
                <a:cubicBezTo>
                  <a:pt x="2037" y="676"/>
                  <a:pt x="2046" y="689"/>
                  <a:pt x="2048" y="702"/>
                </a:cubicBezTo>
                <a:cubicBezTo>
                  <a:pt x="2057" y="731"/>
                  <a:pt x="2052" y="757"/>
                  <a:pt x="2052" y="760"/>
                </a:cubicBezTo>
                <a:close/>
                <a:moveTo>
                  <a:pt x="1965" y="679"/>
                </a:moveTo>
                <a:cubicBezTo>
                  <a:pt x="1948" y="679"/>
                  <a:pt x="1935" y="686"/>
                  <a:pt x="1928" y="698"/>
                </a:cubicBezTo>
                <a:cubicBezTo>
                  <a:pt x="1922" y="707"/>
                  <a:pt x="1919" y="717"/>
                  <a:pt x="1916" y="730"/>
                </a:cubicBezTo>
                <a:cubicBezTo>
                  <a:pt x="2011" y="730"/>
                  <a:pt x="2011" y="730"/>
                  <a:pt x="2011" y="730"/>
                </a:cubicBezTo>
                <a:cubicBezTo>
                  <a:pt x="2010" y="717"/>
                  <a:pt x="2008" y="707"/>
                  <a:pt x="2002" y="698"/>
                </a:cubicBezTo>
                <a:cubicBezTo>
                  <a:pt x="1994" y="686"/>
                  <a:pt x="1983" y="679"/>
                  <a:pt x="1965" y="679"/>
                </a:cubicBezTo>
                <a:close/>
                <a:moveTo>
                  <a:pt x="1436" y="680"/>
                </a:move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ubicBezTo>
                  <a:pt x="1466" y="686"/>
                  <a:pt x="1454" y="680"/>
                  <a:pt x="1436" y="680"/>
                </a:cubicBezTo>
                <a:close/>
                <a:moveTo>
                  <a:pt x="903" y="679"/>
                </a:moveTo>
                <a:cubicBezTo>
                  <a:pt x="886" y="679"/>
                  <a:pt x="873" y="686"/>
                  <a:pt x="865" y="698"/>
                </a:cubicBezTo>
                <a:cubicBezTo>
                  <a:pt x="860" y="707"/>
                  <a:pt x="856" y="717"/>
                  <a:pt x="854" y="730"/>
                </a:cubicBezTo>
                <a:cubicBezTo>
                  <a:pt x="949" y="730"/>
                  <a:pt x="949" y="730"/>
                  <a:pt x="949" y="730"/>
                </a:cubicBezTo>
                <a:cubicBezTo>
                  <a:pt x="948" y="717"/>
                  <a:pt x="946" y="707"/>
                  <a:pt x="940" y="698"/>
                </a:cubicBezTo>
                <a:cubicBezTo>
                  <a:pt x="932" y="686"/>
                  <a:pt x="921" y="679"/>
                  <a:pt x="903" y="679"/>
                </a:cubicBezTo>
                <a:close/>
                <a:moveTo>
                  <a:pt x="568" y="766"/>
                </a:move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ubicBezTo>
                  <a:pt x="579" y="756"/>
                  <a:pt x="568" y="766"/>
                  <a:pt x="568" y="76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path>
            </a:pathLst>
          </a:custGeom>
          <a:solidFill>
            <a:schemeClr val="bg1"/>
          </a:solidFill>
          <a:ln>
            <a:noFill/>
          </a:ln>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endParaRPr>
          </a:p>
        </p:txBody>
      </p:sp>
      <p:sp>
        <p:nvSpPr>
          <p:cNvPr id="147" name="Freeform 5"/>
          <p:cNvSpPr>
            <a:spLocks noChangeAspect="1" noEditPoints="1"/>
          </p:cNvSpPr>
          <p:nvPr/>
        </p:nvSpPr>
        <p:spPr bwMode="black">
          <a:xfrm>
            <a:off x="7963552" y="838728"/>
            <a:ext cx="1314392" cy="263472"/>
          </a:xfrm>
          <a:custGeom>
            <a:avLst/>
            <a:gdLst>
              <a:gd name="T0" fmla="*/ 437 w 1686"/>
              <a:gd name="T1" fmla="*/ 261 h 336"/>
              <a:gd name="T2" fmla="*/ 516 w 1686"/>
              <a:gd name="T3" fmla="*/ 200 h 336"/>
              <a:gd name="T4" fmla="*/ 501 w 1686"/>
              <a:gd name="T5" fmla="*/ 64 h 336"/>
              <a:gd name="T6" fmla="*/ 462 w 1686"/>
              <a:gd name="T7" fmla="*/ 116 h 336"/>
              <a:gd name="T8" fmla="*/ 549 w 1686"/>
              <a:gd name="T9" fmla="*/ 218 h 336"/>
              <a:gd name="T10" fmla="*/ 613 w 1686"/>
              <a:gd name="T11" fmla="*/ 155 h 336"/>
              <a:gd name="T12" fmla="*/ 602 w 1686"/>
              <a:gd name="T13" fmla="*/ 56 h 336"/>
              <a:gd name="T14" fmla="*/ 698 w 1686"/>
              <a:gd name="T15" fmla="*/ 269 h 336"/>
              <a:gd name="T16" fmla="*/ 768 w 1686"/>
              <a:gd name="T17" fmla="*/ 273 h 336"/>
              <a:gd name="T18" fmla="*/ 783 w 1686"/>
              <a:gd name="T19" fmla="*/ 142 h 336"/>
              <a:gd name="T20" fmla="*/ 836 w 1686"/>
              <a:gd name="T21" fmla="*/ 176 h 336"/>
              <a:gd name="T22" fmla="*/ 745 w 1686"/>
              <a:gd name="T23" fmla="*/ 229 h 336"/>
              <a:gd name="T24" fmla="*/ 813 w 1686"/>
              <a:gd name="T25" fmla="*/ 196 h 336"/>
              <a:gd name="T26" fmla="*/ 894 w 1686"/>
              <a:gd name="T27" fmla="*/ 269 h 336"/>
              <a:gd name="T28" fmla="*/ 895 w 1686"/>
              <a:gd name="T29" fmla="*/ 155 h 336"/>
              <a:gd name="T30" fmla="*/ 1075 w 1686"/>
              <a:gd name="T31" fmla="*/ 203 h 336"/>
              <a:gd name="T32" fmla="*/ 1064 w 1686"/>
              <a:gd name="T33" fmla="*/ 259 h 336"/>
              <a:gd name="T34" fmla="*/ 982 w 1686"/>
              <a:gd name="T35" fmla="*/ 132 h 336"/>
              <a:gd name="T36" fmla="*/ 1051 w 1686"/>
              <a:gd name="T37" fmla="*/ 184 h 336"/>
              <a:gd name="T38" fmla="*/ 1051 w 1686"/>
              <a:gd name="T39" fmla="*/ 184 h 336"/>
              <a:gd name="T40" fmla="*/ 1127 w 1686"/>
              <a:gd name="T41" fmla="*/ 269 h 336"/>
              <a:gd name="T42" fmla="*/ 1227 w 1686"/>
              <a:gd name="T43" fmla="*/ 128 h 336"/>
              <a:gd name="T44" fmla="*/ 1152 w 1686"/>
              <a:gd name="T45" fmla="*/ 172 h 336"/>
              <a:gd name="T46" fmla="*/ 1302 w 1686"/>
              <a:gd name="T47" fmla="*/ 273 h 336"/>
              <a:gd name="T48" fmla="*/ 1356 w 1686"/>
              <a:gd name="T49" fmla="*/ 142 h 336"/>
              <a:gd name="T50" fmla="*/ 1269 w 1686"/>
              <a:gd name="T51" fmla="*/ 156 h 336"/>
              <a:gd name="T52" fmla="*/ 1351 w 1686"/>
              <a:gd name="T53" fmla="*/ 198 h 336"/>
              <a:gd name="T54" fmla="*/ 1399 w 1686"/>
              <a:gd name="T55" fmla="*/ 74 h 336"/>
              <a:gd name="T56" fmla="*/ 1425 w 1686"/>
              <a:gd name="T57" fmla="*/ 269 h 336"/>
              <a:gd name="T58" fmla="*/ 1584 w 1686"/>
              <a:gd name="T59" fmla="*/ 269 h 336"/>
              <a:gd name="T60" fmla="*/ 1487 w 1686"/>
              <a:gd name="T61" fmla="*/ 187 h 336"/>
              <a:gd name="T62" fmla="*/ 1487 w 1686"/>
              <a:gd name="T63" fmla="*/ 149 h 336"/>
              <a:gd name="T64" fmla="*/ 1584 w 1686"/>
              <a:gd name="T65" fmla="*/ 269 h 336"/>
              <a:gd name="T66" fmla="*/ 1602 w 1686"/>
              <a:gd name="T67" fmla="*/ 145 h 336"/>
              <a:gd name="T68" fmla="*/ 1650 w 1686"/>
              <a:gd name="T69" fmla="*/ 125 h 336"/>
              <a:gd name="T70" fmla="*/ 1655 w 1686"/>
              <a:gd name="T71" fmla="*/ 247 h 336"/>
              <a:gd name="T72" fmla="*/ 0 w 1686"/>
              <a:gd name="T73" fmla="*/ 301 h 336"/>
              <a:gd name="T74" fmla="*/ 85 w 1686"/>
              <a:gd name="T75" fmla="*/ 99 h 336"/>
              <a:gd name="T76" fmla="*/ 58 w 1686"/>
              <a:gd name="T77" fmla="*/ 123 h 336"/>
              <a:gd name="T78" fmla="*/ 68 w 1686"/>
              <a:gd name="T79" fmla="*/ 170 h 336"/>
              <a:gd name="T80" fmla="*/ 93 w 1686"/>
              <a:gd name="T81" fmla="*/ 189 h 336"/>
              <a:gd name="T82" fmla="*/ 98 w 1686"/>
              <a:gd name="T83" fmla="*/ 204 h 336"/>
              <a:gd name="T84" fmla="*/ 90 w 1686"/>
              <a:gd name="T85" fmla="*/ 214 h 336"/>
              <a:gd name="T86" fmla="*/ 62 w 1686"/>
              <a:gd name="T87" fmla="*/ 206 h 336"/>
              <a:gd name="T88" fmla="*/ 74 w 1686"/>
              <a:gd name="T89" fmla="*/ 238 h 336"/>
              <a:gd name="T90" fmla="*/ 115 w 1686"/>
              <a:gd name="T91" fmla="*/ 227 h 336"/>
              <a:gd name="T92" fmla="*/ 124 w 1686"/>
              <a:gd name="T93" fmla="*/ 192 h 336"/>
              <a:gd name="T94" fmla="*/ 108 w 1686"/>
              <a:gd name="T95" fmla="*/ 165 h 336"/>
              <a:gd name="T96" fmla="*/ 85 w 1686"/>
              <a:gd name="T97" fmla="*/ 149 h 336"/>
              <a:gd name="T98" fmla="*/ 79 w 1686"/>
              <a:gd name="T99" fmla="*/ 136 h 336"/>
              <a:gd name="T100" fmla="*/ 86 w 1686"/>
              <a:gd name="T101" fmla="*/ 124 h 336"/>
              <a:gd name="T102" fmla="*/ 107 w 1686"/>
              <a:gd name="T103" fmla="*/ 124 h 336"/>
              <a:gd name="T104" fmla="*/ 107 w 1686"/>
              <a:gd name="T105" fmla="*/ 98 h 336"/>
              <a:gd name="T106" fmla="*/ 270 w 1686"/>
              <a:gd name="T107" fmla="*/ 86 h 336"/>
              <a:gd name="T108" fmla="*/ 238 w 1686"/>
              <a:gd name="T109" fmla="*/ 113 h 336"/>
              <a:gd name="T110" fmla="*/ 262 w 1686"/>
              <a:gd name="T111" fmla="*/ 235 h 336"/>
              <a:gd name="T112" fmla="*/ 270 w 1686"/>
              <a:gd name="T113" fmla="*/ 257 h 336"/>
              <a:gd name="T114" fmla="*/ 324 w 1686"/>
              <a:gd name="T115" fmla="*/ 1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6" h="336">
                <a:moveTo>
                  <a:pt x="549" y="218"/>
                </a:moveTo>
                <a:cubicBezTo>
                  <a:pt x="549" y="235"/>
                  <a:pt x="543" y="249"/>
                  <a:pt x="531" y="258"/>
                </a:cubicBezTo>
                <a:cubicBezTo>
                  <a:pt x="519" y="268"/>
                  <a:pt x="503" y="273"/>
                  <a:pt x="482" y="273"/>
                </a:cubicBezTo>
                <a:cubicBezTo>
                  <a:pt x="475" y="273"/>
                  <a:pt x="466" y="272"/>
                  <a:pt x="457" y="269"/>
                </a:cubicBezTo>
                <a:cubicBezTo>
                  <a:pt x="447" y="267"/>
                  <a:pt x="441" y="264"/>
                  <a:pt x="437" y="261"/>
                </a:cubicBezTo>
                <a:cubicBezTo>
                  <a:pt x="437" y="233"/>
                  <a:pt x="437" y="233"/>
                  <a:pt x="437" y="233"/>
                </a:cubicBezTo>
                <a:cubicBezTo>
                  <a:pt x="442" y="238"/>
                  <a:pt x="450" y="243"/>
                  <a:pt x="459" y="246"/>
                </a:cubicBezTo>
                <a:cubicBezTo>
                  <a:pt x="469" y="250"/>
                  <a:pt x="477" y="251"/>
                  <a:pt x="485" y="251"/>
                </a:cubicBezTo>
                <a:cubicBezTo>
                  <a:pt x="511" y="251"/>
                  <a:pt x="524" y="241"/>
                  <a:pt x="524" y="221"/>
                </a:cubicBezTo>
                <a:cubicBezTo>
                  <a:pt x="524" y="213"/>
                  <a:pt x="521" y="206"/>
                  <a:pt x="516" y="200"/>
                </a:cubicBezTo>
                <a:cubicBezTo>
                  <a:pt x="510" y="193"/>
                  <a:pt x="499" y="186"/>
                  <a:pt x="482" y="176"/>
                </a:cubicBezTo>
                <a:cubicBezTo>
                  <a:pt x="465" y="166"/>
                  <a:pt x="454" y="157"/>
                  <a:pt x="447" y="149"/>
                </a:cubicBezTo>
                <a:cubicBezTo>
                  <a:pt x="440" y="141"/>
                  <a:pt x="437" y="130"/>
                  <a:pt x="437" y="118"/>
                </a:cubicBezTo>
                <a:cubicBezTo>
                  <a:pt x="437" y="102"/>
                  <a:pt x="443" y="89"/>
                  <a:pt x="455" y="79"/>
                </a:cubicBezTo>
                <a:cubicBezTo>
                  <a:pt x="467" y="69"/>
                  <a:pt x="482" y="64"/>
                  <a:pt x="501" y="64"/>
                </a:cubicBezTo>
                <a:cubicBezTo>
                  <a:pt x="519" y="64"/>
                  <a:pt x="532" y="67"/>
                  <a:pt x="541" y="71"/>
                </a:cubicBezTo>
                <a:cubicBezTo>
                  <a:pt x="541" y="98"/>
                  <a:pt x="541" y="98"/>
                  <a:pt x="541" y="98"/>
                </a:cubicBezTo>
                <a:cubicBezTo>
                  <a:pt x="530" y="90"/>
                  <a:pt x="517" y="86"/>
                  <a:pt x="500" y="86"/>
                </a:cubicBezTo>
                <a:cubicBezTo>
                  <a:pt x="489" y="86"/>
                  <a:pt x="479" y="88"/>
                  <a:pt x="472" y="94"/>
                </a:cubicBezTo>
                <a:cubicBezTo>
                  <a:pt x="465" y="99"/>
                  <a:pt x="462" y="107"/>
                  <a:pt x="462" y="116"/>
                </a:cubicBezTo>
                <a:cubicBezTo>
                  <a:pt x="462" y="123"/>
                  <a:pt x="463" y="128"/>
                  <a:pt x="465" y="132"/>
                </a:cubicBezTo>
                <a:cubicBezTo>
                  <a:pt x="467" y="136"/>
                  <a:pt x="471" y="140"/>
                  <a:pt x="476" y="144"/>
                </a:cubicBezTo>
                <a:cubicBezTo>
                  <a:pt x="481" y="148"/>
                  <a:pt x="489" y="153"/>
                  <a:pt x="501" y="160"/>
                </a:cubicBezTo>
                <a:cubicBezTo>
                  <a:pt x="519" y="170"/>
                  <a:pt x="531" y="179"/>
                  <a:pt x="538" y="188"/>
                </a:cubicBezTo>
                <a:cubicBezTo>
                  <a:pt x="546" y="197"/>
                  <a:pt x="549" y="207"/>
                  <a:pt x="549" y="218"/>
                </a:cubicBezTo>
                <a:close/>
                <a:moveTo>
                  <a:pt x="698" y="269"/>
                </a:moveTo>
                <a:cubicBezTo>
                  <a:pt x="675" y="269"/>
                  <a:pt x="675" y="269"/>
                  <a:pt x="675" y="269"/>
                </a:cubicBezTo>
                <a:cubicBezTo>
                  <a:pt x="675" y="186"/>
                  <a:pt x="675" y="186"/>
                  <a:pt x="675" y="186"/>
                </a:cubicBezTo>
                <a:cubicBezTo>
                  <a:pt x="675" y="156"/>
                  <a:pt x="664" y="142"/>
                  <a:pt x="641" y="142"/>
                </a:cubicBezTo>
                <a:cubicBezTo>
                  <a:pt x="630" y="142"/>
                  <a:pt x="620" y="146"/>
                  <a:pt x="613" y="155"/>
                </a:cubicBezTo>
                <a:cubicBezTo>
                  <a:pt x="605" y="163"/>
                  <a:pt x="602" y="174"/>
                  <a:pt x="602" y="188"/>
                </a:cubicBezTo>
                <a:cubicBezTo>
                  <a:pt x="602" y="269"/>
                  <a:pt x="602" y="269"/>
                  <a:pt x="602" y="269"/>
                </a:cubicBezTo>
                <a:cubicBezTo>
                  <a:pt x="578" y="269"/>
                  <a:pt x="578" y="269"/>
                  <a:pt x="578" y="269"/>
                </a:cubicBezTo>
                <a:cubicBezTo>
                  <a:pt x="578" y="56"/>
                  <a:pt x="578" y="56"/>
                  <a:pt x="578" y="56"/>
                </a:cubicBezTo>
                <a:cubicBezTo>
                  <a:pt x="602" y="56"/>
                  <a:pt x="602" y="56"/>
                  <a:pt x="602" y="56"/>
                </a:cubicBezTo>
                <a:cubicBezTo>
                  <a:pt x="602" y="149"/>
                  <a:pt x="602" y="149"/>
                  <a:pt x="602" y="149"/>
                </a:cubicBezTo>
                <a:cubicBezTo>
                  <a:pt x="602" y="149"/>
                  <a:pt x="602" y="149"/>
                  <a:pt x="602" y="149"/>
                </a:cubicBezTo>
                <a:cubicBezTo>
                  <a:pt x="613" y="131"/>
                  <a:pt x="629" y="122"/>
                  <a:pt x="649" y="122"/>
                </a:cubicBezTo>
                <a:cubicBezTo>
                  <a:pt x="682" y="122"/>
                  <a:pt x="698" y="141"/>
                  <a:pt x="698" y="181"/>
                </a:cubicBezTo>
                <a:lnTo>
                  <a:pt x="698" y="269"/>
                </a:lnTo>
                <a:close/>
                <a:moveTo>
                  <a:pt x="836" y="269"/>
                </a:moveTo>
                <a:cubicBezTo>
                  <a:pt x="813" y="269"/>
                  <a:pt x="813" y="269"/>
                  <a:pt x="813" y="269"/>
                </a:cubicBezTo>
                <a:cubicBezTo>
                  <a:pt x="813" y="247"/>
                  <a:pt x="813" y="247"/>
                  <a:pt x="813" y="247"/>
                </a:cubicBezTo>
                <a:cubicBezTo>
                  <a:pt x="812" y="247"/>
                  <a:pt x="812" y="247"/>
                  <a:pt x="812" y="247"/>
                </a:cubicBezTo>
                <a:cubicBezTo>
                  <a:pt x="802" y="264"/>
                  <a:pt x="787" y="273"/>
                  <a:pt x="768" y="273"/>
                </a:cubicBezTo>
                <a:cubicBezTo>
                  <a:pt x="754" y="273"/>
                  <a:pt x="743" y="269"/>
                  <a:pt x="734" y="262"/>
                </a:cubicBezTo>
                <a:cubicBezTo>
                  <a:pt x="726" y="254"/>
                  <a:pt x="722" y="244"/>
                  <a:pt x="722" y="231"/>
                </a:cubicBezTo>
                <a:cubicBezTo>
                  <a:pt x="722" y="204"/>
                  <a:pt x="738" y="189"/>
                  <a:pt x="769" y="184"/>
                </a:cubicBezTo>
                <a:cubicBezTo>
                  <a:pt x="813" y="178"/>
                  <a:pt x="813" y="178"/>
                  <a:pt x="813" y="178"/>
                </a:cubicBezTo>
                <a:cubicBezTo>
                  <a:pt x="813" y="154"/>
                  <a:pt x="803" y="142"/>
                  <a:pt x="783" y="142"/>
                </a:cubicBezTo>
                <a:cubicBezTo>
                  <a:pt x="766" y="142"/>
                  <a:pt x="750" y="147"/>
                  <a:pt x="736" y="159"/>
                </a:cubicBezTo>
                <a:cubicBezTo>
                  <a:pt x="736" y="135"/>
                  <a:pt x="736" y="135"/>
                  <a:pt x="736" y="135"/>
                </a:cubicBezTo>
                <a:cubicBezTo>
                  <a:pt x="740" y="132"/>
                  <a:pt x="747" y="129"/>
                  <a:pt x="758" y="126"/>
                </a:cubicBezTo>
                <a:cubicBezTo>
                  <a:pt x="768" y="123"/>
                  <a:pt x="777" y="122"/>
                  <a:pt x="785" y="122"/>
                </a:cubicBezTo>
                <a:cubicBezTo>
                  <a:pt x="819" y="122"/>
                  <a:pt x="836" y="140"/>
                  <a:pt x="836" y="176"/>
                </a:cubicBezTo>
                <a:lnTo>
                  <a:pt x="836" y="269"/>
                </a:lnTo>
                <a:close/>
                <a:moveTo>
                  <a:pt x="813" y="196"/>
                </a:moveTo>
                <a:cubicBezTo>
                  <a:pt x="778" y="201"/>
                  <a:pt x="778" y="201"/>
                  <a:pt x="778" y="201"/>
                </a:cubicBezTo>
                <a:cubicBezTo>
                  <a:pt x="766" y="203"/>
                  <a:pt x="757" y="206"/>
                  <a:pt x="753" y="210"/>
                </a:cubicBezTo>
                <a:cubicBezTo>
                  <a:pt x="748" y="214"/>
                  <a:pt x="745" y="220"/>
                  <a:pt x="745" y="229"/>
                </a:cubicBezTo>
                <a:cubicBezTo>
                  <a:pt x="745" y="236"/>
                  <a:pt x="748" y="242"/>
                  <a:pt x="753" y="247"/>
                </a:cubicBezTo>
                <a:cubicBezTo>
                  <a:pt x="758" y="251"/>
                  <a:pt x="765" y="253"/>
                  <a:pt x="773" y="253"/>
                </a:cubicBezTo>
                <a:cubicBezTo>
                  <a:pt x="784" y="253"/>
                  <a:pt x="794" y="249"/>
                  <a:pt x="801" y="241"/>
                </a:cubicBezTo>
                <a:cubicBezTo>
                  <a:pt x="809" y="233"/>
                  <a:pt x="813" y="223"/>
                  <a:pt x="813" y="211"/>
                </a:cubicBezTo>
                <a:lnTo>
                  <a:pt x="813" y="196"/>
                </a:lnTo>
                <a:close/>
                <a:moveTo>
                  <a:pt x="946" y="149"/>
                </a:moveTo>
                <a:cubicBezTo>
                  <a:pt x="942" y="146"/>
                  <a:pt x="936" y="144"/>
                  <a:pt x="929" y="144"/>
                </a:cubicBezTo>
                <a:cubicBezTo>
                  <a:pt x="919" y="144"/>
                  <a:pt x="910" y="149"/>
                  <a:pt x="904" y="158"/>
                </a:cubicBezTo>
                <a:cubicBezTo>
                  <a:pt x="898" y="168"/>
                  <a:pt x="894" y="181"/>
                  <a:pt x="894" y="196"/>
                </a:cubicBezTo>
                <a:cubicBezTo>
                  <a:pt x="894" y="269"/>
                  <a:pt x="894" y="269"/>
                  <a:pt x="894" y="269"/>
                </a:cubicBezTo>
                <a:cubicBezTo>
                  <a:pt x="871" y="269"/>
                  <a:pt x="871" y="269"/>
                  <a:pt x="871" y="269"/>
                </a:cubicBezTo>
                <a:cubicBezTo>
                  <a:pt x="871" y="125"/>
                  <a:pt x="871" y="125"/>
                  <a:pt x="871" y="125"/>
                </a:cubicBezTo>
                <a:cubicBezTo>
                  <a:pt x="894" y="125"/>
                  <a:pt x="894" y="125"/>
                  <a:pt x="894" y="125"/>
                </a:cubicBezTo>
                <a:cubicBezTo>
                  <a:pt x="894" y="155"/>
                  <a:pt x="894" y="155"/>
                  <a:pt x="894" y="155"/>
                </a:cubicBezTo>
                <a:cubicBezTo>
                  <a:pt x="895" y="155"/>
                  <a:pt x="895" y="155"/>
                  <a:pt x="895" y="155"/>
                </a:cubicBezTo>
                <a:cubicBezTo>
                  <a:pt x="898" y="145"/>
                  <a:pt x="903" y="137"/>
                  <a:pt x="910" y="131"/>
                </a:cubicBezTo>
                <a:cubicBezTo>
                  <a:pt x="916" y="126"/>
                  <a:pt x="924" y="123"/>
                  <a:pt x="933" y="123"/>
                </a:cubicBezTo>
                <a:cubicBezTo>
                  <a:pt x="939" y="123"/>
                  <a:pt x="943" y="123"/>
                  <a:pt x="946" y="125"/>
                </a:cubicBezTo>
                <a:lnTo>
                  <a:pt x="946" y="149"/>
                </a:lnTo>
                <a:close/>
                <a:moveTo>
                  <a:pt x="1075" y="203"/>
                </a:moveTo>
                <a:cubicBezTo>
                  <a:pt x="973" y="203"/>
                  <a:pt x="973" y="203"/>
                  <a:pt x="973" y="203"/>
                </a:cubicBezTo>
                <a:cubicBezTo>
                  <a:pt x="973" y="219"/>
                  <a:pt x="978" y="232"/>
                  <a:pt x="986" y="240"/>
                </a:cubicBezTo>
                <a:cubicBezTo>
                  <a:pt x="994" y="249"/>
                  <a:pt x="1005" y="253"/>
                  <a:pt x="1020" y="253"/>
                </a:cubicBezTo>
                <a:cubicBezTo>
                  <a:pt x="1036" y="253"/>
                  <a:pt x="1051" y="248"/>
                  <a:pt x="1064" y="237"/>
                </a:cubicBezTo>
                <a:cubicBezTo>
                  <a:pt x="1064" y="259"/>
                  <a:pt x="1064" y="259"/>
                  <a:pt x="1064" y="259"/>
                </a:cubicBezTo>
                <a:cubicBezTo>
                  <a:pt x="1052" y="268"/>
                  <a:pt x="1035" y="273"/>
                  <a:pt x="1014" y="273"/>
                </a:cubicBezTo>
                <a:cubicBezTo>
                  <a:pt x="994" y="273"/>
                  <a:pt x="978" y="266"/>
                  <a:pt x="966" y="253"/>
                </a:cubicBezTo>
                <a:cubicBezTo>
                  <a:pt x="955" y="240"/>
                  <a:pt x="949" y="221"/>
                  <a:pt x="949" y="198"/>
                </a:cubicBezTo>
                <a:cubicBezTo>
                  <a:pt x="949" y="184"/>
                  <a:pt x="952" y="171"/>
                  <a:pt x="958" y="159"/>
                </a:cubicBezTo>
                <a:cubicBezTo>
                  <a:pt x="963" y="147"/>
                  <a:pt x="971" y="138"/>
                  <a:pt x="982" y="132"/>
                </a:cubicBezTo>
                <a:cubicBezTo>
                  <a:pt x="992" y="125"/>
                  <a:pt x="1003" y="122"/>
                  <a:pt x="1015" y="122"/>
                </a:cubicBezTo>
                <a:cubicBezTo>
                  <a:pt x="1034" y="122"/>
                  <a:pt x="1048" y="128"/>
                  <a:pt x="1059" y="140"/>
                </a:cubicBezTo>
                <a:cubicBezTo>
                  <a:pt x="1069" y="152"/>
                  <a:pt x="1075" y="169"/>
                  <a:pt x="1075" y="191"/>
                </a:cubicBezTo>
                <a:lnTo>
                  <a:pt x="1075" y="203"/>
                </a:lnTo>
                <a:close/>
                <a:moveTo>
                  <a:pt x="1051" y="184"/>
                </a:moveTo>
                <a:cubicBezTo>
                  <a:pt x="1051" y="170"/>
                  <a:pt x="1048" y="160"/>
                  <a:pt x="1041" y="153"/>
                </a:cubicBezTo>
                <a:cubicBezTo>
                  <a:pt x="1035" y="145"/>
                  <a:pt x="1026" y="142"/>
                  <a:pt x="1015" y="142"/>
                </a:cubicBezTo>
                <a:cubicBezTo>
                  <a:pt x="1004" y="142"/>
                  <a:pt x="995" y="145"/>
                  <a:pt x="988" y="153"/>
                </a:cubicBezTo>
                <a:cubicBezTo>
                  <a:pt x="980" y="161"/>
                  <a:pt x="975" y="171"/>
                  <a:pt x="973" y="184"/>
                </a:cubicBezTo>
                <a:lnTo>
                  <a:pt x="1051" y="184"/>
                </a:lnTo>
                <a:close/>
                <a:moveTo>
                  <a:pt x="1227" y="128"/>
                </a:moveTo>
                <a:cubicBezTo>
                  <a:pt x="1227" y="147"/>
                  <a:pt x="1220" y="163"/>
                  <a:pt x="1207" y="175"/>
                </a:cubicBezTo>
                <a:cubicBezTo>
                  <a:pt x="1193" y="187"/>
                  <a:pt x="1176" y="193"/>
                  <a:pt x="1154" y="193"/>
                </a:cubicBezTo>
                <a:cubicBezTo>
                  <a:pt x="1127" y="193"/>
                  <a:pt x="1127" y="193"/>
                  <a:pt x="1127" y="193"/>
                </a:cubicBezTo>
                <a:cubicBezTo>
                  <a:pt x="1127" y="269"/>
                  <a:pt x="1127" y="269"/>
                  <a:pt x="1127" y="269"/>
                </a:cubicBezTo>
                <a:cubicBezTo>
                  <a:pt x="1104" y="269"/>
                  <a:pt x="1104" y="269"/>
                  <a:pt x="1104" y="269"/>
                </a:cubicBezTo>
                <a:cubicBezTo>
                  <a:pt x="1104" y="68"/>
                  <a:pt x="1104" y="68"/>
                  <a:pt x="1104" y="68"/>
                </a:cubicBezTo>
                <a:cubicBezTo>
                  <a:pt x="1159" y="68"/>
                  <a:pt x="1159" y="68"/>
                  <a:pt x="1159" y="68"/>
                </a:cubicBezTo>
                <a:cubicBezTo>
                  <a:pt x="1181" y="68"/>
                  <a:pt x="1197" y="73"/>
                  <a:pt x="1209" y="83"/>
                </a:cubicBezTo>
                <a:cubicBezTo>
                  <a:pt x="1221" y="94"/>
                  <a:pt x="1227" y="109"/>
                  <a:pt x="1227" y="128"/>
                </a:cubicBezTo>
                <a:close/>
                <a:moveTo>
                  <a:pt x="1202" y="129"/>
                </a:moveTo>
                <a:cubicBezTo>
                  <a:pt x="1202" y="102"/>
                  <a:pt x="1186" y="89"/>
                  <a:pt x="1155" y="89"/>
                </a:cubicBezTo>
                <a:cubicBezTo>
                  <a:pt x="1127" y="89"/>
                  <a:pt x="1127" y="89"/>
                  <a:pt x="1127" y="89"/>
                </a:cubicBezTo>
                <a:cubicBezTo>
                  <a:pt x="1127" y="172"/>
                  <a:pt x="1127" y="172"/>
                  <a:pt x="1127" y="172"/>
                </a:cubicBezTo>
                <a:cubicBezTo>
                  <a:pt x="1152" y="172"/>
                  <a:pt x="1152" y="172"/>
                  <a:pt x="1152" y="172"/>
                </a:cubicBezTo>
                <a:cubicBezTo>
                  <a:pt x="1168" y="172"/>
                  <a:pt x="1181" y="168"/>
                  <a:pt x="1189" y="161"/>
                </a:cubicBezTo>
                <a:cubicBezTo>
                  <a:pt x="1198" y="153"/>
                  <a:pt x="1202" y="143"/>
                  <a:pt x="1202" y="129"/>
                </a:cubicBezTo>
                <a:close/>
                <a:moveTo>
                  <a:pt x="1374" y="197"/>
                </a:moveTo>
                <a:cubicBezTo>
                  <a:pt x="1374" y="220"/>
                  <a:pt x="1368" y="238"/>
                  <a:pt x="1355" y="252"/>
                </a:cubicBezTo>
                <a:cubicBezTo>
                  <a:pt x="1342" y="266"/>
                  <a:pt x="1324" y="273"/>
                  <a:pt x="1302" y="273"/>
                </a:cubicBezTo>
                <a:cubicBezTo>
                  <a:pt x="1281" y="273"/>
                  <a:pt x="1264" y="266"/>
                  <a:pt x="1251" y="253"/>
                </a:cubicBezTo>
                <a:cubicBezTo>
                  <a:pt x="1239" y="239"/>
                  <a:pt x="1232" y="221"/>
                  <a:pt x="1232" y="199"/>
                </a:cubicBezTo>
                <a:cubicBezTo>
                  <a:pt x="1232" y="175"/>
                  <a:pt x="1239" y="156"/>
                  <a:pt x="1252" y="143"/>
                </a:cubicBezTo>
                <a:cubicBezTo>
                  <a:pt x="1265" y="129"/>
                  <a:pt x="1283" y="122"/>
                  <a:pt x="1306" y="122"/>
                </a:cubicBezTo>
                <a:cubicBezTo>
                  <a:pt x="1327" y="122"/>
                  <a:pt x="1344" y="128"/>
                  <a:pt x="1356" y="142"/>
                </a:cubicBezTo>
                <a:cubicBezTo>
                  <a:pt x="1368" y="155"/>
                  <a:pt x="1374" y="174"/>
                  <a:pt x="1374" y="197"/>
                </a:cubicBezTo>
                <a:close/>
                <a:moveTo>
                  <a:pt x="1351" y="198"/>
                </a:moveTo>
                <a:cubicBezTo>
                  <a:pt x="1351" y="180"/>
                  <a:pt x="1347" y="166"/>
                  <a:pt x="1339" y="156"/>
                </a:cubicBezTo>
                <a:cubicBezTo>
                  <a:pt x="1331" y="146"/>
                  <a:pt x="1319" y="142"/>
                  <a:pt x="1304" y="142"/>
                </a:cubicBezTo>
                <a:cubicBezTo>
                  <a:pt x="1289" y="142"/>
                  <a:pt x="1278" y="146"/>
                  <a:pt x="1269" y="156"/>
                </a:cubicBezTo>
                <a:cubicBezTo>
                  <a:pt x="1260" y="166"/>
                  <a:pt x="1256" y="180"/>
                  <a:pt x="1256" y="198"/>
                </a:cubicBezTo>
                <a:cubicBezTo>
                  <a:pt x="1256" y="215"/>
                  <a:pt x="1260" y="229"/>
                  <a:pt x="1269" y="239"/>
                </a:cubicBezTo>
                <a:cubicBezTo>
                  <a:pt x="1278" y="248"/>
                  <a:pt x="1289" y="253"/>
                  <a:pt x="1304" y="253"/>
                </a:cubicBezTo>
                <a:cubicBezTo>
                  <a:pt x="1319" y="253"/>
                  <a:pt x="1331" y="248"/>
                  <a:pt x="1339" y="239"/>
                </a:cubicBezTo>
                <a:cubicBezTo>
                  <a:pt x="1347" y="229"/>
                  <a:pt x="1351" y="216"/>
                  <a:pt x="1351" y="198"/>
                </a:cubicBezTo>
                <a:close/>
                <a:moveTo>
                  <a:pt x="1429" y="74"/>
                </a:moveTo>
                <a:cubicBezTo>
                  <a:pt x="1429" y="78"/>
                  <a:pt x="1428" y="82"/>
                  <a:pt x="1425" y="84"/>
                </a:cubicBezTo>
                <a:cubicBezTo>
                  <a:pt x="1422" y="87"/>
                  <a:pt x="1418" y="89"/>
                  <a:pt x="1414" y="89"/>
                </a:cubicBezTo>
                <a:cubicBezTo>
                  <a:pt x="1410" y="89"/>
                  <a:pt x="1406" y="87"/>
                  <a:pt x="1403" y="85"/>
                </a:cubicBezTo>
                <a:cubicBezTo>
                  <a:pt x="1400" y="82"/>
                  <a:pt x="1399" y="78"/>
                  <a:pt x="1399" y="74"/>
                </a:cubicBezTo>
                <a:cubicBezTo>
                  <a:pt x="1399" y="70"/>
                  <a:pt x="1400" y="66"/>
                  <a:pt x="1403" y="63"/>
                </a:cubicBezTo>
                <a:cubicBezTo>
                  <a:pt x="1406" y="60"/>
                  <a:pt x="1410" y="59"/>
                  <a:pt x="1414" y="59"/>
                </a:cubicBezTo>
                <a:cubicBezTo>
                  <a:pt x="1418" y="59"/>
                  <a:pt x="1422" y="60"/>
                  <a:pt x="1425" y="63"/>
                </a:cubicBezTo>
                <a:cubicBezTo>
                  <a:pt x="1428" y="66"/>
                  <a:pt x="1429" y="70"/>
                  <a:pt x="1429" y="74"/>
                </a:cubicBezTo>
                <a:close/>
                <a:moveTo>
                  <a:pt x="1425" y="269"/>
                </a:moveTo>
                <a:cubicBezTo>
                  <a:pt x="1402" y="269"/>
                  <a:pt x="1402" y="269"/>
                  <a:pt x="1402" y="269"/>
                </a:cubicBezTo>
                <a:cubicBezTo>
                  <a:pt x="1402" y="125"/>
                  <a:pt x="1402" y="125"/>
                  <a:pt x="1402" y="125"/>
                </a:cubicBezTo>
                <a:cubicBezTo>
                  <a:pt x="1425" y="125"/>
                  <a:pt x="1425" y="125"/>
                  <a:pt x="1425" y="125"/>
                </a:cubicBezTo>
                <a:lnTo>
                  <a:pt x="1425" y="269"/>
                </a:lnTo>
                <a:close/>
                <a:moveTo>
                  <a:pt x="1584" y="269"/>
                </a:moveTo>
                <a:cubicBezTo>
                  <a:pt x="1561" y="269"/>
                  <a:pt x="1561" y="269"/>
                  <a:pt x="1561" y="269"/>
                </a:cubicBezTo>
                <a:cubicBezTo>
                  <a:pt x="1561" y="187"/>
                  <a:pt x="1561" y="187"/>
                  <a:pt x="1561" y="187"/>
                </a:cubicBezTo>
                <a:cubicBezTo>
                  <a:pt x="1561" y="157"/>
                  <a:pt x="1549" y="142"/>
                  <a:pt x="1527" y="142"/>
                </a:cubicBezTo>
                <a:cubicBezTo>
                  <a:pt x="1516" y="142"/>
                  <a:pt x="1506" y="146"/>
                  <a:pt x="1499" y="154"/>
                </a:cubicBezTo>
                <a:cubicBezTo>
                  <a:pt x="1491" y="163"/>
                  <a:pt x="1487" y="174"/>
                  <a:pt x="1487" y="187"/>
                </a:cubicBezTo>
                <a:cubicBezTo>
                  <a:pt x="1487" y="269"/>
                  <a:pt x="1487" y="269"/>
                  <a:pt x="1487" y="269"/>
                </a:cubicBezTo>
                <a:cubicBezTo>
                  <a:pt x="1464" y="269"/>
                  <a:pt x="1464" y="269"/>
                  <a:pt x="1464" y="269"/>
                </a:cubicBezTo>
                <a:cubicBezTo>
                  <a:pt x="1464" y="125"/>
                  <a:pt x="1464" y="125"/>
                  <a:pt x="1464" y="125"/>
                </a:cubicBezTo>
                <a:cubicBezTo>
                  <a:pt x="1487" y="125"/>
                  <a:pt x="1487" y="125"/>
                  <a:pt x="1487" y="125"/>
                </a:cubicBezTo>
                <a:cubicBezTo>
                  <a:pt x="1487" y="149"/>
                  <a:pt x="1487" y="149"/>
                  <a:pt x="1487" y="149"/>
                </a:cubicBezTo>
                <a:cubicBezTo>
                  <a:pt x="1488" y="149"/>
                  <a:pt x="1488" y="149"/>
                  <a:pt x="1488" y="149"/>
                </a:cubicBezTo>
                <a:cubicBezTo>
                  <a:pt x="1499" y="131"/>
                  <a:pt x="1514" y="122"/>
                  <a:pt x="1535" y="122"/>
                </a:cubicBezTo>
                <a:cubicBezTo>
                  <a:pt x="1551" y="122"/>
                  <a:pt x="1563" y="127"/>
                  <a:pt x="1571" y="137"/>
                </a:cubicBezTo>
                <a:cubicBezTo>
                  <a:pt x="1579" y="148"/>
                  <a:pt x="1584" y="162"/>
                  <a:pt x="1584" y="181"/>
                </a:cubicBezTo>
                <a:lnTo>
                  <a:pt x="1584" y="269"/>
                </a:lnTo>
                <a:close/>
                <a:moveTo>
                  <a:pt x="1686" y="268"/>
                </a:moveTo>
                <a:cubicBezTo>
                  <a:pt x="1681" y="271"/>
                  <a:pt x="1673" y="273"/>
                  <a:pt x="1664" y="273"/>
                </a:cubicBezTo>
                <a:cubicBezTo>
                  <a:pt x="1639" y="273"/>
                  <a:pt x="1627" y="258"/>
                  <a:pt x="1627" y="230"/>
                </a:cubicBezTo>
                <a:cubicBezTo>
                  <a:pt x="1627" y="145"/>
                  <a:pt x="1627" y="145"/>
                  <a:pt x="1627" y="145"/>
                </a:cubicBezTo>
                <a:cubicBezTo>
                  <a:pt x="1602" y="145"/>
                  <a:pt x="1602" y="145"/>
                  <a:pt x="1602" y="145"/>
                </a:cubicBezTo>
                <a:cubicBezTo>
                  <a:pt x="1602" y="125"/>
                  <a:pt x="1602" y="125"/>
                  <a:pt x="1602" y="125"/>
                </a:cubicBezTo>
                <a:cubicBezTo>
                  <a:pt x="1627" y="125"/>
                  <a:pt x="1627" y="125"/>
                  <a:pt x="1627" y="125"/>
                </a:cubicBezTo>
                <a:cubicBezTo>
                  <a:pt x="1627" y="90"/>
                  <a:pt x="1627" y="90"/>
                  <a:pt x="1627" y="90"/>
                </a:cubicBezTo>
                <a:cubicBezTo>
                  <a:pt x="1650" y="83"/>
                  <a:pt x="1650" y="83"/>
                  <a:pt x="1650" y="83"/>
                </a:cubicBezTo>
                <a:cubicBezTo>
                  <a:pt x="1650" y="125"/>
                  <a:pt x="1650" y="125"/>
                  <a:pt x="1650" y="125"/>
                </a:cubicBezTo>
                <a:cubicBezTo>
                  <a:pt x="1686" y="125"/>
                  <a:pt x="1686" y="125"/>
                  <a:pt x="1686" y="125"/>
                </a:cubicBezTo>
                <a:cubicBezTo>
                  <a:pt x="1686" y="145"/>
                  <a:pt x="1686" y="145"/>
                  <a:pt x="1686" y="145"/>
                </a:cubicBezTo>
                <a:cubicBezTo>
                  <a:pt x="1650" y="145"/>
                  <a:pt x="1650" y="145"/>
                  <a:pt x="1650" y="145"/>
                </a:cubicBezTo>
                <a:cubicBezTo>
                  <a:pt x="1650" y="226"/>
                  <a:pt x="1650" y="226"/>
                  <a:pt x="1650" y="226"/>
                </a:cubicBezTo>
                <a:cubicBezTo>
                  <a:pt x="1650" y="236"/>
                  <a:pt x="1651" y="243"/>
                  <a:pt x="1655" y="247"/>
                </a:cubicBezTo>
                <a:cubicBezTo>
                  <a:pt x="1658" y="251"/>
                  <a:pt x="1664" y="253"/>
                  <a:pt x="1671" y="253"/>
                </a:cubicBezTo>
                <a:cubicBezTo>
                  <a:pt x="1677" y="253"/>
                  <a:pt x="1682" y="251"/>
                  <a:pt x="1686" y="248"/>
                </a:cubicBezTo>
                <a:lnTo>
                  <a:pt x="1686" y="268"/>
                </a:lnTo>
                <a:close/>
                <a:moveTo>
                  <a:pt x="196" y="336"/>
                </a:moveTo>
                <a:cubicBezTo>
                  <a:pt x="0" y="301"/>
                  <a:pt x="0" y="301"/>
                  <a:pt x="0" y="301"/>
                </a:cubicBezTo>
                <a:cubicBezTo>
                  <a:pt x="0" y="35"/>
                  <a:pt x="0" y="35"/>
                  <a:pt x="0" y="35"/>
                </a:cubicBezTo>
                <a:cubicBezTo>
                  <a:pt x="196" y="0"/>
                  <a:pt x="196" y="0"/>
                  <a:pt x="196" y="0"/>
                </a:cubicBezTo>
                <a:lnTo>
                  <a:pt x="196" y="336"/>
                </a:lnTo>
                <a:close/>
                <a:moveTo>
                  <a:pt x="93" y="98"/>
                </a:moveTo>
                <a:cubicBezTo>
                  <a:pt x="90" y="98"/>
                  <a:pt x="87" y="98"/>
                  <a:pt x="85" y="99"/>
                </a:cubicBezTo>
                <a:cubicBezTo>
                  <a:pt x="82" y="99"/>
                  <a:pt x="79" y="100"/>
                  <a:pt x="77" y="101"/>
                </a:cubicBezTo>
                <a:cubicBezTo>
                  <a:pt x="75" y="102"/>
                  <a:pt x="73" y="104"/>
                  <a:pt x="71" y="105"/>
                </a:cubicBezTo>
                <a:cubicBezTo>
                  <a:pt x="69" y="107"/>
                  <a:pt x="67" y="108"/>
                  <a:pt x="65" y="110"/>
                </a:cubicBezTo>
                <a:cubicBezTo>
                  <a:pt x="64" y="112"/>
                  <a:pt x="62" y="114"/>
                  <a:pt x="61" y="116"/>
                </a:cubicBezTo>
                <a:cubicBezTo>
                  <a:pt x="60" y="118"/>
                  <a:pt x="58" y="121"/>
                  <a:pt x="58" y="123"/>
                </a:cubicBezTo>
                <a:cubicBezTo>
                  <a:pt x="57" y="126"/>
                  <a:pt x="56" y="128"/>
                  <a:pt x="56" y="131"/>
                </a:cubicBezTo>
                <a:cubicBezTo>
                  <a:pt x="55" y="134"/>
                  <a:pt x="55" y="136"/>
                  <a:pt x="55" y="139"/>
                </a:cubicBezTo>
                <a:cubicBezTo>
                  <a:pt x="55" y="143"/>
                  <a:pt x="56" y="147"/>
                  <a:pt x="57" y="151"/>
                </a:cubicBezTo>
                <a:cubicBezTo>
                  <a:pt x="58" y="155"/>
                  <a:pt x="59" y="158"/>
                  <a:pt x="61" y="161"/>
                </a:cubicBezTo>
                <a:cubicBezTo>
                  <a:pt x="63" y="165"/>
                  <a:pt x="65" y="168"/>
                  <a:pt x="68" y="170"/>
                </a:cubicBezTo>
                <a:cubicBezTo>
                  <a:pt x="71" y="173"/>
                  <a:pt x="75" y="176"/>
                  <a:pt x="79" y="178"/>
                </a:cubicBezTo>
                <a:cubicBezTo>
                  <a:pt x="80" y="179"/>
                  <a:pt x="82" y="181"/>
                  <a:pt x="83" y="181"/>
                </a:cubicBezTo>
                <a:cubicBezTo>
                  <a:pt x="85" y="182"/>
                  <a:pt x="86" y="183"/>
                  <a:pt x="87" y="184"/>
                </a:cubicBezTo>
                <a:cubicBezTo>
                  <a:pt x="89" y="185"/>
                  <a:pt x="90" y="186"/>
                  <a:pt x="91" y="187"/>
                </a:cubicBezTo>
                <a:cubicBezTo>
                  <a:pt x="92" y="188"/>
                  <a:pt x="92" y="188"/>
                  <a:pt x="93" y="189"/>
                </a:cubicBezTo>
                <a:cubicBezTo>
                  <a:pt x="94" y="190"/>
                  <a:pt x="95" y="191"/>
                  <a:pt x="95" y="192"/>
                </a:cubicBezTo>
                <a:cubicBezTo>
                  <a:pt x="96" y="193"/>
                  <a:pt x="96" y="194"/>
                  <a:pt x="97" y="195"/>
                </a:cubicBezTo>
                <a:cubicBezTo>
                  <a:pt x="97" y="196"/>
                  <a:pt x="98" y="197"/>
                  <a:pt x="98" y="198"/>
                </a:cubicBezTo>
                <a:cubicBezTo>
                  <a:pt x="98" y="199"/>
                  <a:pt x="98" y="200"/>
                  <a:pt x="98" y="201"/>
                </a:cubicBezTo>
                <a:cubicBezTo>
                  <a:pt x="98" y="202"/>
                  <a:pt x="98" y="203"/>
                  <a:pt x="98" y="204"/>
                </a:cubicBezTo>
                <a:cubicBezTo>
                  <a:pt x="98" y="205"/>
                  <a:pt x="98" y="206"/>
                  <a:pt x="97" y="207"/>
                </a:cubicBezTo>
                <a:cubicBezTo>
                  <a:pt x="97" y="207"/>
                  <a:pt x="97" y="208"/>
                  <a:pt x="96" y="209"/>
                </a:cubicBezTo>
                <a:cubicBezTo>
                  <a:pt x="96" y="209"/>
                  <a:pt x="95" y="210"/>
                  <a:pt x="95" y="211"/>
                </a:cubicBezTo>
                <a:cubicBezTo>
                  <a:pt x="94" y="211"/>
                  <a:pt x="93" y="212"/>
                  <a:pt x="92" y="213"/>
                </a:cubicBezTo>
                <a:cubicBezTo>
                  <a:pt x="92" y="213"/>
                  <a:pt x="91" y="214"/>
                  <a:pt x="90" y="214"/>
                </a:cubicBezTo>
                <a:cubicBezTo>
                  <a:pt x="89" y="214"/>
                  <a:pt x="88" y="214"/>
                  <a:pt x="86" y="215"/>
                </a:cubicBezTo>
                <a:cubicBezTo>
                  <a:pt x="85" y="215"/>
                  <a:pt x="84" y="215"/>
                  <a:pt x="83" y="215"/>
                </a:cubicBezTo>
                <a:cubicBezTo>
                  <a:pt x="80" y="215"/>
                  <a:pt x="78" y="214"/>
                  <a:pt x="75" y="214"/>
                </a:cubicBezTo>
                <a:cubicBezTo>
                  <a:pt x="73" y="213"/>
                  <a:pt x="71" y="212"/>
                  <a:pt x="68" y="211"/>
                </a:cubicBezTo>
                <a:cubicBezTo>
                  <a:pt x="66" y="209"/>
                  <a:pt x="64" y="208"/>
                  <a:pt x="62" y="206"/>
                </a:cubicBezTo>
                <a:cubicBezTo>
                  <a:pt x="60" y="204"/>
                  <a:pt x="58" y="202"/>
                  <a:pt x="56" y="200"/>
                </a:cubicBezTo>
                <a:cubicBezTo>
                  <a:pt x="56" y="230"/>
                  <a:pt x="56" y="230"/>
                  <a:pt x="56" y="230"/>
                </a:cubicBezTo>
                <a:cubicBezTo>
                  <a:pt x="57" y="231"/>
                  <a:pt x="59" y="232"/>
                  <a:pt x="61" y="233"/>
                </a:cubicBezTo>
                <a:cubicBezTo>
                  <a:pt x="63" y="234"/>
                  <a:pt x="65" y="235"/>
                  <a:pt x="67" y="236"/>
                </a:cubicBezTo>
                <a:cubicBezTo>
                  <a:pt x="70" y="237"/>
                  <a:pt x="72" y="237"/>
                  <a:pt x="74" y="238"/>
                </a:cubicBezTo>
                <a:cubicBezTo>
                  <a:pt x="77" y="238"/>
                  <a:pt x="79" y="239"/>
                  <a:pt x="82" y="239"/>
                </a:cubicBezTo>
                <a:cubicBezTo>
                  <a:pt x="86" y="239"/>
                  <a:pt x="89" y="239"/>
                  <a:pt x="92" y="239"/>
                </a:cubicBezTo>
                <a:cubicBezTo>
                  <a:pt x="96" y="238"/>
                  <a:pt x="99" y="238"/>
                  <a:pt x="101" y="237"/>
                </a:cubicBezTo>
                <a:cubicBezTo>
                  <a:pt x="104" y="236"/>
                  <a:pt x="107" y="235"/>
                  <a:pt x="109" y="233"/>
                </a:cubicBezTo>
                <a:cubicBezTo>
                  <a:pt x="111" y="231"/>
                  <a:pt x="113" y="230"/>
                  <a:pt x="115" y="227"/>
                </a:cubicBezTo>
                <a:cubicBezTo>
                  <a:pt x="117" y="226"/>
                  <a:pt x="118" y="224"/>
                  <a:pt x="119" y="222"/>
                </a:cubicBezTo>
                <a:cubicBezTo>
                  <a:pt x="120" y="220"/>
                  <a:pt x="121" y="218"/>
                  <a:pt x="122" y="215"/>
                </a:cubicBezTo>
                <a:cubicBezTo>
                  <a:pt x="123" y="213"/>
                  <a:pt x="123" y="210"/>
                  <a:pt x="124" y="208"/>
                </a:cubicBezTo>
                <a:cubicBezTo>
                  <a:pt x="124" y="205"/>
                  <a:pt x="124" y="202"/>
                  <a:pt x="124" y="199"/>
                </a:cubicBezTo>
                <a:cubicBezTo>
                  <a:pt x="124" y="197"/>
                  <a:pt x="124" y="194"/>
                  <a:pt x="124" y="192"/>
                </a:cubicBezTo>
                <a:cubicBezTo>
                  <a:pt x="124" y="190"/>
                  <a:pt x="123" y="188"/>
                  <a:pt x="122" y="186"/>
                </a:cubicBezTo>
                <a:cubicBezTo>
                  <a:pt x="122" y="183"/>
                  <a:pt x="121" y="181"/>
                  <a:pt x="120" y="179"/>
                </a:cubicBezTo>
                <a:cubicBezTo>
                  <a:pt x="119" y="178"/>
                  <a:pt x="118" y="176"/>
                  <a:pt x="117" y="174"/>
                </a:cubicBezTo>
                <a:cubicBezTo>
                  <a:pt x="116" y="173"/>
                  <a:pt x="114" y="171"/>
                  <a:pt x="113" y="170"/>
                </a:cubicBezTo>
                <a:cubicBezTo>
                  <a:pt x="112" y="168"/>
                  <a:pt x="110" y="167"/>
                  <a:pt x="108" y="165"/>
                </a:cubicBezTo>
                <a:cubicBezTo>
                  <a:pt x="106" y="164"/>
                  <a:pt x="105" y="162"/>
                  <a:pt x="102" y="161"/>
                </a:cubicBezTo>
                <a:cubicBezTo>
                  <a:pt x="100" y="160"/>
                  <a:pt x="98" y="158"/>
                  <a:pt x="96" y="157"/>
                </a:cubicBezTo>
                <a:cubicBezTo>
                  <a:pt x="94" y="156"/>
                  <a:pt x="93" y="155"/>
                  <a:pt x="91" y="154"/>
                </a:cubicBezTo>
                <a:cubicBezTo>
                  <a:pt x="90" y="153"/>
                  <a:pt x="89" y="152"/>
                  <a:pt x="88" y="151"/>
                </a:cubicBezTo>
                <a:cubicBezTo>
                  <a:pt x="87" y="151"/>
                  <a:pt x="86" y="150"/>
                  <a:pt x="85" y="149"/>
                </a:cubicBezTo>
                <a:cubicBezTo>
                  <a:pt x="84" y="148"/>
                  <a:pt x="83" y="148"/>
                  <a:pt x="83" y="147"/>
                </a:cubicBezTo>
                <a:cubicBezTo>
                  <a:pt x="82" y="146"/>
                  <a:pt x="82" y="145"/>
                  <a:pt x="81" y="145"/>
                </a:cubicBezTo>
                <a:cubicBezTo>
                  <a:pt x="81" y="144"/>
                  <a:pt x="81" y="143"/>
                  <a:pt x="80" y="142"/>
                </a:cubicBezTo>
                <a:cubicBezTo>
                  <a:pt x="80" y="141"/>
                  <a:pt x="80" y="140"/>
                  <a:pt x="80" y="139"/>
                </a:cubicBezTo>
                <a:cubicBezTo>
                  <a:pt x="79" y="138"/>
                  <a:pt x="79" y="137"/>
                  <a:pt x="79" y="136"/>
                </a:cubicBezTo>
                <a:cubicBezTo>
                  <a:pt x="79" y="135"/>
                  <a:pt x="79" y="134"/>
                  <a:pt x="80" y="133"/>
                </a:cubicBezTo>
                <a:cubicBezTo>
                  <a:pt x="80" y="132"/>
                  <a:pt x="80" y="131"/>
                  <a:pt x="80" y="131"/>
                </a:cubicBezTo>
                <a:cubicBezTo>
                  <a:pt x="81" y="130"/>
                  <a:pt x="81" y="129"/>
                  <a:pt x="82" y="128"/>
                </a:cubicBezTo>
                <a:cubicBezTo>
                  <a:pt x="82" y="127"/>
                  <a:pt x="83" y="127"/>
                  <a:pt x="83" y="126"/>
                </a:cubicBezTo>
                <a:cubicBezTo>
                  <a:pt x="84" y="125"/>
                  <a:pt x="85" y="125"/>
                  <a:pt x="86" y="124"/>
                </a:cubicBezTo>
                <a:cubicBezTo>
                  <a:pt x="86" y="124"/>
                  <a:pt x="87" y="123"/>
                  <a:pt x="88" y="123"/>
                </a:cubicBezTo>
                <a:cubicBezTo>
                  <a:pt x="89" y="123"/>
                  <a:pt x="90" y="122"/>
                  <a:pt x="91" y="122"/>
                </a:cubicBezTo>
                <a:cubicBezTo>
                  <a:pt x="92" y="122"/>
                  <a:pt x="93" y="122"/>
                  <a:pt x="94" y="122"/>
                </a:cubicBezTo>
                <a:cubicBezTo>
                  <a:pt x="96" y="122"/>
                  <a:pt x="99" y="122"/>
                  <a:pt x="101" y="122"/>
                </a:cubicBezTo>
                <a:cubicBezTo>
                  <a:pt x="103" y="122"/>
                  <a:pt x="105" y="123"/>
                  <a:pt x="107" y="124"/>
                </a:cubicBezTo>
                <a:cubicBezTo>
                  <a:pt x="110" y="124"/>
                  <a:pt x="112" y="125"/>
                  <a:pt x="114" y="126"/>
                </a:cubicBezTo>
                <a:cubicBezTo>
                  <a:pt x="116" y="128"/>
                  <a:pt x="118" y="129"/>
                  <a:pt x="119" y="131"/>
                </a:cubicBezTo>
                <a:cubicBezTo>
                  <a:pt x="119" y="101"/>
                  <a:pt x="119" y="101"/>
                  <a:pt x="119" y="101"/>
                </a:cubicBezTo>
                <a:cubicBezTo>
                  <a:pt x="118" y="100"/>
                  <a:pt x="116" y="100"/>
                  <a:pt x="114" y="99"/>
                </a:cubicBezTo>
                <a:cubicBezTo>
                  <a:pt x="112" y="99"/>
                  <a:pt x="110" y="98"/>
                  <a:pt x="107" y="98"/>
                </a:cubicBezTo>
                <a:cubicBezTo>
                  <a:pt x="105" y="98"/>
                  <a:pt x="103" y="97"/>
                  <a:pt x="100" y="97"/>
                </a:cubicBezTo>
                <a:cubicBezTo>
                  <a:pt x="98" y="97"/>
                  <a:pt x="95" y="97"/>
                  <a:pt x="93" y="98"/>
                </a:cubicBezTo>
                <a:moveTo>
                  <a:pt x="324" y="135"/>
                </a:moveTo>
                <a:cubicBezTo>
                  <a:pt x="322" y="135"/>
                  <a:pt x="320" y="135"/>
                  <a:pt x="318" y="136"/>
                </a:cubicBezTo>
                <a:cubicBezTo>
                  <a:pt x="309" y="113"/>
                  <a:pt x="292" y="95"/>
                  <a:pt x="270" y="86"/>
                </a:cubicBezTo>
                <a:cubicBezTo>
                  <a:pt x="270" y="84"/>
                  <a:pt x="270" y="82"/>
                  <a:pt x="270" y="80"/>
                </a:cubicBezTo>
                <a:cubicBezTo>
                  <a:pt x="270" y="61"/>
                  <a:pt x="256" y="47"/>
                  <a:pt x="238" y="47"/>
                </a:cubicBezTo>
                <a:cubicBezTo>
                  <a:pt x="229" y="47"/>
                  <a:pt x="221" y="50"/>
                  <a:pt x="215" y="57"/>
                </a:cubicBezTo>
                <a:cubicBezTo>
                  <a:pt x="215" y="103"/>
                  <a:pt x="215" y="103"/>
                  <a:pt x="215" y="103"/>
                </a:cubicBezTo>
                <a:cubicBezTo>
                  <a:pt x="221" y="109"/>
                  <a:pt x="229" y="113"/>
                  <a:pt x="238" y="113"/>
                </a:cubicBezTo>
                <a:cubicBezTo>
                  <a:pt x="248" y="113"/>
                  <a:pt x="256" y="109"/>
                  <a:pt x="262" y="102"/>
                </a:cubicBezTo>
                <a:cubicBezTo>
                  <a:pt x="281" y="109"/>
                  <a:pt x="295" y="125"/>
                  <a:pt x="302" y="144"/>
                </a:cubicBezTo>
                <a:cubicBezTo>
                  <a:pt x="296" y="150"/>
                  <a:pt x="292" y="159"/>
                  <a:pt x="292" y="168"/>
                </a:cubicBezTo>
                <a:cubicBezTo>
                  <a:pt x="292" y="178"/>
                  <a:pt x="296" y="187"/>
                  <a:pt x="302" y="193"/>
                </a:cubicBezTo>
                <a:cubicBezTo>
                  <a:pt x="295" y="212"/>
                  <a:pt x="281" y="227"/>
                  <a:pt x="262" y="235"/>
                </a:cubicBezTo>
                <a:cubicBezTo>
                  <a:pt x="256" y="228"/>
                  <a:pt x="247" y="224"/>
                  <a:pt x="238" y="224"/>
                </a:cubicBezTo>
                <a:cubicBezTo>
                  <a:pt x="229" y="224"/>
                  <a:pt x="221" y="228"/>
                  <a:pt x="215" y="234"/>
                </a:cubicBezTo>
                <a:cubicBezTo>
                  <a:pt x="215" y="280"/>
                  <a:pt x="215" y="280"/>
                  <a:pt x="215" y="280"/>
                </a:cubicBezTo>
                <a:cubicBezTo>
                  <a:pt x="221" y="286"/>
                  <a:pt x="229" y="290"/>
                  <a:pt x="238" y="290"/>
                </a:cubicBezTo>
                <a:cubicBezTo>
                  <a:pt x="256" y="290"/>
                  <a:pt x="270" y="275"/>
                  <a:pt x="270" y="257"/>
                </a:cubicBezTo>
                <a:cubicBezTo>
                  <a:pt x="270" y="255"/>
                  <a:pt x="270" y="253"/>
                  <a:pt x="270" y="251"/>
                </a:cubicBezTo>
                <a:cubicBezTo>
                  <a:pt x="292" y="241"/>
                  <a:pt x="309" y="224"/>
                  <a:pt x="318" y="201"/>
                </a:cubicBezTo>
                <a:cubicBezTo>
                  <a:pt x="320" y="201"/>
                  <a:pt x="322" y="202"/>
                  <a:pt x="324" y="202"/>
                </a:cubicBezTo>
                <a:cubicBezTo>
                  <a:pt x="342" y="202"/>
                  <a:pt x="356" y="187"/>
                  <a:pt x="356" y="168"/>
                </a:cubicBezTo>
                <a:cubicBezTo>
                  <a:pt x="356" y="150"/>
                  <a:pt x="342" y="135"/>
                  <a:pt x="324" y="135"/>
                </a:cubicBezTo>
                <a:close/>
              </a:path>
            </a:pathLst>
          </a:custGeom>
          <a:solidFill>
            <a:schemeClr val="bg1"/>
          </a:solidFill>
          <a:ln>
            <a:noFill/>
          </a:ln>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1">
              <a:defRPr/>
            </a:pPr>
            <a:endParaRPr lang="en-US" sz="1729" kern="0">
              <a:solidFill>
                <a:srgbClr val="505050"/>
              </a:solidFill>
              <a:latin typeface="Segoe UI"/>
            </a:endParaRPr>
          </a:p>
        </p:txBody>
      </p:sp>
      <p:sp>
        <p:nvSpPr>
          <p:cNvPr id="148" name="Rectangle 147"/>
          <p:cNvSpPr/>
          <p:nvPr/>
        </p:nvSpPr>
        <p:spPr bwMode="auto">
          <a:xfrm>
            <a:off x="9124697" y="872670"/>
            <a:ext cx="1082579" cy="240566"/>
          </a:xfrm>
          <a:prstGeom prst="rect">
            <a:avLst/>
          </a:prstGeom>
          <a:noFill/>
          <a:ln w="130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922" fontAlgn="base">
              <a:lnSpc>
                <a:spcPct val="90000"/>
              </a:lnSpc>
              <a:spcBef>
                <a:spcPct val="0"/>
              </a:spcBef>
              <a:spcAft>
                <a:spcPct val="0"/>
              </a:spcAft>
              <a:defRPr/>
            </a:pPr>
            <a:r>
              <a:rPr lang="en-US" sz="1825" kern="0" spc="-48">
                <a:gradFill>
                  <a:gsLst>
                    <a:gs pos="80435">
                      <a:schemeClr val="bg1"/>
                    </a:gs>
                    <a:gs pos="58647">
                      <a:schemeClr val="bg1"/>
                    </a:gs>
                  </a:gsLst>
                  <a:lin ang="5400000" scaled="0"/>
                </a:gradFill>
                <a:latin typeface="Segoe UI"/>
                <a:ea typeface="Segoe UI" pitchFamily="34" charset="0"/>
                <a:cs typeface="Segoe UI" pitchFamily="34" charset="0"/>
              </a:rPr>
              <a:t>Online</a:t>
            </a:r>
          </a:p>
        </p:txBody>
      </p:sp>
      <p:pic>
        <p:nvPicPr>
          <p:cNvPr id="149" name="Picture 148"/>
          <p:cNvPicPr>
            <a:picLocks noChangeAspect="1"/>
          </p:cNvPicPr>
          <p:nvPr/>
        </p:nvPicPr>
        <p:blipFill>
          <a:blip r:embed="rId11">
            <a:biLevel thresh="25000"/>
          </a:blip>
          <a:stretch>
            <a:fillRect/>
          </a:stretch>
        </p:blipFill>
        <p:spPr>
          <a:xfrm>
            <a:off x="7880424" y="1320042"/>
            <a:ext cx="602774" cy="332586"/>
          </a:xfrm>
          <a:prstGeom prst="rect">
            <a:avLst/>
          </a:prstGeom>
        </p:spPr>
      </p:pic>
      <p:sp>
        <p:nvSpPr>
          <p:cNvPr id="150" name="Freeform 17"/>
          <p:cNvSpPr>
            <a:spLocks noChangeAspect="1" noEditPoints="1"/>
          </p:cNvSpPr>
          <p:nvPr/>
        </p:nvSpPr>
        <p:spPr bwMode="auto">
          <a:xfrm>
            <a:off x="8801076" y="1301477"/>
            <a:ext cx="788885" cy="341600"/>
          </a:xfrm>
          <a:custGeom>
            <a:avLst/>
            <a:gdLst>
              <a:gd name="T0" fmla="*/ 526 w 706"/>
              <a:gd name="T1" fmla="*/ 122 h 304"/>
              <a:gd name="T2" fmla="*/ 512 w 706"/>
              <a:gd name="T3" fmla="*/ 90 h 304"/>
              <a:gd name="T4" fmla="*/ 482 w 706"/>
              <a:gd name="T5" fmla="*/ 121 h 304"/>
              <a:gd name="T6" fmla="*/ 632 w 706"/>
              <a:gd name="T7" fmla="*/ 40 h 304"/>
              <a:gd name="T8" fmla="*/ 620 w 706"/>
              <a:gd name="T9" fmla="*/ 137 h 304"/>
              <a:gd name="T10" fmla="*/ 673 w 706"/>
              <a:gd name="T11" fmla="*/ 0 h 304"/>
              <a:gd name="T12" fmla="*/ 704 w 706"/>
              <a:gd name="T13" fmla="*/ 10 h 304"/>
              <a:gd name="T14" fmla="*/ 66 w 706"/>
              <a:gd name="T15" fmla="*/ 164 h 304"/>
              <a:gd name="T16" fmla="*/ 75 w 706"/>
              <a:gd name="T17" fmla="*/ 227 h 304"/>
              <a:gd name="T18" fmla="*/ 111 w 706"/>
              <a:gd name="T19" fmla="*/ 174 h 304"/>
              <a:gd name="T20" fmla="*/ 132 w 706"/>
              <a:gd name="T21" fmla="*/ 290 h 304"/>
              <a:gd name="T22" fmla="*/ 121 w 706"/>
              <a:gd name="T23" fmla="*/ 210 h 304"/>
              <a:gd name="T24" fmla="*/ 62 w 706"/>
              <a:gd name="T25" fmla="*/ 301 h 304"/>
              <a:gd name="T26" fmla="*/ 33 w 706"/>
              <a:gd name="T27" fmla="*/ 290 h 304"/>
              <a:gd name="T28" fmla="*/ 28 w 706"/>
              <a:gd name="T29" fmla="*/ 175 h 304"/>
              <a:gd name="T30" fmla="*/ 187 w 706"/>
              <a:gd name="T31" fmla="*/ 284 h 304"/>
              <a:gd name="T32" fmla="*/ 228 w 706"/>
              <a:gd name="T33" fmla="*/ 289 h 304"/>
              <a:gd name="T34" fmla="*/ 196 w 706"/>
              <a:gd name="T35" fmla="*/ 296 h 304"/>
              <a:gd name="T36" fmla="*/ 159 w 706"/>
              <a:gd name="T37" fmla="*/ 253 h 304"/>
              <a:gd name="T38" fmla="*/ 192 w 706"/>
              <a:gd name="T39" fmla="*/ 229 h 304"/>
              <a:gd name="T40" fmla="*/ 207 w 706"/>
              <a:gd name="T41" fmla="*/ 195 h 304"/>
              <a:gd name="T42" fmla="*/ 228 w 706"/>
              <a:gd name="T43" fmla="*/ 289 h 304"/>
              <a:gd name="T44" fmla="*/ 311 w 706"/>
              <a:gd name="T45" fmla="*/ 224 h 304"/>
              <a:gd name="T46" fmla="*/ 262 w 706"/>
              <a:gd name="T47" fmla="*/ 301 h 304"/>
              <a:gd name="T48" fmla="*/ 278 w 706"/>
              <a:gd name="T49" fmla="*/ 197 h 304"/>
              <a:gd name="T50" fmla="*/ 358 w 706"/>
              <a:gd name="T51" fmla="*/ 164 h 304"/>
              <a:gd name="T52" fmla="*/ 378 w 706"/>
              <a:gd name="T53" fmla="*/ 205 h 304"/>
              <a:gd name="T54" fmla="*/ 387 w 706"/>
              <a:gd name="T55" fmla="*/ 233 h 304"/>
              <a:gd name="T56" fmla="*/ 377 w 706"/>
              <a:gd name="T57" fmla="*/ 301 h 304"/>
              <a:gd name="T58" fmla="*/ 340 w 706"/>
              <a:gd name="T59" fmla="*/ 290 h 304"/>
              <a:gd name="T60" fmla="*/ 336 w 706"/>
              <a:gd name="T61" fmla="*/ 175 h 304"/>
              <a:gd name="T62" fmla="*/ 471 w 706"/>
              <a:gd name="T63" fmla="*/ 223 h 304"/>
              <a:gd name="T64" fmla="*/ 460 w 706"/>
              <a:gd name="T65" fmla="*/ 237 h 304"/>
              <a:gd name="T66" fmla="*/ 448 w 706"/>
              <a:gd name="T67" fmla="*/ 304 h 304"/>
              <a:gd name="T68" fmla="*/ 464 w 706"/>
              <a:gd name="T69" fmla="*/ 194 h 304"/>
              <a:gd name="T70" fmla="*/ 456 w 706"/>
              <a:gd name="T71" fmla="*/ 256 h 304"/>
              <a:gd name="T72" fmla="*/ 450 w 706"/>
              <a:gd name="T73" fmla="*/ 282 h 304"/>
              <a:gd name="T74" fmla="*/ 533 w 706"/>
              <a:gd name="T75" fmla="*/ 174 h 304"/>
              <a:gd name="T76" fmla="*/ 560 w 706"/>
              <a:gd name="T77" fmla="*/ 186 h 304"/>
              <a:gd name="T78" fmla="*/ 551 w 706"/>
              <a:gd name="T79" fmla="*/ 226 h 304"/>
              <a:gd name="T80" fmla="*/ 553 w 706"/>
              <a:gd name="T81" fmla="*/ 281 h 304"/>
              <a:gd name="T82" fmla="*/ 509 w 706"/>
              <a:gd name="T83" fmla="*/ 275 h 304"/>
              <a:gd name="T84" fmla="*/ 521 w 706"/>
              <a:gd name="T85" fmla="*/ 197 h 304"/>
              <a:gd name="T86" fmla="*/ 626 w 706"/>
              <a:gd name="T87" fmla="*/ 223 h 304"/>
              <a:gd name="T88" fmla="*/ 597 w 706"/>
              <a:gd name="T89" fmla="*/ 272 h 304"/>
              <a:gd name="T90" fmla="*/ 619 w 706"/>
              <a:gd name="T91" fmla="*/ 257 h 304"/>
              <a:gd name="T92" fmla="*/ 605 w 706"/>
              <a:gd name="T93" fmla="*/ 303 h 304"/>
              <a:gd name="T94" fmla="*/ 657 w 706"/>
              <a:gd name="T95" fmla="*/ 223 h 304"/>
              <a:gd name="T96" fmla="*/ 678 w 706"/>
              <a:gd name="T97" fmla="*/ 202 h 304"/>
              <a:gd name="T98" fmla="*/ 673 w 706"/>
              <a:gd name="T99" fmla="*/ 215 h 304"/>
              <a:gd name="T100" fmla="*/ 684 w 706"/>
              <a:gd name="T101" fmla="*/ 204 h 304"/>
              <a:gd name="T102" fmla="*/ 685 w 706"/>
              <a:gd name="T103" fmla="*/ 215 h 304"/>
              <a:gd name="T104" fmla="*/ 676 w 706"/>
              <a:gd name="T105" fmla="*/ 209 h 304"/>
              <a:gd name="T106" fmla="*/ 679 w 706"/>
              <a:gd name="T107" fmla="*/ 218 h 304"/>
              <a:gd name="T108" fmla="*/ 679 w 706"/>
              <a:gd name="T109" fmla="*/ 194 h 304"/>
              <a:gd name="T110" fmla="*/ 679 w 706"/>
              <a:gd name="T111" fmla="*/ 19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06" h="304">
                <a:moveTo>
                  <a:pt x="574" y="63"/>
                </a:moveTo>
                <a:cubicBezTo>
                  <a:pt x="550" y="63"/>
                  <a:pt x="550" y="63"/>
                  <a:pt x="550" y="63"/>
                </a:cubicBezTo>
                <a:cubicBezTo>
                  <a:pt x="545" y="63"/>
                  <a:pt x="539" y="68"/>
                  <a:pt x="537" y="73"/>
                </a:cubicBezTo>
                <a:cubicBezTo>
                  <a:pt x="526" y="122"/>
                  <a:pt x="526" y="122"/>
                  <a:pt x="526" y="122"/>
                </a:cubicBezTo>
                <a:cubicBezTo>
                  <a:pt x="542" y="123"/>
                  <a:pt x="556" y="124"/>
                  <a:pt x="569" y="126"/>
                </a:cubicBezTo>
                <a:cubicBezTo>
                  <a:pt x="582" y="73"/>
                  <a:pt x="582" y="73"/>
                  <a:pt x="582" y="73"/>
                </a:cubicBezTo>
                <a:cubicBezTo>
                  <a:pt x="583" y="68"/>
                  <a:pt x="579" y="63"/>
                  <a:pt x="574" y="63"/>
                </a:cubicBezTo>
                <a:moveTo>
                  <a:pt x="512" y="90"/>
                </a:moveTo>
                <a:cubicBezTo>
                  <a:pt x="489" y="90"/>
                  <a:pt x="489" y="90"/>
                  <a:pt x="489" y="90"/>
                </a:cubicBezTo>
                <a:cubicBezTo>
                  <a:pt x="483" y="90"/>
                  <a:pt x="477" y="95"/>
                  <a:pt x="476" y="100"/>
                </a:cubicBezTo>
                <a:cubicBezTo>
                  <a:pt x="471" y="122"/>
                  <a:pt x="471" y="122"/>
                  <a:pt x="471" y="122"/>
                </a:cubicBezTo>
                <a:cubicBezTo>
                  <a:pt x="475" y="121"/>
                  <a:pt x="478" y="121"/>
                  <a:pt x="482" y="121"/>
                </a:cubicBezTo>
                <a:cubicBezTo>
                  <a:pt x="494" y="121"/>
                  <a:pt x="505" y="121"/>
                  <a:pt x="515" y="122"/>
                </a:cubicBezTo>
                <a:cubicBezTo>
                  <a:pt x="520" y="100"/>
                  <a:pt x="520" y="100"/>
                  <a:pt x="520" y="100"/>
                </a:cubicBezTo>
                <a:cubicBezTo>
                  <a:pt x="522" y="95"/>
                  <a:pt x="518" y="90"/>
                  <a:pt x="512" y="90"/>
                </a:cubicBezTo>
                <a:moveTo>
                  <a:pt x="632" y="40"/>
                </a:moveTo>
                <a:cubicBezTo>
                  <a:pt x="609" y="40"/>
                  <a:pt x="609" y="40"/>
                  <a:pt x="609" y="40"/>
                </a:cubicBezTo>
                <a:cubicBezTo>
                  <a:pt x="603" y="40"/>
                  <a:pt x="597" y="45"/>
                  <a:pt x="596" y="50"/>
                </a:cubicBezTo>
                <a:cubicBezTo>
                  <a:pt x="578" y="128"/>
                  <a:pt x="578" y="128"/>
                  <a:pt x="578" y="128"/>
                </a:cubicBezTo>
                <a:cubicBezTo>
                  <a:pt x="594" y="130"/>
                  <a:pt x="608" y="133"/>
                  <a:pt x="620" y="137"/>
                </a:cubicBezTo>
                <a:cubicBezTo>
                  <a:pt x="640" y="50"/>
                  <a:pt x="640" y="50"/>
                  <a:pt x="640" y="50"/>
                </a:cubicBezTo>
                <a:cubicBezTo>
                  <a:pt x="642" y="45"/>
                  <a:pt x="638" y="40"/>
                  <a:pt x="632" y="40"/>
                </a:cubicBezTo>
                <a:moveTo>
                  <a:pt x="696" y="0"/>
                </a:moveTo>
                <a:cubicBezTo>
                  <a:pt x="673" y="0"/>
                  <a:pt x="673" y="0"/>
                  <a:pt x="673" y="0"/>
                </a:cubicBezTo>
                <a:cubicBezTo>
                  <a:pt x="667" y="0"/>
                  <a:pt x="661" y="4"/>
                  <a:pt x="660" y="10"/>
                </a:cubicBezTo>
                <a:cubicBezTo>
                  <a:pt x="630" y="139"/>
                  <a:pt x="630" y="139"/>
                  <a:pt x="630" y="139"/>
                </a:cubicBezTo>
                <a:cubicBezTo>
                  <a:pt x="646" y="144"/>
                  <a:pt x="659" y="150"/>
                  <a:pt x="670" y="155"/>
                </a:cubicBezTo>
                <a:cubicBezTo>
                  <a:pt x="704" y="10"/>
                  <a:pt x="704" y="10"/>
                  <a:pt x="704" y="10"/>
                </a:cubicBezTo>
                <a:cubicBezTo>
                  <a:pt x="706" y="4"/>
                  <a:pt x="702" y="0"/>
                  <a:pt x="696" y="0"/>
                </a:cubicBezTo>
                <a:moveTo>
                  <a:pt x="28" y="175"/>
                </a:moveTo>
                <a:cubicBezTo>
                  <a:pt x="30" y="169"/>
                  <a:pt x="36" y="164"/>
                  <a:pt x="42" y="164"/>
                </a:cubicBezTo>
                <a:cubicBezTo>
                  <a:pt x="66" y="164"/>
                  <a:pt x="66" y="164"/>
                  <a:pt x="66" y="164"/>
                </a:cubicBezTo>
                <a:cubicBezTo>
                  <a:pt x="72" y="164"/>
                  <a:pt x="77" y="169"/>
                  <a:pt x="77" y="175"/>
                </a:cubicBezTo>
                <a:cubicBezTo>
                  <a:pt x="76" y="191"/>
                  <a:pt x="76" y="191"/>
                  <a:pt x="76" y="191"/>
                </a:cubicBezTo>
                <a:cubicBezTo>
                  <a:pt x="76" y="197"/>
                  <a:pt x="75" y="207"/>
                  <a:pt x="75" y="214"/>
                </a:cubicBezTo>
                <a:cubicBezTo>
                  <a:pt x="75" y="214"/>
                  <a:pt x="75" y="223"/>
                  <a:pt x="75" y="227"/>
                </a:cubicBezTo>
                <a:cubicBezTo>
                  <a:pt x="74" y="238"/>
                  <a:pt x="74" y="248"/>
                  <a:pt x="73" y="261"/>
                </a:cubicBezTo>
                <a:cubicBezTo>
                  <a:pt x="76" y="254"/>
                  <a:pt x="79" y="246"/>
                  <a:pt x="83" y="238"/>
                </a:cubicBezTo>
                <a:cubicBezTo>
                  <a:pt x="86" y="231"/>
                  <a:pt x="90" y="221"/>
                  <a:pt x="92" y="216"/>
                </a:cubicBezTo>
                <a:cubicBezTo>
                  <a:pt x="111" y="174"/>
                  <a:pt x="111" y="174"/>
                  <a:pt x="111" y="174"/>
                </a:cubicBezTo>
                <a:cubicBezTo>
                  <a:pt x="113" y="168"/>
                  <a:pt x="120" y="164"/>
                  <a:pt x="126" y="164"/>
                </a:cubicBezTo>
                <a:cubicBezTo>
                  <a:pt x="150" y="164"/>
                  <a:pt x="150" y="164"/>
                  <a:pt x="150" y="164"/>
                </a:cubicBezTo>
                <a:cubicBezTo>
                  <a:pt x="156" y="164"/>
                  <a:pt x="160" y="169"/>
                  <a:pt x="158" y="175"/>
                </a:cubicBezTo>
                <a:cubicBezTo>
                  <a:pt x="132" y="290"/>
                  <a:pt x="132" y="290"/>
                  <a:pt x="132" y="290"/>
                </a:cubicBezTo>
                <a:cubicBezTo>
                  <a:pt x="130" y="296"/>
                  <a:pt x="124" y="301"/>
                  <a:pt x="118" y="301"/>
                </a:cubicBezTo>
                <a:cubicBezTo>
                  <a:pt x="109" y="301"/>
                  <a:pt x="109" y="301"/>
                  <a:pt x="109" y="301"/>
                </a:cubicBezTo>
                <a:cubicBezTo>
                  <a:pt x="103" y="301"/>
                  <a:pt x="99" y="296"/>
                  <a:pt x="101" y="290"/>
                </a:cubicBezTo>
                <a:cubicBezTo>
                  <a:pt x="121" y="210"/>
                  <a:pt x="121" y="210"/>
                  <a:pt x="121" y="210"/>
                </a:cubicBezTo>
                <a:cubicBezTo>
                  <a:pt x="123" y="204"/>
                  <a:pt x="122" y="204"/>
                  <a:pt x="119" y="209"/>
                </a:cubicBezTo>
                <a:cubicBezTo>
                  <a:pt x="83" y="291"/>
                  <a:pt x="83" y="291"/>
                  <a:pt x="83" y="291"/>
                </a:cubicBezTo>
                <a:cubicBezTo>
                  <a:pt x="80" y="296"/>
                  <a:pt x="73" y="301"/>
                  <a:pt x="67" y="301"/>
                </a:cubicBezTo>
                <a:cubicBezTo>
                  <a:pt x="62" y="301"/>
                  <a:pt x="62" y="301"/>
                  <a:pt x="62" y="301"/>
                </a:cubicBezTo>
                <a:cubicBezTo>
                  <a:pt x="56" y="301"/>
                  <a:pt x="51" y="296"/>
                  <a:pt x="51" y="290"/>
                </a:cubicBezTo>
                <a:cubicBezTo>
                  <a:pt x="51" y="210"/>
                  <a:pt x="51" y="210"/>
                  <a:pt x="51" y="210"/>
                </a:cubicBezTo>
                <a:cubicBezTo>
                  <a:pt x="51" y="204"/>
                  <a:pt x="50" y="204"/>
                  <a:pt x="49" y="210"/>
                </a:cubicBezTo>
                <a:cubicBezTo>
                  <a:pt x="33" y="290"/>
                  <a:pt x="33" y="290"/>
                  <a:pt x="33" y="290"/>
                </a:cubicBezTo>
                <a:cubicBezTo>
                  <a:pt x="31" y="296"/>
                  <a:pt x="25" y="301"/>
                  <a:pt x="19" y="301"/>
                </a:cubicBezTo>
                <a:cubicBezTo>
                  <a:pt x="11" y="301"/>
                  <a:pt x="11" y="301"/>
                  <a:pt x="11" y="301"/>
                </a:cubicBezTo>
                <a:cubicBezTo>
                  <a:pt x="4" y="301"/>
                  <a:pt x="0" y="296"/>
                  <a:pt x="2" y="290"/>
                </a:cubicBezTo>
                <a:lnTo>
                  <a:pt x="28" y="175"/>
                </a:lnTo>
                <a:close/>
                <a:moveTo>
                  <a:pt x="207" y="252"/>
                </a:moveTo>
                <a:cubicBezTo>
                  <a:pt x="200" y="254"/>
                  <a:pt x="191" y="257"/>
                  <a:pt x="187" y="260"/>
                </a:cubicBezTo>
                <a:cubicBezTo>
                  <a:pt x="182" y="264"/>
                  <a:pt x="181" y="275"/>
                  <a:pt x="181" y="277"/>
                </a:cubicBezTo>
                <a:cubicBezTo>
                  <a:pt x="181" y="281"/>
                  <a:pt x="182" y="284"/>
                  <a:pt x="187" y="284"/>
                </a:cubicBezTo>
                <a:cubicBezTo>
                  <a:pt x="193" y="284"/>
                  <a:pt x="193" y="284"/>
                  <a:pt x="193" y="284"/>
                </a:cubicBezTo>
                <a:cubicBezTo>
                  <a:pt x="197" y="280"/>
                  <a:pt x="202" y="272"/>
                  <a:pt x="203" y="266"/>
                </a:cubicBezTo>
                <a:lnTo>
                  <a:pt x="207" y="252"/>
                </a:lnTo>
                <a:close/>
                <a:moveTo>
                  <a:pt x="228" y="289"/>
                </a:moveTo>
                <a:cubicBezTo>
                  <a:pt x="227" y="291"/>
                  <a:pt x="227" y="292"/>
                  <a:pt x="227" y="294"/>
                </a:cubicBezTo>
                <a:cubicBezTo>
                  <a:pt x="227" y="299"/>
                  <a:pt x="228" y="300"/>
                  <a:pt x="230" y="301"/>
                </a:cubicBezTo>
                <a:cubicBezTo>
                  <a:pt x="206" y="301"/>
                  <a:pt x="206" y="301"/>
                  <a:pt x="206" y="301"/>
                </a:cubicBezTo>
                <a:cubicBezTo>
                  <a:pt x="200" y="301"/>
                  <a:pt x="195" y="299"/>
                  <a:pt x="196" y="296"/>
                </a:cubicBezTo>
                <a:cubicBezTo>
                  <a:pt x="197" y="293"/>
                  <a:pt x="193" y="293"/>
                  <a:pt x="189" y="298"/>
                </a:cubicBezTo>
                <a:cubicBezTo>
                  <a:pt x="189" y="298"/>
                  <a:pt x="181" y="304"/>
                  <a:pt x="169" y="304"/>
                </a:cubicBezTo>
                <a:cubicBezTo>
                  <a:pt x="167" y="304"/>
                  <a:pt x="149" y="304"/>
                  <a:pt x="149" y="285"/>
                </a:cubicBezTo>
                <a:cubicBezTo>
                  <a:pt x="149" y="278"/>
                  <a:pt x="153" y="260"/>
                  <a:pt x="159" y="253"/>
                </a:cubicBezTo>
                <a:cubicBezTo>
                  <a:pt x="165" y="245"/>
                  <a:pt x="175" y="243"/>
                  <a:pt x="211" y="232"/>
                </a:cubicBezTo>
                <a:cubicBezTo>
                  <a:pt x="212" y="228"/>
                  <a:pt x="214" y="221"/>
                  <a:pt x="214" y="220"/>
                </a:cubicBezTo>
                <a:cubicBezTo>
                  <a:pt x="214" y="214"/>
                  <a:pt x="208" y="214"/>
                  <a:pt x="205" y="214"/>
                </a:cubicBezTo>
                <a:cubicBezTo>
                  <a:pt x="196" y="214"/>
                  <a:pt x="195" y="219"/>
                  <a:pt x="192" y="229"/>
                </a:cubicBezTo>
                <a:cubicBezTo>
                  <a:pt x="174" y="229"/>
                  <a:pt x="174" y="229"/>
                  <a:pt x="174" y="229"/>
                </a:cubicBezTo>
                <a:cubicBezTo>
                  <a:pt x="167" y="229"/>
                  <a:pt x="164" y="224"/>
                  <a:pt x="165" y="218"/>
                </a:cubicBezTo>
                <a:cubicBezTo>
                  <a:pt x="165" y="218"/>
                  <a:pt x="169" y="205"/>
                  <a:pt x="179" y="200"/>
                </a:cubicBezTo>
                <a:cubicBezTo>
                  <a:pt x="186" y="197"/>
                  <a:pt x="196" y="195"/>
                  <a:pt x="207" y="195"/>
                </a:cubicBezTo>
                <a:cubicBezTo>
                  <a:pt x="225" y="195"/>
                  <a:pt x="243" y="199"/>
                  <a:pt x="243" y="218"/>
                </a:cubicBezTo>
                <a:cubicBezTo>
                  <a:pt x="243" y="221"/>
                  <a:pt x="243" y="221"/>
                  <a:pt x="243" y="221"/>
                </a:cubicBezTo>
                <a:cubicBezTo>
                  <a:pt x="242" y="226"/>
                  <a:pt x="240" y="234"/>
                  <a:pt x="239" y="240"/>
                </a:cubicBezTo>
                <a:lnTo>
                  <a:pt x="228" y="289"/>
                </a:lnTo>
                <a:close/>
                <a:moveTo>
                  <a:pt x="292" y="218"/>
                </a:moveTo>
                <a:cubicBezTo>
                  <a:pt x="301" y="201"/>
                  <a:pt x="307" y="198"/>
                  <a:pt x="323" y="195"/>
                </a:cubicBezTo>
                <a:cubicBezTo>
                  <a:pt x="319" y="213"/>
                  <a:pt x="319" y="213"/>
                  <a:pt x="319" y="213"/>
                </a:cubicBezTo>
                <a:cubicBezTo>
                  <a:pt x="317" y="219"/>
                  <a:pt x="314" y="224"/>
                  <a:pt x="311" y="224"/>
                </a:cubicBezTo>
                <a:cubicBezTo>
                  <a:pt x="309" y="224"/>
                  <a:pt x="309" y="224"/>
                  <a:pt x="309" y="224"/>
                </a:cubicBezTo>
                <a:cubicBezTo>
                  <a:pt x="292" y="224"/>
                  <a:pt x="289" y="231"/>
                  <a:pt x="285" y="250"/>
                </a:cubicBezTo>
                <a:cubicBezTo>
                  <a:pt x="275" y="290"/>
                  <a:pt x="275" y="290"/>
                  <a:pt x="275" y="290"/>
                </a:cubicBezTo>
                <a:cubicBezTo>
                  <a:pt x="274" y="296"/>
                  <a:pt x="268" y="301"/>
                  <a:pt x="262" y="301"/>
                </a:cubicBezTo>
                <a:cubicBezTo>
                  <a:pt x="253" y="301"/>
                  <a:pt x="253" y="301"/>
                  <a:pt x="253" y="301"/>
                </a:cubicBezTo>
                <a:cubicBezTo>
                  <a:pt x="247" y="301"/>
                  <a:pt x="243" y="296"/>
                  <a:pt x="245" y="290"/>
                </a:cubicBezTo>
                <a:cubicBezTo>
                  <a:pt x="264" y="208"/>
                  <a:pt x="264" y="208"/>
                  <a:pt x="264" y="208"/>
                </a:cubicBezTo>
                <a:cubicBezTo>
                  <a:pt x="265" y="202"/>
                  <a:pt x="271" y="197"/>
                  <a:pt x="278" y="197"/>
                </a:cubicBezTo>
                <a:cubicBezTo>
                  <a:pt x="286" y="197"/>
                  <a:pt x="286" y="197"/>
                  <a:pt x="286" y="197"/>
                </a:cubicBezTo>
                <a:cubicBezTo>
                  <a:pt x="292" y="197"/>
                  <a:pt x="296" y="202"/>
                  <a:pt x="294" y="208"/>
                </a:cubicBezTo>
                <a:lnTo>
                  <a:pt x="292" y="218"/>
                </a:lnTo>
                <a:close/>
                <a:moveTo>
                  <a:pt x="358" y="164"/>
                </a:moveTo>
                <a:cubicBezTo>
                  <a:pt x="365" y="164"/>
                  <a:pt x="368" y="169"/>
                  <a:pt x="367" y="175"/>
                </a:cubicBezTo>
                <a:cubicBezTo>
                  <a:pt x="355" y="225"/>
                  <a:pt x="355" y="225"/>
                  <a:pt x="355" y="225"/>
                </a:cubicBezTo>
                <a:cubicBezTo>
                  <a:pt x="354" y="231"/>
                  <a:pt x="356" y="232"/>
                  <a:pt x="360" y="227"/>
                </a:cubicBezTo>
                <a:cubicBezTo>
                  <a:pt x="378" y="205"/>
                  <a:pt x="378" y="205"/>
                  <a:pt x="378" y="205"/>
                </a:cubicBezTo>
                <a:cubicBezTo>
                  <a:pt x="382" y="201"/>
                  <a:pt x="390" y="197"/>
                  <a:pt x="396" y="197"/>
                </a:cubicBezTo>
                <a:cubicBezTo>
                  <a:pt x="409" y="197"/>
                  <a:pt x="409" y="197"/>
                  <a:pt x="409" y="197"/>
                </a:cubicBezTo>
                <a:cubicBezTo>
                  <a:pt x="415" y="197"/>
                  <a:pt x="417" y="201"/>
                  <a:pt x="412" y="205"/>
                </a:cubicBezTo>
                <a:cubicBezTo>
                  <a:pt x="387" y="233"/>
                  <a:pt x="387" y="233"/>
                  <a:pt x="387" y="233"/>
                </a:cubicBezTo>
                <a:cubicBezTo>
                  <a:pt x="383" y="238"/>
                  <a:pt x="381" y="247"/>
                  <a:pt x="383" y="253"/>
                </a:cubicBezTo>
                <a:cubicBezTo>
                  <a:pt x="394" y="290"/>
                  <a:pt x="394" y="290"/>
                  <a:pt x="394" y="290"/>
                </a:cubicBezTo>
                <a:cubicBezTo>
                  <a:pt x="396" y="296"/>
                  <a:pt x="392" y="301"/>
                  <a:pt x="386" y="301"/>
                </a:cubicBezTo>
                <a:cubicBezTo>
                  <a:pt x="377" y="301"/>
                  <a:pt x="377" y="301"/>
                  <a:pt x="377" y="301"/>
                </a:cubicBezTo>
                <a:cubicBezTo>
                  <a:pt x="371" y="301"/>
                  <a:pt x="364" y="296"/>
                  <a:pt x="363" y="290"/>
                </a:cubicBezTo>
                <a:cubicBezTo>
                  <a:pt x="354" y="256"/>
                  <a:pt x="354" y="256"/>
                  <a:pt x="354" y="256"/>
                </a:cubicBezTo>
                <a:cubicBezTo>
                  <a:pt x="352" y="250"/>
                  <a:pt x="350" y="250"/>
                  <a:pt x="348" y="256"/>
                </a:cubicBezTo>
                <a:cubicBezTo>
                  <a:pt x="340" y="290"/>
                  <a:pt x="340" y="290"/>
                  <a:pt x="340" y="290"/>
                </a:cubicBezTo>
                <a:cubicBezTo>
                  <a:pt x="339" y="296"/>
                  <a:pt x="333" y="301"/>
                  <a:pt x="327" y="301"/>
                </a:cubicBezTo>
                <a:cubicBezTo>
                  <a:pt x="318" y="301"/>
                  <a:pt x="318" y="301"/>
                  <a:pt x="318" y="301"/>
                </a:cubicBezTo>
                <a:cubicBezTo>
                  <a:pt x="312" y="301"/>
                  <a:pt x="308" y="296"/>
                  <a:pt x="309" y="290"/>
                </a:cubicBezTo>
                <a:cubicBezTo>
                  <a:pt x="336" y="175"/>
                  <a:pt x="336" y="175"/>
                  <a:pt x="336" y="175"/>
                </a:cubicBezTo>
                <a:cubicBezTo>
                  <a:pt x="338" y="169"/>
                  <a:pt x="344" y="164"/>
                  <a:pt x="350" y="164"/>
                </a:cubicBezTo>
                <a:lnTo>
                  <a:pt x="358" y="164"/>
                </a:lnTo>
                <a:close/>
                <a:moveTo>
                  <a:pt x="469" y="237"/>
                </a:moveTo>
                <a:cubicBezTo>
                  <a:pt x="469" y="234"/>
                  <a:pt x="471" y="226"/>
                  <a:pt x="471" y="223"/>
                </a:cubicBezTo>
                <a:cubicBezTo>
                  <a:pt x="471" y="221"/>
                  <a:pt x="471" y="219"/>
                  <a:pt x="470" y="218"/>
                </a:cubicBezTo>
                <a:cubicBezTo>
                  <a:pt x="468" y="215"/>
                  <a:pt x="464" y="215"/>
                  <a:pt x="462" y="215"/>
                </a:cubicBezTo>
                <a:cubicBezTo>
                  <a:pt x="453" y="215"/>
                  <a:pt x="451" y="226"/>
                  <a:pt x="451" y="226"/>
                </a:cubicBezTo>
                <a:cubicBezTo>
                  <a:pt x="450" y="232"/>
                  <a:pt x="454" y="237"/>
                  <a:pt x="460" y="237"/>
                </a:cubicBezTo>
                <a:lnTo>
                  <a:pt x="469" y="237"/>
                </a:lnTo>
                <a:close/>
                <a:moveTo>
                  <a:pt x="494" y="267"/>
                </a:moveTo>
                <a:cubicBezTo>
                  <a:pt x="492" y="275"/>
                  <a:pt x="490" y="284"/>
                  <a:pt x="483" y="291"/>
                </a:cubicBezTo>
                <a:cubicBezTo>
                  <a:pt x="477" y="299"/>
                  <a:pt x="467" y="304"/>
                  <a:pt x="448" y="304"/>
                </a:cubicBezTo>
                <a:cubicBezTo>
                  <a:pt x="443" y="304"/>
                  <a:pt x="429" y="303"/>
                  <a:pt x="419" y="296"/>
                </a:cubicBezTo>
                <a:cubicBezTo>
                  <a:pt x="415" y="292"/>
                  <a:pt x="411" y="287"/>
                  <a:pt x="411" y="276"/>
                </a:cubicBezTo>
                <a:cubicBezTo>
                  <a:pt x="411" y="262"/>
                  <a:pt x="421" y="224"/>
                  <a:pt x="424" y="216"/>
                </a:cubicBezTo>
                <a:cubicBezTo>
                  <a:pt x="428" y="207"/>
                  <a:pt x="436" y="194"/>
                  <a:pt x="464" y="194"/>
                </a:cubicBezTo>
                <a:cubicBezTo>
                  <a:pt x="477" y="194"/>
                  <a:pt x="501" y="197"/>
                  <a:pt x="501" y="220"/>
                </a:cubicBezTo>
                <a:cubicBezTo>
                  <a:pt x="501" y="224"/>
                  <a:pt x="500" y="228"/>
                  <a:pt x="499" y="233"/>
                </a:cubicBezTo>
                <a:cubicBezTo>
                  <a:pt x="498" y="241"/>
                  <a:pt x="496" y="248"/>
                  <a:pt x="494" y="256"/>
                </a:cubicBezTo>
                <a:cubicBezTo>
                  <a:pt x="456" y="256"/>
                  <a:pt x="456" y="256"/>
                  <a:pt x="456" y="256"/>
                </a:cubicBezTo>
                <a:cubicBezTo>
                  <a:pt x="449" y="256"/>
                  <a:pt x="443" y="261"/>
                  <a:pt x="442" y="267"/>
                </a:cubicBezTo>
                <a:cubicBezTo>
                  <a:pt x="442" y="267"/>
                  <a:pt x="441" y="271"/>
                  <a:pt x="441" y="275"/>
                </a:cubicBezTo>
                <a:cubicBezTo>
                  <a:pt x="441" y="276"/>
                  <a:pt x="441" y="278"/>
                  <a:pt x="441" y="278"/>
                </a:cubicBezTo>
                <a:cubicBezTo>
                  <a:pt x="443" y="281"/>
                  <a:pt x="446" y="282"/>
                  <a:pt x="450" y="282"/>
                </a:cubicBezTo>
                <a:cubicBezTo>
                  <a:pt x="459" y="282"/>
                  <a:pt x="460" y="278"/>
                  <a:pt x="460" y="278"/>
                </a:cubicBezTo>
                <a:cubicBezTo>
                  <a:pt x="461" y="272"/>
                  <a:pt x="467" y="267"/>
                  <a:pt x="473" y="267"/>
                </a:cubicBezTo>
                <a:lnTo>
                  <a:pt x="494" y="267"/>
                </a:lnTo>
                <a:close/>
                <a:moveTo>
                  <a:pt x="533" y="174"/>
                </a:moveTo>
                <a:cubicBezTo>
                  <a:pt x="534" y="168"/>
                  <a:pt x="540" y="163"/>
                  <a:pt x="546" y="163"/>
                </a:cubicBezTo>
                <a:cubicBezTo>
                  <a:pt x="554" y="163"/>
                  <a:pt x="554" y="163"/>
                  <a:pt x="554" y="163"/>
                </a:cubicBezTo>
                <a:cubicBezTo>
                  <a:pt x="561" y="163"/>
                  <a:pt x="564" y="168"/>
                  <a:pt x="563" y="174"/>
                </a:cubicBezTo>
                <a:cubicBezTo>
                  <a:pt x="560" y="186"/>
                  <a:pt x="560" y="186"/>
                  <a:pt x="560" y="186"/>
                </a:cubicBezTo>
                <a:cubicBezTo>
                  <a:pt x="559" y="192"/>
                  <a:pt x="561" y="197"/>
                  <a:pt x="565" y="197"/>
                </a:cubicBezTo>
                <a:cubicBezTo>
                  <a:pt x="569" y="197"/>
                  <a:pt x="571" y="201"/>
                  <a:pt x="569" y="206"/>
                </a:cubicBezTo>
                <a:cubicBezTo>
                  <a:pt x="568" y="211"/>
                  <a:pt x="564" y="215"/>
                  <a:pt x="560" y="215"/>
                </a:cubicBezTo>
                <a:cubicBezTo>
                  <a:pt x="557" y="215"/>
                  <a:pt x="552" y="220"/>
                  <a:pt x="551" y="226"/>
                </a:cubicBezTo>
                <a:cubicBezTo>
                  <a:pt x="543" y="259"/>
                  <a:pt x="543" y="259"/>
                  <a:pt x="543" y="259"/>
                </a:cubicBezTo>
                <a:cubicBezTo>
                  <a:pt x="542" y="265"/>
                  <a:pt x="541" y="272"/>
                  <a:pt x="540" y="274"/>
                </a:cubicBezTo>
                <a:cubicBezTo>
                  <a:pt x="540" y="276"/>
                  <a:pt x="540" y="276"/>
                  <a:pt x="540" y="276"/>
                </a:cubicBezTo>
                <a:cubicBezTo>
                  <a:pt x="540" y="281"/>
                  <a:pt x="544" y="281"/>
                  <a:pt x="553" y="281"/>
                </a:cubicBezTo>
                <a:cubicBezTo>
                  <a:pt x="551" y="290"/>
                  <a:pt x="551" y="290"/>
                  <a:pt x="551" y="290"/>
                </a:cubicBezTo>
                <a:cubicBezTo>
                  <a:pt x="549" y="296"/>
                  <a:pt x="543" y="301"/>
                  <a:pt x="537" y="301"/>
                </a:cubicBezTo>
                <a:cubicBezTo>
                  <a:pt x="537" y="301"/>
                  <a:pt x="507" y="301"/>
                  <a:pt x="507" y="285"/>
                </a:cubicBezTo>
                <a:cubicBezTo>
                  <a:pt x="507" y="282"/>
                  <a:pt x="507" y="280"/>
                  <a:pt x="509" y="275"/>
                </a:cubicBezTo>
                <a:cubicBezTo>
                  <a:pt x="520" y="226"/>
                  <a:pt x="520" y="226"/>
                  <a:pt x="520" y="226"/>
                </a:cubicBezTo>
                <a:cubicBezTo>
                  <a:pt x="522" y="220"/>
                  <a:pt x="520" y="215"/>
                  <a:pt x="517" y="215"/>
                </a:cubicBezTo>
                <a:cubicBezTo>
                  <a:pt x="513" y="215"/>
                  <a:pt x="511" y="211"/>
                  <a:pt x="513" y="206"/>
                </a:cubicBezTo>
                <a:cubicBezTo>
                  <a:pt x="514" y="201"/>
                  <a:pt x="518" y="197"/>
                  <a:pt x="521" y="197"/>
                </a:cubicBezTo>
                <a:cubicBezTo>
                  <a:pt x="525" y="197"/>
                  <a:pt x="529" y="192"/>
                  <a:pt x="530" y="186"/>
                </a:cubicBezTo>
                <a:lnTo>
                  <a:pt x="533" y="174"/>
                </a:lnTo>
                <a:close/>
                <a:moveTo>
                  <a:pt x="626" y="227"/>
                </a:moveTo>
                <a:cubicBezTo>
                  <a:pt x="626" y="225"/>
                  <a:pt x="626" y="224"/>
                  <a:pt x="626" y="223"/>
                </a:cubicBezTo>
                <a:cubicBezTo>
                  <a:pt x="627" y="218"/>
                  <a:pt x="623" y="215"/>
                  <a:pt x="618" y="215"/>
                </a:cubicBezTo>
                <a:cubicBezTo>
                  <a:pt x="610" y="215"/>
                  <a:pt x="608" y="222"/>
                  <a:pt x="607" y="227"/>
                </a:cubicBezTo>
                <a:cubicBezTo>
                  <a:pt x="600" y="257"/>
                  <a:pt x="600" y="257"/>
                  <a:pt x="600" y="257"/>
                </a:cubicBezTo>
                <a:cubicBezTo>
                  <a:pt x="598" y="263"/>
                  <a:pt x="597" y="270"/>
                  <a:pt x="597" y="272"/>
                </a:cubicBezTo>
                <a:cubicBezTo>
                  <a:pt x="597" y="274"/>
                  <a:pt x="597" y="274"/>
                  <a:pt x="597" y="274"/>
                </a:cubicBezTo>
                <a:cubicBezTo>
                  <a:pt x="597" y="278"/>
                  <a:pt x="599" y="282"/>
                  <a:pt x="605" y="282"/>
                </a:cubicBezTo>
                <a:cubicBezTo>
                  <a:pt x="613" y="282"/>
                  <a:pt x="614" y="279"/>
                  <a:pt x="614" y="279"/>
                </a:cubicBezTo>
                <a:cubicBezTo>
                  <a:pt x="615" y="273"/>
                  <a:pt x="618" y="263"/>
                  <a:pt x="619" y="257"/>
                </a:cubicBezTo>
                <a:lnTo>
                  <a:pt x="626" y="227"/>
                </a:lnTo>
                <a:close/>
                <a:moveTo>
                  <a:pt x="657" y="223"/>
                </a:moveTo>
                <a:cubicBezTo>
                  <a:pt x="657" y="234"/>
                  <a:pt x="648" y="268"/>
                  <a:pt x="645" y="277"/>
                </a:cubicBezTo>
                <a:cubicBezTo>
                  <a:pt x="642" y="288"/>
                  <a:pt x="636" y="303"/>
                  <a:pt x="605" y="303"/>
                </a:cubicBezTo>
                <a:cubicBezTo>
                  <a:pt x="581" y="303"/>
                  <a:pt x="566" y="296"/>
                  <a:pt x="566" y="275"/>
                </a:cubicBezTo>
                <a:cubicBezTo>
                  <a:pt x="566" y="264"/>
                  <a:pt x="575" y="229"/>
                  <a:pt x="577" y="224"/>
                </a:cubicBezTo>
                <a:cubicBezTo>
                  <a:pt x="580" y="213"/>
                  <a:pt x="587" y="194"/>
                  <a:pt x="617" y="194"/>
                </a:cubicBezTo>
                <a:cubicBezTo>
                  <a:pt x="632" y="194"/>
                  <a:pt x="657" y="197"/>
                  <a:pt x="657" y="223"/>
                </a:cubicBezTo>
                <a:moveTo>
                  <a:pt x="676" y="207"/>
                </a:moveTo>
                <a:cubicBezTo>
                  <a:pt x="678" y="207"/>
                  <a:pt x="678" y="207"/>
                  <a:pt x="678" y="207"/>
                </a:cubicBezTo>
                <a:cubicBezTo>
                  <a:pt x="680" y="207"/>
                  <a:pt x="681" y="206"/>
                  <a:pt x="681" y="205"/>
                </a:cubicBezTo>
                <a:cubicBezTo>
                  <a:pt x="681" y="203"/>
                  <a:pt x="680" y="202"/>
                  <a:pt x="678" y="202"/>
                </a:cubicBezTo>
                <a:cubicBezTo>
                  <a:pt x="677" y="202"/>
                  <a:pt x="677" y="202"/>
                  <a:pt x="676" y="202"/>
                </a:cubicBezTo>
                <a:lnTo>
                  <a:pt x="676" y="207"/>
                </a:lnTo>
                <a:close/>
                <a:moveTo>
                  <a:pt x="676" y="215"/>
                </a:moveTo>
                <a:cubicBezTo>
                  <a:pt x="673" y="215"/>
                  <a:pt x="673" y="215"/>
                  <a:pt x="673" y="215"/>
                </a:cubicBezTo>
                <a:cubicBezTo>
                  <a:pt x="673" y="200"/>
                  <a:pt x="673" y="200"/>
                  <a:pt x="673" y="200"/>
                </a:cubicBezTo>
                <a:cubicBezTo>
                  <a:pt x="674" y="200"/>
                  <a:pt x="676" y="200"/>
                  <a:pt x="678" y="200"/>
                </a:cubicBezTo>
                <a:cubicBezTo>
                  <a:pt x="680" y="200"/>
                  <a:pt x="682" y="200"/>
                  <a:pt x="683" y="201"/>
                </a:cubicBezTo>
                <a:cubicBezTo>
                  <a:pt x="684" y="202"/>
                  <a:pt x="684" y="203"/>
                  <a:pt x="684" y="204"/>
                </a:cubicBezTo>
                <a:cubicBezTo>
                  <a:pt x="684" y="206"/>
                  <a:pt x="683" y="207"/>
                  <a:pt x="681" y="208"/>
                </a:cubicBezTo>
                <a:cubicBezTo>
                  <a:pt x="681" y="208"/>
                  <a:pt x="681" y="208"/>
                  <a:pt x="681" y="208"/>
                </a:cubicBezTo>
                <a:cubicBezTo>
                  <a:pt x="683" y="208"/>
                  <a:pt x="684" y="209"/>
                  <a:pt x="684" y="212"/>
                </a:cubicBezTo>
                <a:cubicBezTo>
                  <a:pt x="684" y="214"/>
                  <a:pt x="684" y="215"/>
                  <a:pt x="685" y="215"/>
                </a:cubicBezTo>
                <a:cubicBezTo>
                  <a:pt x="681" y="215"/>
                  <a:pt x="681" y="215"/>
                  <a:pt x="681" y="215"/>
                </a:cubicBezTo>
                <a:cubicBezTo>
                  <a:pt x="681" y="215"/>
                  <a:pt x="681" y="213"/>
                  <a:pt x="680" y="211"/>
                </a:cubicBezTo>
                <a:cubicBezTo>
                  <a:pt x="680" y="210"/>
                  <a:pt x="679" y="209"/>
                  <a:pt x="678" y="209"/>
                </a:cubicBezTo>
                <a:cubicBezTo>
                  <a:pt x="676" y="209"/>
                  <a:pt x="676" y="209"/>
                  <a:pt x="676" y="209"/>
                </a:cubicBezTo>
                <a:lnTo>
                  <a:pt x="676" y="215"/>
                </a:lnTo>
                <a:close/>
                <a:moveTo>
                  <a:pt x="678" y="197"/>
                </a:moveTo>
                <a:cubicBezTo>
                  <a:pt x="673" y="197"/>
                  <a:pt x="668" y="202"/>
                  <a:pt x="668" y="208"/>
                </a:cubicBezTo>
                <a:cubicBezTo>
                  <a:pt x="668" y="214"/>
                  <a:pt x="673" y="218"/>
                  <a:pt x="679" y="218"/>
                </a:cubicBezTo>
                <a:cubicBezTo>
                  <a:pt x="684" y="218"/>
                  <a:pt x="689" y="214"/>
                  <a:pt x="689" y="208"/>
                </a:cubicBezTo>
                <a:cubicBezTo>
                  <a:pt x="689" y="202"/>
                  <a:pt x="684" y="197"/>
                  <a:pt x="679" y="197"/>
                </a:cubicBezTo>
                <a:lnTo>
                  <a:pt x="678" y="197"/>
                </a:lnTo>
                <a:close/>
                <a:moveTo>
                  <a:pt x="679" y="194"/>
                </a:moveTo>
                <a:cubicBezTo>
                  <a:pt x="686" y="194"/>
                  <a:pt x="692" y="200"/>
                  <a:pt x="692" y="207"/>
                </a:cubicBezTo>
                <a:cubicBezTo>
                  <a:pt x="692" y="215"/>
                  <a:pt x="686" y="221"/>
                  <a:pt x="679" y="221"/>
                </a:cubicBezTo>
                <a:cubicBezTo>
                  <a:pt x="671" y="221"/>
                  <a:pt x="665" y="215"/>
                  <a:pt x="665" y="207"/>
                </a:cubicBezTo>
                <a:cubicBezTo>
                  <a:pt x="665" y="200"/>
                  <a:pt x="671" y="194"/>
                  <a:pt x="679" y="194"/>
                </a:cubicBezTo>
                <a:close/>
              </a:path>
            </a:pathLst>
          </a:custGeom>
          <a:solidFill>
            <a:schemeClr val="bg1"/>
          </a:solidFill>
          <a:ln>
            <a:noFill/>
          </a:ln>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endParaRPr>
          </a:p>
        </p:txBody>
      </p:sp>
      <p:sp>
        <p:nvSpPr>
          <p:cNvPr id="151" name="Freeform 5"/>
          <p:cNvSpPr>
            <a:spLocks noChangeAspect="1" noEditPoints="1"/>
          </p:cNvSpPr>
          <p:nvPr/>
        </p:nvSpPr>
        <p:spPr bwMode="black">
          <a:xfrm>
            <a:off x="10030774" y="1325985"/>
            <a:ext cx="775658" cy="384868"/>
          </a:xfrm>
          <a:custGeom>
            <a:avLst/>
            <a:gdLst>
              <a:gd name="T0" fmla="*/ 0 w 1328"/>
              <a:gd name="T1" fmla="*/ 0 h 657"/>
              <a:gd name="T2" fmla="*/ 671 w 1328"/>
              <a:gd name="T3" fmla="*/ 657 h 657"/>
              <a:gd name="T4" fmla="*/ 788 w 1328"/>
              <a:gd name="T5" fmla="*/ 123 h 657"/>
              <a:gd name="T6" fmla="*/ 658 w 1328"/>
              <a:gd name="T7" fmla="*/ 434 h 657"/>
              <a:gd name="T8" fmla="*/ 430 w 1328"/>
              <a:gd name="T9" fmla="*/ 123 h 657"/>
              <a:gd name="T10" fmla="*/ 201 w 1328"/>
              <a:gd name="T11" fmla="*/ 278 h 657"/>
              <a:gd name="T12" fmla="*/ 189 w 1328"/>
              <a:gd name="T13" fmla="*/ 205 h 657"/>
              <a:gd name="T14" fmla="*/ 330 w 1328"/>
              <a:gd name="T15" fmla="*/ 151 h 657"/>
              <a:gd name="T16" fmla="*/ 181 w 1328"/>
              <a:gd name="T17" fmla="*/ 116 h 657"/>
              <a:gd name="T18" fmla="*/ 19 w 1328"/>
              <a:gd name="T19" fmla="*/ 240 h 657"/>
              <a:gd name="T20" fmla="*/ 153 w 1328"/>
              <a:gd name="T21" fmla="*/ 372 h 657"/>
              <a:gd name="T22" fmla="*/ 210 w 1328"/>
              <a:gd name="T23" fmla="*/ 434 h 657"/>
              <a:gd name="T24" fmla="*/ 60 w 1328"/>
              <a:gd name="T25" fmla="*/ 417 h 657"/>
              <a:gd name="T26" fmla="*/ 167 w 1328"/>
              <a:gd name="T27" fmla="*/ 536 h 657"/>
              <a:gd name="T28" fmla="*/ 286 w 1328"/>
              <a:gd name="T29" fmla="*/ 498 h 657"/>
              <a:gd name="T30" fmla="*/ 278 w 1328"/>
              <a:gd name="T31" fmla="*/ 529 h 657"/>
              <a:gd name="T32" fmla="*/ 417 w 1328"/>
              <a:gd name="T33" fmla="*/ 469 h 657"/>
              <a:gd name="T34" fmla="*/ 554 w 1328"/>
              <a:gd name="T35" fmla="*/ 469 h 657"/>
              <a:gd name="T36" fmla="*/ 767 w 1328"/>
              <a:gd name="T37" fmla="*/ 529 h 657"/>
              <a:gd name="T38" fmla="*/ 809 w 1328"/>
              <a:gd name="T39" fmla="*/ 404 h 657"/>
              <a:gd name="T40" fmla="*/ 788 w 1328"/>
              <a:gd name="T41" fmla="*/ 123 h 657"/>
              <a:gd name="T42" fmla="*/ 445 w 1328"/>
              <a:gd name="T43" fmla="*/ 382 h 657"/>
              <a:gd name="T44" fmla="*/ 487 w 1328"/>
              <a:gd name="T45" fmla="*/ 251 h 657"/>
              <a:gd name="T46" fmla="*/ 486 w 1328"/>
              <a:gd name="T47" fmla="*/ 389 h 657"/>
              <a:gd name="T48" fmla="*/ 767 w 1328"/>
              <a:gd name="T49" fmla="*/ 314 h 657"/>
              <a:gd name="T50" fmla="*/ 796 w 1328"/>
              <a:gd name="T51" fmla="*/ 209 h 657"/>
              <a:gd name="T52" fmla="*/ 796 w 1328"/>
              <a:gd name="T53" fmla="*/ 314 h 657"/>
              <a:gd name="T54" fmla="*/ 868 w 1328"/>
              <a:gd name="T55" fmla="*/ 578 h 657"/>
              <a:gd name="T56" fmla="*/ 868 w 1328"/>
              <a:gd name="T57" fmla="*/ 649 h 657"/>
              <a:gd name="T58" fmla="*/ 868 w 1328"/>
              <a:gd name="T59" fmla="*/ 657 h 657"/>
              <a:gd name="T60" fmla="*/ 868 w 1328"/>
              <a:gd name="T61" fmla="*/ 571 h 657"/>
              <a:gd name="T62" fmla="*/ 868 w 1328"/>
              <a:gd name="T63" fmla="*/ 657 h 657"/>
              <a:gd name="T64" fmla="*/ 867 w 1328"/>
              <a:gd name="T65" fmla="*/ 617 h 657"/>
              <a:gd name="T66" fmla="*/ 889 w 1328"/>
              <a:gd name="T67" fmla="*/ 638 h 657"/>
              <a:gd name="T68" fmla="*/ 887 w 1328"/>
              <a:gd name="T69" fmla="*/ 603 h 657"/>
              <a:gd name="T70" fmla="*/ 851 w 1328"/>
              <a:gd name="T71" fmla="*/ 589 h 657"/>
              <a:gd name="T72" fmla="*/ 859 w 1328"/>
              <a:gd name="T73" fmla="*/ 638 h 657"/>
              <a:gd name="T74" fmla="*/ 859 w 1328"/>
              <a:gd name="T75" fmla="*/ 611 h 657"/>
              <a:gd name="T76" fmla="*/ 869 w 1328"/>
              <a:gd name="T77" fmla="*/ 596 h 657"/>
              <a:gd name="T78" fmla="*/ 868 w 1328"/>
              <a:gd name="T79" fmla="*/ 611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8" h="657">
                <a:moveTo>
                  <a:pt x="0" y="657"/>
                </a:moveTo>
                <a:cubicBezTo>
                  <a:pt x="0" y="0"/>
                  <a:pt x="0" y="0"/>
                  <a:pt x="0" y="0"/>
                </a:cubicBezTo>
                <a:cubicBezTo>
                  <a:pt x="1328" y="0"/>
                  <a:pt x="1328" y="0"/>
                  <a:pt x="1328" y="0"/>
                </a:cubicBezTo>
                <a:cubicBezTo>
                  <a:pt x="671" y="657"/>
                  <a:pt x="671" y="657"/>
                  <a:pt x="671" y="657"/>
                </a:cubicBezTo>
                <a:cubicBezTo>
                  <a:pt x="0" y="657"/>
                  <a:pt x="0" y="657"/>
                  <a:pt x="0" y="657"/>
                </a:cubicBezTo>
                <a:moveTo>
                  <a:pt x="788" y="123"/>
                </a:moveTo>
                <a:cubicBezTo>
                  <a:pt x="658" y="123"/>
                  <a:pt x="658" y="123"/>
                  <a:pt x="658" y="123"/>
                </a:cubicBezTo>
                <a:cubicBezTo>
                  <a:pt x="658" y="434"/>
                  <a:pt x="658" y="434"/>
                  <a:pt x="658" y="434"/>
                </a:cubicBezTo>
                <a:cubicBezTo>
                  <a:pt x="544" y="123"/>
                  <a:pt x="544" y="123"/>
                  <a:pt x="544" y="123"/>
                </a:cubicBezTo>
                <a:cubicBezTo>
                  <a:pt x="430" y="123"/>
                  <a:pt x="430" y="123"/>
                  <a:pt x="430" y="123"/>
                </a:cubicBezTo>
                <a:cubicBezTo>
                  <a:pt x="333" y="383"/>
                  <a:pt x="333" y="383"/>
                  <a:pt x="333" y="383"/>
                </a:cubicBezTo>
                <a:cubicBezTo>
                  <a:pt x="323" y="318"/>
                  <a:pt x="255" y="295"/>
                  <a:pt x="201" y="278"/>
                </a:cubicBezTo>
                <a:cubicBezTo>
                  <a:pt x="166" y="267"/>
                  <a:pt x="129" y="250"/>
                  <a:pt x="129" y="232"/>
                </a:cubicBezTo>
                <a:cubicBezTo>
                  <a:pt x="130" y="217"/>
                  <a:pt x="149" y="203"/>
                  <a:pt x="189" y="205"/>
                </a:cubicBezTo>
                <a:cubicBezTo>
                  <a:pt x="215" y="206"/>
                  <a:pt x="238" y="208"/>
                  <a:pt x="284" y="231"/>
                </a:cubicBezTo>
                <a:cubicBezTo>
                  <a:pt x="330" y="151"/>
                  <a:pt x="330" y="151"/>
                  <a:pt x="330" y="151"/>
                </a:cubicBezTo>
                <a:cubicBezTo>
                  <a:pt x="287" y="130"/>
                  <a:pt x="229" y="117"/>
                  <a:pt x="182" y="116"/>
                </a:cubicBezTo>
                <a:cubicBezTo>
                  <a:pt x="181" y="116"/>
                  <a:pt x="181" y="116"/>
                  <a:pt x="181" y="116"/>
                </a:cubicBezTo>
                <a:cubicBezTo>
                  <a:pt x="126" y="116"/>
                  <a:pt x="79" y="134"/>
                  <a:pt x="51" y="164"/>
                </a:cubicBezTo>
                <a:cubicBezTo>
                  <a:pt x="31" y="185"/>
                  <a:pt x="20" y="211"/>
                  <a:pt x="19" y="240"/>
                </a:cubicBezTo>
                <a:cubicBezTo>
                  <a:pt x="19" y="280"/>
                  <a:pt x="33" y="309"/>
                  <a:pt x="64" y="332"/>
                </a:cubicBezTo>
                <a:cubicBezTo>
                  <a:pt x="90" y="351"/>
                  <a:pt x="124" y="363"/>
                  <a:pt x="153" y="372"/>
                </a:cubicBezTo>
                <a:cubicBezTo>
                  <a:pt x="189" y="383"/>
                  <a:pt x="219" y="393"/>
                  <a:pt x="218" y="414"/>
                </a:cubicBezTo>
                <a:cubicBezTo>
                  <a:pt x="218" y="422"/>
                  <a:pt x="215" y="429"/>
                  <a:pt x="210" y="434"/>
                </a:cubicBezTo>
                <a:cubicBezTo>
                  <a:pt x="201" y="444"/>
                  <a:pt x="187" y="447"/>
                  <a:pt x="168" y="448"/>
                </a:cubicBezTo>
                <a:cubicBezTo>
                  <a:pt x="131" y="448"/>
                  <a:pt x="103" y="443"/>
                  <a:pt x="60" y="417"/>
                </a:cubicBezTo>
                <a:cubicBezTo>
                  <a:pt x="19" y="497"/>
                  <a:pt x="19" y="497"/>
                  <a:pt x="19" y="497"/>
                </a:cubicBezTo>
                <a:cubicBezTo>
                  <a:pt x="63" y="522"/>
                  <a:pt x="115" y="536"/>
                  <a:pt x="167" y="536"/>
                </a:cubicBezTo>
                <a:cubicBezTo>
                  <a:pt x="174" y="536"/>
                  <a:pt x="174" y="536"/>
                  <a:pt x="174" y="536"/>
                </a:cubicBezTo>
                <a:cubicBezTo>
                  <a:pt x="220" y="535"/>
                  <a:pt x="257" y="522"/>
                  <a:pt x="286" y="498"/>
                </a:cubicBezTo>
                <a:cubicBezTo>
                  <a:pt x="288" y="497"/>
                  <a:pt x="290" y="496"/>
                  <a:pt x="291" y="494"/>
                </a:cubicBezTo>
                <a:cubicBezTo>
                  <a:pt x="278" y="529"/>
                  <a:pt x="278" y="529"/>
                  <a:pt x="278" y="529"/>
                </a:cubicBezTo>
                <a:cubicBezTo>
                  <a:pt x="397" y="529"/>
                  <a:pt x="397" y="529"/>
                  <a:pt x="397" y="529"/>
                </a:cubicBezTo>
                <a:cubicBezTo>
                  <a:pt x="417" y="469"/>
                  <a:pt x="417" y="469"/>
                  <a:pt x="417" y="469"/>
                </a:cubicBezTo>
                <a:cubicBezTo>
                  <a:pt x="438" y="476"/>
                  <a:pt x="461" y="480"/>
                  <a:pt x="486" y="480"/>
                </a:cubicBezTo>
                <a:cubicBezTo>
                  <a:pt x="511" y="480"/>
                  <a:pt x="534" y="476"/>
                  <a:pt x="554" y="469"/>
                </a:cubicBezTo>
                <a:cubicBezTo>
                  <a:pt x="574" y="529"/>
                  <a:pt x="574" y="529"/>
                  <a:pt x="574" y="529"/>
                </a:cubicBezTo>
                <a:cubicBezTo>
                  <a:pt x="767" y="529"/>
                  <a:pt x="767" y="529"/>
                  <a:pt x="767" y="529"/>
                </a:cubicBezTo>
                <a:cubicBezTo>
                  <a:pt x="767" y="404"/>
                  <a:pt x="767" y="404"/>
                  <a:pt x="767" y="404"/>
                </a:cubicBezTo>
                <a:cubicBezTo>
                  <a:pt x="809" y="404"/>
                  <a:pt x="809" y="404"/>
                  <a:pt x="809" y="404"/>
                </a:cubicBezTo>
                <a:cubicBezTo>
                  <a:pt x="911" y="404"/>
                  <a:pt x="972" y="352"/>
                  <a:pt x="972" y="265"/>
                </a:cubicBezTo>
                <a:cubicBezTo>
                  <a:pt x="972" y="168"/>
                  <a:pt x="913" y="123"/>
                  <a:pt x="788" y="123"/>
                </a:cubicBezTo>
                <a:moveTo>
                  <a:pt x="486" y="389"/>
                </a:moveTo>
                <a:cubicBezTo>
                  <a:pt x="471" y="389"/>
                  <a:pt x="457" y="387"/>
                  <a:pt x="445" y="382"/>
                </a:cubicBezTo>
                <a:cubicBezTo>
                  <a:pt x="486" y="251"/>
                  <a:pt x="486" y="251"/>
                  <a:pt x="486" y="251"/>
                </a:cubicBezTo>
                <a:cubicBezTo>
                  <a:pt x="487" y="251"/>
                  <a:pt x="487" y="251"/>
                  <a:pt x="487" y="251"/>
                </a:cubicBezTo>
                <a:cubicBezTo>
                  <a:pt x="527" y="382"/>
                  <a:pt x="527" y="382"/>
                  <a:pt x="527" y="382"/>
                </a:cubicBezTo>
                <a:cubicBezTo>
                  <a:pt x="515" y="387"/>
                  <a:pt x="501" y="389"/>
                  <a:pt x="486" y="389"/>
                </a:cubicBezTo>
                <a:close/>
                <a:moveTo>
                  <a:pt x="796" y="314"/>
                </a:moveTo>
                <a:cubicBezTo>
                  <a:pt x="767" y="314"/>
                  <a:pt x="767" y="314"/>
                  <a:pt x="767" y="314"/>
                </a:cubicBezTo>
                <a:cubicBezTo>
                  <a:pt x="767" y="209"/>
                  <a:pt x="767" y="209"/>
                  <a:pt x="767" y="209"/>
                </a:cubicBezTo>
                <a:cubicBezTo>
                  <a:pt x="796" y="209"/>
                  <a:pt x="796" y="209"/>
                  <a:pt x="796" y="209"/>
                </a:cubicBezTo>
                <a:cubicBezTo>
                  <a:pt x="834" y="209"/>
                  <a:pt x="865" y="222"/>
                  <a:pt x="865" y="261"/>
                </a:cubicBezTo>
                <a:cubicBezTo>
                  <a:pt x="865" y="301"/>
                  <a:pt x="834" y="314"/>
                  <a:pt x="796" y="314"/>
                </a:cubicBezTo>
                <a:moveTo>
                  <a:pt x="833" y="614"/>
                </a:moveTo>
                <a:cubicBezTo>
                  <a:pt x="833" y="594"/>
                  <a:pt x="848" y="578"/>
                  <a:pt x="868" y="578"/>
                </a:cubicBezTo>
                <a:cubicBezTo>
                  <a:pt x="887" y="578"/>
                  <a:pt x="902" y="594"/>
                  <a:pt x="902" y="614"/>
                </a:cubicBezTo>
                <a:cubicBezTo>
                  <a:pt x="902" y="634"/>
                  <a:pt x="887" y="649"/>
                  <a:pt x="868" y="649"/>
                </a:cubicBezTo>
                <a:cubicBezTo>
                  <a:pt x="848" y="649"/>
                  <a:pt x="833" y="634"/>
                  <a:pt x="833" y="614"/>
                </a:cubicBezTo>
                <a:moveTo>
                  <a:pt x="868" y="657"/>
                </a:moveTo>
                <a:cubicBezTo>
                  <a:pt x="891" y="657"/>
                  <a:pt x="911" y="638"/>
                  <a:pt x="911" y="614"/>
                </a:cubicBezTo>
                <a:cubicBezTo>
                  <a:pt x="911" y="589"/>
                  <a:pt x="891" y="571"/>
                  <a:pt x="868" y="571"/>
                </a:cubicBezTo>
                <a:cubicBezTo>
                  <a:pt x="844" y="571"/>
                  <a:pt x="825" y="589"/>
                  <a:pt x="825" y="614"/>
                </a:cubicBezTo>
                <a:cubicBezTo>
                  <a:pt x="825" y="638"/>
                  <a:pt x="844" y="657"/>
                  <a:pt x="868" y="657"/>
                </a:cubicBezTo>
                <a:close/>
                <a:moveTo>
                  <a:pt x="859" y="617"/>
                </a:moveTo>
                <a:cubicBezTo>
                  <a:pt x="867" y="617"/>
                  <a:pt x="867" y="617"/>
                  <a:pt x="867" y="617"/>
                </a:cubicBezTo>
                <a:cubicBezTo>
                  <a:pt x="880" y="638"/>
                  <a:pt x="880" y="638"/>
                  <a:pt x="880" y="638"/>
                </a:cubicBezTo>
                <a:cubicBezTo>
                  <a:pt x="889" y="638"/>
                  <a:pt x="889" y="638"/>
                  <a:pt x="889" y="638"/>
                </a:cubicBezTo>
                <a:cubicBezTo>
                  <a:pt x="875" y="617"/>
                  <a:pt x="875" y="617"/>
                  <a:pt x="875" y="617"/>
                </a:cubicBezTo>
                <a:cubicBezTo>
                  <a:pt x="882" y="616"/>
                  <a:pt x="887" y="612"/>
                  <a:pt x="887" y="603"/>
                </a:cubicBezTo>
                <a:cubicBezTo>
                  <a:pt x="887" y="594"/>
                  <a:pt x="882" y="589"/>
                  <a:pt x="870" y="589"/>
                </a:cubicBezTo>
                <a:cubicBezTo>
                  <a:pt x="851" y="589"/>
                  <a:pt x="851" y="589"/>
                  <a:pt x="851" y="589"/>
                </a:cubicBezTo>
                <a:cubicBezTo>
                  <a:pt x="851" y="638"/>
                  <a:pt x="851" y="638"/>
                  <a:pt x="851" y="638"/>
                </a:cubicBezTo>
                <a:cubicBezTo>
                  <a:pt x="859" y="638"/>
                  <a:pt x="859" y="638"/>
                  <a:pt x="859" y="638"/>
                </a:cubicBezTo>
                <a:lnTo>
                  <a:pt x="859" y="617"/>
                </a:lnTo>
                <a:close/>
                <a:moveTo>
                  <a:pt x="859" y="611"/>
                </a:moveTo>
                <a:cubicBezTo>
                  <a:pt x="859" y="596"/>
                  <a:pt x="859" y="596"/>
                  <a:pt x="859" y="596"/>
                </a:cubicBezTo>
                <a:cubicBezTo>
                  <a:pt x="869" y="596"/>
                  <a:pt x="869" y="596"/>
                  <a:pt x="869" y="596"/>
                </a:cubicBezTo>
                <a:cubicBezTo>
                  <a:pt x="874" y="596"/>
                  <a:pt x="879" y="597"/>
                  <a:pt x="879" y="603"/>
                </a:cubicBezTo>
                <a:cubicBezTo>
                  <a:pt x="879" y="610"/>
                  <a:pt x="874" y="611"/>
                  <a:pt x="868" y="611"/>
                </a:cubicBezTo>
                <a:lnTo>
                  <a:pt x="859" y="611"/>
                </a:lnTo>
                <a:close/>
              </a:path>
            </a:pathLst>
          </a:custGeom>
          <a:solidFill>
            <a:schemeClr val="bg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endParaRPr>
          </a:p>
        </p:txBody>
      </p:sp>
      <p:sp>
        <p:nvSpPr>
          <p:cNvPr id="152" name="TextBox 151"/>
          <p:cNvSpPr txBox="1"/>
          <p:nvPr/>
        </p:nvSpPr>
        <p:spPr>
          <a:xfrm>
            <a:off x="10592826" y="2525618"/>
            <a:ext cx="867023" cy="651728"/>
          </a:xfrm>
          <a:prstGeom prst="rect">
            <a:avLst/>
          </a:prstGeom>
          <a:noFill/>
          <a:ln w="130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spAutoFit/>
          </a:bodyPr>
          <a:lstStyle>
            <a:defPPr>
              <a:defRPr lang="en-US"/>
            </a:defPPr>
            <a:lvl1pPr algn="ctr" defTabSz="913926" fontAlgn="base">
              <a:lnSpc>
                <a:spcPct val="90000"/>
              </a:lnSpc>
              <a:spcBef>
                <a:spcPct val="0"/>
              </a:spcBef>
              <a:spcAft>
                <a:spcPct val="0"/>
              </a:spcAft>
              <a:defRPr sz="1862" kern="0" spc="-49">
                <a:gradFill>
                  <a:gsLst>
                    <a:gs pos="80435">
                      <a:schemeClr val="bg1"/>
                    </a:gs>
                    <a:gs pos="58647">
                      <a:schemeClr val="bg1"/>
                    </a:gs>
                  </a:gsLst>
                  <a:lin ang="5400000" scaled="0"/>
                </a:gradFill>
                <a:latin typeface="Segoe UI"/>
                <a:ea typeface="Segoe UI" pitchFamily="34" charset="0"/>
                <a:cs typeface="Segoe UI" pitchFamily="34" charset="0"/>
              </a:defRPr>
            </a:lvl1pPr>
            <a:lvl2pPr marL="457200" defTabSz="914400">
              <a:defRPr>
                <a:solidFill>
                  <a:schemeClr val="lt1"/>
                </a:solidFill>
              </a:defRPr>
            </a:lvl2pPr>
            <a:lvl3pPr marL="914400" defTabSz="914400">
              <a:defRPr>
                <a:solidFill>
                  <a:schemeClr val="lt1"/>
                </a:solidFill>
              </a:defRPr>
            </a:lvl3pPr>
            <a:lvl4pPr marL="1371600" defTabSz="914400">
              <a:defRPr>
                <a:solidFill>
                  <a:schemeClr val="lt1"/>
                </a:solidFill>
              </a:defRPr>
            </a:lvl4pPr>
            <a:lvl5pPr marL="1828800" defTabSz="914400">
              <a:defRPr>
                <a:solidFill>
                  <a:schemeClr val="lt1"/>
                </a:solidFill>
              </a:defRPr>
            </a:lvl5pPr>
            <a:lvl6pPr marL="2286000" defTabSz="914400">
              <a:defRPr>
                <a:solidFill>
                  <a:schemeClr val="lt1"/>
                </a:solidFill>
              </a:defRPr>
            </a:lvl6pPr>
            <a:lvl7pPr marL="2743200" defTabSz="914400">
              <a:defRPr>
                <a:solidFill>
                  <a:schemeClr val="lt1"/>
                </a:solidFill>
              </a:defRPr>
            </a:lvl7pPr>
            <a:lvl8pPr marL="3200400" defTabSz="914400">
              <a:defRPr>
                <a:solidFill>
                  <a:schemeClr val="lt1"/>
                </a:solidFill>
              </a:defRPr>
            </a:lvl8pPr>
            <a:lvl9pPr marL="3657600" defTabSz="914400">
              <a:defRPr>
                <a:solidFill>
                  <a:schemeClr val="lt1"/>
                </a:solidFill>
              </a:defRPr>
            </a:lvl9pPr>
          </a:lstStyle>
          <a:p>
            <a:pPr algn="l"/>
            <a:r>
              <a:rPr lang="en-US" sz="1568"/>
              <a:t>BizTalk</a:t>
            </a:r>
            <a:br>
              <a:rPr lang="en-US" sz="1568"/>
            </a:br>
            <a:r>
              <a:rPr lang="en-US" sz="1568"/>
              <a:t>Server</a:t>
            </a:r>
            <a:br>
              <a:rPr lang="en-US" sz="1568"/>
            </a:br>
            <a:r>
              <a:rPr lang="en-US" sz="1568"/>
              <a:t>Connector</a:t>
            </a:r>
          </a:p>
        </p:txBody>
      </p:sp>
      <p:sp>
        <p:nvSpPr>
          <p:cNvPr id="153" name="Freeform 13"/>
          <p:cNvSpPr>
            <a:spLocks noChangeAspect="1" noEditPoints="1"/>
          </p:cNvSpPr>
          <p:nvPr/>
        </p:nvSpPr>
        <p:spPr bwMode="auto">
          <a:xfrm>
            <a:off x="6669996" y="2615858"/>
            <a:ext cx="739612" cy="452436"/>
          </a:xfrm>
          <a:custGeom>
            <a:avLst/>
            <a:gdLst>
              <a:gd name="T0" fmla="*/ 257 w 462"/>
              <a:gd name="T1" fmla="*/ 14 h 294"/>
              <a:gd name="T2" fmla="*/ 231 w 462"/>
              <a:gd name="T3" fmla="*/ 14 h 294"/>
              <a:gd name="T4" fmla="*/ 0 w 462"/>
              <a:gd name="T5" fmla="*/ 0 h 294"/>
              <a:gd name="T6" fmla="*/ 377 w 462"/>
              <a:gd name="T7" fmla="*/ 39 h 294"/>
              <a:gd name="T8" fmla="*/ 342 w 462"/>
              <a:gd name="T9" fmla="*/ 39 h 294"/>
              <a:gd name="T10" fmla="*/ 102 w 462"/>
              <a:gd name="T11" fmla="*/ 26 h 294"/>
              <a:gd name="T12" fmla="*/ 0 w 462"/>
              <a:gd name="T13" fmla="*/ 39 h 294"/>
              <a:gd name="T14" fmla="*/ 437 w 462"/>
              <a:gd name="T15" fmla="*/ 65 h 294"/>
              <a:gd name="T16" fmla="*/ 283 w 462"/>
              <a:gd name="T17" fmla="*/ 51 h 294"/>
              <a:gd name="T18" fmla="*/ 25 w 462"/>
              <a:gd name="T19" fmla="*/ 65 h 294"/>
              <a:gd name="T20" fmla="*/ 45 w 462"/>
              <a:gd name="T21" fmla="*/ 58 h 294"/>
              <a:gd name="T22" fmla="*/ 147 w 462"/>
              <a:gd name="T23" fmla="*/ 58 h 294"/>
              <a:gd name="T24" fmla="*/ 437 w 462"/>
              <a:gd name="T25" fmla="*/ 76 h 294"/>
              <a:gd name="T26" fmla="*/ 321 w 462"/>
              <a:gd name="T27" fmla="*/ 80 h 294"/>
              <a:gd name="T28" fmla="*/ 128 w 462"/>
              <a:gd name="T29" fmla="*/ 76 h 294"/>
              <a:gd name="T30" fmla="*/ 25 w 462"/>
              <a:gd name="T31" fmla="*/ 90 h 294"/>
              <a:gd name="T32" fmla="*/ 399 w 462"/>
              <a:gd name="T33" fmla="*/ 115 h 294"/>
              <a:gd name="T34" fmla="*/ 321 w 462"/>
              <a:gd name="T35" fmla="*/ 115 h 294"/>
              <a:gd name="T36" fmla="*/ 328 w 462"/>
              <a:gd name="T37" fmla="*/ 102 h 294"/>
              <a:gd name="T38" fmla="*/ 64 w 462"/>
              <a:gd name="T39" fmla="*/ 102 h 294"/>
              <a:gd name="T40" fmla="*/ 399 w 462"/>
              <a:gd name="T41" fmla="*/ 127 h 294"/>
              <a:gd name="T42" fmla="*/ 321 w 462"/>
              <a:gd name="T43" fmla="*/ 127 h 294"/>
              <a:gd name="T44" fmla="*/ 383 w 462"/>
              <a:gd name="T45" fmla="*/ 127 h 294"/>
              <a:gd name="T46" fmla="*/ 128 w 462"/>
              <a:gd name="T47" fmla="*/ 141 h 294"/>
              <a:gd name="T48" fmla="*/ 206 w 462"/>
              <a:gd name="T49" fmla="*/ 127 h 294"/>
              <a:gd name="T50" fmla="*/ 45 w 462"/>
              <a:gd name="T51" fmla="*/ 134 h 294"/>
              <a:gd name="T52" fmla="*/ 399 w 462"/>
              <a:gd name="T53" fmla="*/ 166 h 294"/>
              <a:gd name="T54" fmla="*/ 257 w 462"/>
              <a:gd name="T55" fmla="*/ 166 h 294"/>
              <a:gd name="T56" fmla="*/ 369 w 462"/>
              <a:gd name="T57" fmla="*/ 166 h 294"/>
              <a:gd name="T58" fmla="*/ 0 w 462"/>
              <a:gd name="T59" fmla="*/ 152 h 294"/>
              <a:gd name="T60" fmla="*/ 102 w 462"/>
              <a:gd name="T61" fmla="*/ 152 h 294"/>
              <a:gd name="T62" fmla="*/ 399 w 462"/>
              <a:gd name="T63" fmla="*/ 191 h 294"/>
              <a:gd name="T64" fmla="*/ 431 w 462"/>
              <a:gd name="T65" fmla="*/ 185 h 294"/>
              <a:gd name="T66" fmla="*/ 321 w 462"/>
              <a:gd name="T67" fmla="*/ 191 h 294"/>
              <a:gd name="T68" fmla="*/ 0 w 462"/>
              <a:gd name="T69" fmla="*/ 178 h 294"/>
              <a:gd name="T70" fmla="*/ 10 w 462"/>
              <a:gd name="T71" fmla="*/ 260 h 294"/>
              <a:gd name="T72" fmla="*/ 56 w 462"/>
              <a:gd name="T73" fmla="*/ 248 h 294"/>
              <a:gd name="T74" fmla="*/ 81 w 462"/>
              <a:gd name="T75" fmla="*/ 287 h 294"/>
              <a:gd name="T76" fmla="*/ 138 w 462"/>
              <a:gd name="T77" fmla="*/ 264 h 294"/>
              <a:gd name="T78" fmla="*/ 116 w 462"/>
              <a:gd name="T79" fmla="*/ 253 h 294"/>
              <a:gd name="T80" fmla="*/ 185 w 462"/>
              <a:gd name="T81" fmla="*/ 264 h 294"/>
              <a:gd name="T82" fmla="*/ 163 w 462"/>
              <a:gd name="T83" fmla="*/ 253 h 294"/>
              <a:gd name="T84" fmla="*/ 219 w 462"/>
              <a:gd name="T85" fmla="*/ 294 h 294"/>
              <a:gd name="T86" fmla="*/ 240 w 462"/>
              <a:gd name="T87" fmla="*/ 278 h 294"/>
              <a:gd name="T88" fmla="*/ 253 w 462"/>
              <a:gd name="T89" fmla="*/ 269 h 294"/>
              <a:gd name="T90" fmla="*/ 284 w 462"/>
              <a:gd name="T91" fmla="*/ 262 h 294"/>
              <a:gd name="T92" fmla="*/ 302 w 462"/>
              <a:gd name="T93" fmla="*/ 293 h 294"/>
              <a:gd name="T94" fmla="*/ 300 w 462"/>
              <a:gd name="T95" fmla="*/ 234 h 294"/>
              <a:gd name="T96" fmla="*/ 322 w 462"/>
              <a:gd name="T97" fmla="*/ 229 h 294"/>
              <a:gd name="T98" fmla="*/ 322 w 462"/>
              <a:gd name="T99" fmla="*/ 292 h 294"/>
              <a:gd name="T100" fmla="*/ 364 w 462"/>
              <a:gd name="T101" fmla="*/ 269 h 294"/>
              <a:gd name="T102" fmla="*/ 398 w 462"/>
              <a:gd name="T103" fmla="*/ 252 h 294"/>
              <a:gd name="T104" fmla="*/ 386 w 462"/>
              <a:gd name="T105" fmla="*/ 253 h 294"/>
              <a:gd name="T106" fmla="*/ 440 w 462"/>
              <a:gd name="T107" fmla="*/ 264 h 294"/>
              <a:gd name="T108" fmla="*/ 453 w 462"/>
              <a:gd name="T109" fmla="*/ 28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2" h="294">
                <a:moveTo>
                  <a:pt x="462" y="14"/>
                </a:moveTo>
                <a:cubicBezTo>
                  <a:pt x="385" y="14"/>
                  <a:pt x="385" y="14"/>
                  <a:pt x="385" y="14"/>
                </a:cubicBezTo>
                <a:cubicBezTo>
                  <a:pt x="390" y="0"/>
                  <a:pt x="390" y="0"/>
                  <a:pt x="390" y="0"/>
                </a:cubicBezTo>
                <a:cubicBezTo>
                  <a:pt x="462" y="0"/>
                  <a:pt x="462" y="0"/>
                  <a:pt x="462" y="0"/>
                </a:cubicBezTo>
                <a:cubicBezTo>
                  <a:pt x="462" y="14"/>
                  <a:pt x="462" y="14"/>
                  <a:pt x="462" y="14"/>
                </a:cubicBezTo>
                <a:cubicBezTo>
                  <a:pt x="462" y="14"/>
                  <a:pt x="462" y="14"/>
                  <a:pt x="462" y="14"/>
                </a:cubicBezTo>
                <a:close/>
                <a:moveTo>
                  <a:pt x="257" y="14"/>
                </a:moveTo>
                <a:cubicBezTo>
                  <a:pt x="257" y="14"/>
                  <a:pt x="333" y="14"/>
                  <a:pt x="333" y="14"/>
                </a:cubicBezTo>
                <a:cubicBezTo>
                  <a:pt x="329" y="0"/>
                  <a:pt x="329" y="0"/>
                  <a:pt x="329" y="0"/>
                </a:cubicBezTo>
                <a:cubicBezTo>
                  <a:pt x="257" y="0"/>
                  <a:pt x="257" y="0"/>
                  <a:pt x="257" y="0"/>
                </a:cubicBezTo>
                <a:cubicBezTo>
                  <a:pt x="257" y="0"/>
                  <a:pt x="257" y="14"/>
                  <a:pt x="257" y="14"/>
                </a:cubicBezTo>
                <a:close/>
                <a:moveTo>
                  <a:pt x="102" y="0"/>
                </a:moveTo>
                <a:cubicBezTo>
                  <a:pt x="102" y="0"/>
                  <a:pt x="102" y="14"/>
                  <a:pt x="102" y="14"/>
                </a:cubicBezTo>
                <a:cubicBezTo>
                  <a:pt x="231" y="14"/>
                  <a:pt x="231" y="14"/>
                  <a:pt x="231" y="14"/>
                </a:cubicBezTo>
                <a:cubicBezTo>
                  <a:pt x="223" y="5"/>
                  <a:pt x="212" y="1"/>
                  <a:pt x="201" y="0"/>
                </a:cubicBezTo>
                <a:cubicBezTo>
                  <a:pt x="102" y="0"/>
                  <a:pt x="102" y="0"/>
                  <a:pt x="102" y="0"/>
                </a:cubicBezTo>
                <a:cubicBezTo>
                  <a:pt x="102" y="0"/>
                  <a:pt x="102" y="0"/>
                  <a:pt x="102" y="0"/>
                </a:cubicBezTo>
                <a:close/>
                <a:moveTo>
                  <a:pt x="0" y="14"/>
                </a:moveTo>
                <a:cubicBezTo>
                  <a:pt x="90" y="14"/>
                  <a:pt x="90" y="14"/>
                  <a:pt x="90" y="14"/>
                </a:cubicBezTo>
                <a:cubicBezTo>
                  <a:pt x="90" y="0"/>
                  <a:pt x="90" y="0"/>
                  <a:pt x="90" y="0"/>
                </a:cubicBezTo>
                <a:cubicBezTo>
                  <a:pt x="0" y="0"/>
                  <a:pt x="0" y="0"/>
                  <a:pt x="0" y="0"/>
                </a:cubicBezTo>
                <a:cubicBezTo>
                  <a:pt x="0" y="14"/>
                  <a:pt x="0" y="14"/>
                  <a:pt x="0" y="14"/>
                </a:cubicBezTo>
                <a:cubicBezTo>
                  <a:pt x="0" y="14"/>
                  <a:pt x="0" y="14"/>
                  <a:pt x="0" y="14"/>
                </a:cubicBezTo>
                <a:close/>
                <a:moveTo>
                  <a:pt x="45" y="7"/>
                </a:moveTo>
                <a:cubicBezTo>
                  <a:pt x="45" y="7"/>
                  <a:pt x="45" y="7"/>
                  <a:pt x="45" y="7"/>
                </a:cubicBezTo>
                <a:moveTo>
                  <a:pt x="462" y="26"/>
                </a:moveTo>
                <a:cubicBezTo>
                  <a:pt x="381" y="26"/>
                  <a:pt x="381" y="26"/>
                  <a:pt x="381" y="26"/>
                </a:cubicBezTo>
                <a:cubicBezTo>
                  <a:pt x="377" y="39"/>
                  <a:pt x="377" y="39"/>
                  <a:pt x="377" y="39"/>
                </a:cubicBezTo>
                <a:cubicBezTo>
                  <a:pt x="462" y="39"/>
                  <a:pt x="462" y="39"/>
                  <a:pt x="462" y="39"/>
                </a:cubicBezTo>
                <a:cubicBezTo>
                  <a:pt x="462" y="26"/>
                  <a:pt x="462" y="26"/>
                  <a:pt x="462" y="26"/>
                </a:cubicBezTo>
                <a:cubicBezTo>
                  <a:pt x="462" y="26"/>
                  <a:pt x="462" y="26"/>
                  <a:pt x="462" y="26"/>
                </a:cubicBezTo>
                <a:close/>
                <a:moveTo>
                  <a:pt x="338" y="26"/>
                </a:moveTo>
                <a:cubicBezTo>
                  <a:pt x="257" y="26"/>
                  <a:pt x="257" y="26"/>
                  <a:pt x="257" y="26"/>
                </a:cubicBezTo>
                <a:cubicBezTo>
                  <a:pt x="257" y="39"/>
                  <a:pt x="257" y="39"/>
                  <a:pt x="257" y="39"/>
                </a:cubicBezTo>
                <a:cubicBezTo>
                  <a:pt x="342" y="39"/>
                  <a:pt x="342" y="39"/>
                  <a:pt x="342" y="39"/>
                </a:cubicBezTo>
                <a:cubicBezTo>
                  <a:pt x="338" y="26"/>
                  <a:pt x="338" y="26"/>
                  <a:pt x="338" y="26"/>
                </a:cubicBezTo>
                <a:cubicBezTo>
                  <a:pt x="338" y="26"/>
                  <a:pt x="338" y="26"/>
                  <a:pt x="338" y="26"/>
                </a:cubicBezTo>
                <a:close/>
                <a:moveTo>
                  <a:pt x="102" y="26"/>
                </a:moveTo>
                <a:cubicBezTo>
                  <a:pt x="102" y="39"/>
                  <a:pt x="102" y="39"/>
                  <a:pt x="102" y="39"/>
                </a:cubicBezTo>
                <a:cubicBezTo>
                  <a:pt x="245" y="39"/>
                  <a:pt x="245" y="39"/>
                  <a:pt x="245" y="39"/>
                </a:cubicBezTo>
                <a:cubicBezTo>
                  <a:pt x="245" y="34"/>
                  <a:pt x="243" y="30"/>
                  <a:pt x="241" y="26"/>
                </a:cubicBezTo>
                <a:cubicBezTo>
                  <a:pt x="102" y="26"/>
                  <a:pt x="102" y="26"/>
                  <a:pt x="102" y="26"/>
                </a:cubicBezTo>
                <a:cubicBezTo>
                  <a:pt x="102" y="26"/>
                  <a:pt x="102" y="26"/>
                  <a:pt x="102" y="26"/>
                </a:cubicBezTo>
                <a:close/>
                <a:moveTo>
                  <a:pt x="0" y="39"/>
                </a:moveTo>
                <a:cubicBezTo>
                  <a:pt x="90" y="39"/>
                  <a:pt x="90" y="39"/>
                  <a:pt x="90" y="39"/>
                </a:cubicBezTo>
                <a:cubicBezTo>
                  <a:pt x="90" y="26"/>
                  <a:pt x="90" y="26"/>
                  <a:pt x="90" y="26"/>
                </a:cubicBezTo>
                <a:cubicBezTo>
                  <a:pt x="0" y="26"/>
                  <a:pt x="0" y="26"/>
                  <a:pt x="0" y="26"/>
                </a:cubicBezTo>
                <a:cubicBezTo>
                  <a:pt x="0" y="39"/>
                  <a:pt x="0" y="39"/>
                  <a:pt x="0" y="39"/>
                </a:cubicBezTo>
                <a:cubicBezTo>
                  <a:pt x="0" y="39"/>
                  <a:pt x="0" y="39"/>
                  <a:pt x="0" y="39"/>
                </a:cubicBezTo>
                <a:close/>
                <a:moveTo>
                  <a:pt x="45" y="32"/>
                </a:moveTo>
                <a:cubicBezTo>
                  <a:pt x="45" y="32"/>
                  <a:pt x="45" y="32"/>
                  <a:pt x="45" y="32"/>
                </a:cubicBezTo>
                <a:moveTo>
                  <a:pt x="437" y="65"/>
                </a:moveTo>
                <a:cubicBezTo>
                  <a:pt x="437" y="51"/>
                  <a:pt x="437" y="51"/>
                  <a:pt x="437" y="51"/>
                </a:cubicBezTo>
                <a:cubicBezTo>
                  <a:pt x="372" y="51"/>
                  <a:pt x="372" y="51"/>
                  <a:pt x="372" y="51"/>
                </a:cubicBezTo>
                <a:cubicBezTo>
                  <a:pt x="368" y="65"/>
                  <a:pt x="368" y="65"/>
                  <a:pt x="368" y="65"/>
                </a:cubicBezTo>
                <a:cubicBezTo>
                  <a:pt x="437" y="65"/>
                  <a:pt x="437" y="65"/>
                  <a:pt x="437" y="65"/>
                </a:cubicBezTo>
                <a:cubicBezTo>
                  <a:pt x="437" y="65"/>
                  <a:pt x="437" y="65"/>
                  <a:pt x="437" y="65"/>
                </a:cubicBezTo>
                <a:close/>
                <a:moveTo>
                  <a:pt x="283" y="51"/>
                </a:moveTo>
                <a:cubicBezTo>
                  <a:pt x="283" y="65"/>
                  <a:pt x="283" y="65"/>
                  <a:pt x="283" y="65"/>
                </a:cubicBezTo>
                <a:cubicBezTo>
                  <a:pt x="351" y="65"/>
                  <a:pt x="351" y="65"/>
                  <a:pt x="351" y="65"/>
                </a:cubicBezTo>
                <a:cubicBezTo>
                  <a:pt x="346" y="51"/>
                  <a:pt x="346" y="51"/>
                  <a:pt x="346" y="51"/>
                </a:cubicBezTo>
                <a:cubicBezTo>
                  <a:pt x="283" y="51"/>
                  <a:pt x="283" y="51"/>
                  <a:pt x="283" y="51"/>
                </a:cubicBezTo>
                <a:cubicBezTo>
                  <a:pt x="283" y="51"/>
                  <a:pt x="283" y="51"/>
                  <a:pt x="283" y="51"/>
                </a:cubicBezTo>
                <a:close/>
                <a:moveTo>
                  <a:pt x="205" y="51"/>
                </a:moveTo>
                <a:cubicBezTo>
                  <a:pt x="205" y="65"/>
                  <a:pt x="205" y="65"/>
                  <a:pt x="205" y="65"/>
                </a:cubicBezTo>
                <a:cubicBezTo>
                  <a:pt x="244" y="65"/>
                  <a:pt x="244" y="65"/>
                  <a:pt x="244" y="65"/>
                </a:cubicBezTo>
                <a:cubicBezTo>
                  <a:pt x="246" y="61"/>
                  <a:pt x="246" y="56"/>
                  <a:pt x="246" y="51"/>
                </a:cubicBezTo>
                <a:cubicBezTo>
                  <a:pt x="205" y="51"/>
                  <a:pt x="205" y="51"/>
                  <a:pt x="205" y="51"/>
                </a:cubicBezTo>
                <a:cubicBezTo>
                  <a:pt x="205" y="51"/>
                  <a:pt x="205" y="51"/>
                  <a:pt x="205" y="51"/>
                </a:cubicBezTo>
                <a:close/>
                <a:moveTo>
                  <a:pt x="25" y="65"/>
                </a:moveTo>
                <a:cubicBezTo>
                  <a:pt x="64" y="65"/>
                  <a:pt x="64" y="65"/>
                  <a:pt x="64" y="65"/>
                </a:cubicBezTo>
                <a:cubicBezTo>
                  <a:pt x="64" y="51"/>
                  <a:pt x="64" y="51"/>
                  <a:pt x="64" y="51"/>
                </a:cubicBezTo>
                <a:cubicBezTo>
                  <a:pt x="25" y="51"/>
                  <a:pt x="25" y="51"/>
                  <a:pt x="25" y="51"/>
                </a:cubicBezTo>
                <a:cubicBezTo>
                  <a:pt x="25" y="65"/>
                  <a:pt x="25" y="65"/>
                  <a:pt x="25" y="65"/>
                </a:cubicBezTo>
                <a:cubicBezTo>
                  <a:pt x="25" y="65"/>
                  <a:pt x="25" y="65"/>
                  <a:pt x="25" y="65"/>
                </a:cubicBezTo>
                <a:close/>
                <a:moveTo>
                  <a:pt x="45" y="58"/>
                </a:moveTo>
                <a:cubicBezTo>
                  <a:pt x="45" y="58"/>
                  <a:pt x="45" y="58"/>
                  <a:pt x="45" y="58"/>
                </a:cubicBezTo>
                <a:moveTo>
                  <a:pt x="128" y="65"/>
                </a:moveTo>
                <a:cubicBezTo>
                  <a:pt x="167" y="65"/>
                  <a:pt x="167" y="65"/>
                  <a:pt x="167" y="65"/>
                </a:cubicBezTo>
                <a:cubicBezTo>
                  <a:pt x="167" y="51"/>
                  <a:pt x="167" y="51"/>
                  <a:pt x="167" y="51"/>
                </a:cubicBezTo>
                <a:cubicBezTo>
                  <a:pt x="128" y="51"/>
                  <a:pt x="128" y="51"/>
                  <a:pt x="128" y="51"/>
                </a:cubicBezTo>
                <a:cubicBezTo>
                  <a:pt x="128" y="65"/>
                  <a:pt x="128" y="65"/>
                  <a:pt x="128" y="65"/>
                </a:cubicBezTo>
                <a:cubicBezTo>
                  <a:pt x="128" y="65"/>
                  <a:pt x="128" y="65"/>
                  <a:pt x="128" y="65"/>
                </a:cubicBezTo>
                <a:close/>
                <a:moveTo>
                  <a:pt x="147" y="58"/>
                </a:moveTo>
                <a:cubicBezTo>
                  <a:pt x="147" y="58"/>
                  <a:pt x="147" y="58"/>
                  <a:pt x="147" y="58"/>
                </a:cubicBezTo>
                <a:moveTo>
                  <a:pt x="324" y="90"/>
                </a:moveTo>
                <a:cubicBezTo>
                  <a:pt x="396" y="90"/>
                  <a:pt x="396" y="90"/>
                  <a:pt x="396" y="90"/>
                </a:cubicBezTo>
                <a:cubicBezTo>
                  <a:pt x="399" y="80"/>
                  <a:pt x="399" y="80"/>
                  <a:pt x="399" y="80"/>
                </a:cubicBezTo>
                <a:cubicBezTo>
                  <a:pt x="399" y="90"/>
                  <a:pt x="399" y="90"/>
                  <a:pt x="399" y="90"/>
                </a:cubicBezTo>
                <a:cubicBezTo>
                  <a:pt x="437" y="90"/>
                  <a:pt x="437" y="90"/>
                  <a:pt x="437" y="90"/>
                </a:cubicBezTo>
                <a:cubicBezTo>
                  <a:pt x="437" y="76"/>
                  <a:pt x="437" y="76"/>
                  <a:pt x="437" y="76"/>
                </a:cubicBezTo>
                <a:cubicBezTo>
                  <a:pt x="364" y="76"/>
                  <a:pt x="364" y="76"/>
                  <a:pt x="364" y="76"/>
                </a:cubicBezTo>
                <a:cubicBezTo>
                  <a:pt x="360" y="89"/>
                  <a:pt x="360" y="89"/>
                  <a:pt x="360" y="89"/>
                </a:cubicBezTo>
                <a:cubicBezTo>
                  <a:pt x="355" y="76"/>
                  <a:pt x="355" y="76"/>
                  <a:pt x="355" y="76"/>
                </a:cubicBezTo>
                <a:cubicBezTo>
                  <a:pt x="283" y="76"/>
                  <a:pt x="283" y="76"/>
                  <a:pt x="283" y="76"/>
                </a:cubicBezTo>
                <a:cubicBezTo>
                  <a:pt x="283" y="90"/>
                  <a:pt x="283" y="90"/>
                  <a:pt x="283" y="90"/>
                </a:cubicBezTo>
                <a:cubicBezTo>
                  <a:pt x="321" y="90"/>
                  <a:pt x="321" y="90"/>
                  <a:pt x="321" y="90"/>
                </a:cubicBezTo>
                <a:cubicBezTo>
                  <a:pt x="321" y="80"/>
                  <a:pt x="321" y="80"/>
                  <a:pt x="321" y="80"/>
                </a:cubicBezTo>
                <a:cubicBezTo>
                  <a:pt x="324" y="90"/>
                  <a:pt x="324" y="90"/>
                  <a:pt x="324" y="90"/>
                </a:cubicBezTo>
                <a:cubicBezTo>
                  <a:pt x="324" y="90"/>
                  <a:pt x="324" y="90"/>
                  <a:pt x="324" y="90"/>
                </a:cubicBezTo>
                <a:close/>
                <a:moveTo>
                  <a:pt x="128" y="90"/>
                </a:moveTo>
                <a:cubicBezTo>
                  <a:pt x="228" y="90"/>
                  <a:pt x="228" y="90"/>
                  <a:pt x="228" y="90"/>
                </a:cubicBezTo>
                <a:cubicBezTo>
                  <a:pt x="232" y="86"/>
                  <a:pt x="236" y="81"/>
                  <a:pt x="239" y="76"/>
                </a:cubicBezTo>
                <a:cubicBezTo>
                  <a:pt x="239" y="76"/>
                  <a:pt x="239" y="76"/>
                  <a:pt x="239" y="76"/>
                </a:cubicBezTo>
                <a:cubicBezTo>
                  <a:pt x="128" y="76"/>
                  <a:pt x="128" y="76"/>
                  <a:pt x="128" y="76"/>
                </a:cubicBezTo>
                <a:cubicBezTo>
                  <a:pt x="128" y="90"/>
                  <a:pt x="128" y="90"/>
                  <a:pt x="128" y="90"/>
                </a:cubicBezTo>
                <a:close/>
                <a:moveTo>
                  <a:pt x="25" y="90"/>
                </a:moveTo>
                <a:cubicBezTo>
                  <a:pt x="64" y="90"/>
                  <a:pt x="64" y="90"/>
                  <a:pt x="64" y="90"/>
                </a:cubicBezTo>
                <a:cubicBezTo>
                  <a:pt x="64" y="76"/>
                  <a:pt x="64" y="76"/>
                  <a:pt x="64" y="76"/>
                </a:cubicBezTo>
                <a:cubicBezTo>
                  <a:pt x="25" y="76"/>
                  <a:pt x="25" y="76"/>
                  <a:pt x="25" y="76"/>
                </a:cubicBezTo>
                <a:cubicBezTo>
                  <a:pt x="25" y="90"/>
                  <a:pt x="25" y="90"/>
                  <a:pt x="25" y="90"/>
                </a:cubicBezTo>
                <a:cubicBezTo>
                  <a:pt x="25" y="90"/>
                  <a:pt x="25" y="90"/>
                  <a:pt x="25" y="90"/>
                </a:cubicBezTo>
                <a:close/>
                <a:moveTo>
                  <a:pt x="45" y="83"/>
                </a:moveTo>
                <a:cubicBezTo>
                  <a:pt x="45" y="83"/>
                  <a:pt x="45" y="83"/>
                  <a:pt x="45" y="83"/>
                </a:cubicBezTo>
                <a:moveTo>
                  <a:pt x="399" y="115"/>
                </a:moveTo>
                <a:cubicBezTo>
                  <a:pt x="437" y="115"/>
                  <a:pt x="437" y="115"/>
                  <a:pt x="437" y="115"/>
                </a:cubicBezTo>
                <a:cubicBezTo>
                  <a:pt x="437" y="102"/>
                  <a:pt x="437" y="102"/>
                  <a:pt x="437" y="102"/>
                </a:cubicBezTo>
                <a:cubicBezTo>
                  <a:pt x="399" y="102"/>
                  <a:pt x="399" y="102"/>
                  <a:pt x="399" y="102"/>
                </a:cubicBezTo>
                <a:cubicBezTo>
                  <a:pt x="399" y="115"/>
                  <a:pt x="399" y="115"/>
                  <a:pt x="399" y="115"/>
                </a:cubicBezTo>
                <a:cubicBezTo>
                  <a:pt x="399" y="115"/>
                  <a:pt x="399" y="115"/>
                  <a:pt x="399" y="115"/>
                </a:cubicBezTo>
                <a:close/>
                <a:moveTo>
                  <a:pt x="418" y="109"/>
                </a:moveTo>
                <a:cubicBezTo>
                  <a:pt x="418" y="109"/>
                  <a:pt x="418" y="109"/>
                  <a:pt x="418" y="109"/>
                </a:cubicBezTo>
                <a:moveTo>
                  <a:pt x="321" y="102"/>
                </a:moveTo>
                <a:cubicBezTo>
                  <a:pt x="283" y="102"/>
                  <a:pt x="283" y="102"/>
                  <a:pt x="283" y="102"/>
                </a:cubicBezTo>
                <a:cubicBezTo>
                  <a:pt x="283" y="115"/>
                  <a:pt x="283" y="115"/>
                  <a:pt x="283" y="115"/>
                </a:cubicBezTo>
                <a:cubicBezTo>
                  <a:pt x="321" y="115"/>
                  <a:pt x="321" y="115"/>
                  <a:pt x="321" y="115"/>
                </a:cubicBezTo>
                <a:cubicBezTo>
                  <a:pt x="321" y="115"/>
                  <a:pt x="321" y="102"/>
                  <a:pt x="321" y="102"/>
                </a:cubicBezTo>
                <a:close/>
                <a:moveTo>
                  <a:pt x="328" y="102"/>
                </a:moveTo>
                <a:cubicBezTo>
                  <a:pt x="333" y="115"/>
                  <a:pt x="333" y="115"/>
                  <a:pt x="333" y="115"/>
                </a:cubicBezTo>
                <a:cubicBezTo>
                  <a:pt x="387" y="115"/>
                  <a:pt x="387" y="115"/>
                  <a:pt x="387" y="115"/>
                </a:cubicBezTo>
                <a:cubicBezTo>
                  <a:pt x="387" y="115"/>
                  <a:pt x="391" y="102"/>
                  <a:pt x="391" y="102"/>
                </a:cubicBezTo>
                <a:cubicBezTo>
                  <a:pt x="328" y="102"/>
                  <a:pt x="328" y="102"/>
                  <a:pt x="328" y="102"/>
                </a:cubicBezTo>
                <a:cubicBezTo>
                  <a:pt x="328" y="102"/>
                  <a:pt x="328" y="102"/>
                  <a:pt x="328" y="102"/>
                </a:cubicBezTo>
                <a:close/>
                <a:moveTo>
                  <a:pt x="128" y="115"/>
                </a:moveTo>
                <a:cubicBezTo>
                  <a:pt x="128" y="115"/>
                  <a:pt x="240" y="115"/>
                  <a:pt x="239" y="115"/>
                </a:cubicBezTo>
                <a:cubicBezTo>
                  <a:pt x="236" y="111"/>
                  <a:pt x="232" y="106"/>
                  <a:pt x="227" y="102"/>
                </a:cubicBezTo>
                <a:cubicBezTo>
                  <a:pt x="128" y="102"/>
                  <a:pt x="128" y="102"/>
                  <a:pt x="128" y="102"/>
                </a:cubicBezTo>
                <a:cubicBezTo>
                  <a:pt x="128" y="115"/>
                  <a:pt x="128" y="115"/>
                  <a:pt x="128" y="115"/>
                </a:cubicBezTo>
                <a:close/>
                <a:moveTo>
                  <a:pt x="64" y="115"/>
                </a:moveTo>
                <a:cubicBezTo>
                  <a:pt x="64" y="102"/>
                  <a:pt x="64" y="102"/>
                  <a:pt x="64" y="102"/>
                </a:cubicBezTo>
                <a:cubicBezTo>
                  <a:pt x="26" y="102"/>
                  <a:pt x="26" y="102"/>
                  <a:pt x="26" y="102"/>
                </a:cubicBezTo>
                <a:cubicBezTo>
                  <a:pt x="26" y="115"/>
                  <a:pt x="26" y="115"/>
                  <a:pt x="26" y="115"/>
                </a:cubicBezTo>
                <a:cubicBezTo>
                  <a:pt x="26" y="115"/>
                  <a:pt x="64" y="115"/>
                  <a:pt x="64" y="115"/>
                </a:cubicBezTo>
                <a:close/>
                <a:moveTo>
                  <a:pt x="399" y="141"/>
                </a:moveTo>
                <a:cubicBezTo>
                  <a:pt x="437" y="141"/>
                  <a:pt x="437" y="141"/>
                  <a:pt x="437" y="141"/>
                </a:cubicBezTo>
                <a:cubicBezTo>
                  <a:pt x="437" y="127"/>
                  <a:pt x="437" y="127"/>
                  <a:pt x="437" y="127"/>
                </a:cubicBezTo>
                <a:cubicBezTo>
                  <a:pt x="399" y="127"/>
                  <a:pt x="399" y="127"/>
                  <a:pt x="399" y="127"/>
                </a:cubicBezTo>
                <a:cubicBezTo>
                  <a:pt x="399" y="141"/>
                  <a:pt x="399" y="141"/>
                  <a:pt x="399" y="141"/>
                </a:cubicBezTo>
                <a:cubicBezTo>
                  <a:pt x="399" y="141"/>
                  <a:pt x="399" y="141"/>
                  <a:pt x="399" y="141"/>
                </a:cubicBezTo>
                <a:close/>
                <a:moveTo>
                  <a:pt x="418" y="134"/>
                </a:moveTo>
                <a:cubicBezTo>
                  <a:pt x="418" y="134"/>
                  <a:pt x="418" y="134"/>
                  <a:pt x="418" y="134"/>
                </a:cubicBezTo>
                <a:moveTo>
                  <a:pt x="283" y="141"/>
                </a:moveTo>
                <a:cubicBezTo>
                  <a:pt x="321" y="141"/>
                  <a:pt x="321" y="141"/>
                  <a:pt x="321" y="141"/>
                </a:cubicBezTo>
                <a:cubicBezTo>
                  <a:pt x="321" y="127"/>
                  <a:pt x="321" y="127"/>
                  <a:pt x="321" y="127"/>
                </a:cubicBezTo>
                <a:cubicBezTo>
                  <a:pt x="283" y="127"/>
                  <a:pt x="283" y="127"/>
                  <a:pt x="283" y="127"/>
                </a:cubicBezTo>
                <a:cubicBezTo>
                  <a:pt x="283" y="141"/>
                  <a:pt x="283" y="141"/>
                  <a:pt x="283" y="141"/>
                </a:cubicBezTo>
                <a:cubicBezTo>
                  <a:pt x="283" y="141"/>
                  <a:pt x="283" y="141"/>
                  <a:pt x="283" y="141"/>
                </a:cubicBezTo>
                <a:close/>
                <a:moveTo>
                  <a:pt x="302" y="134"/>
                </a:moveTo>
                <a:cubicBezTo>
                  <a:pt x="302" y="134"/>
                  <a:pt x="302" y="134"/>
                  <a:pt x="302" y="134"/>
                </a:cubicBezTo>
                <a:moveTo>
                  <a:pt x="378" y="141"/>
                </a:moveTo>
                <a:cubicBezTo>
                  <a:pt x="378" y="141"/>
                  <a:pt x="383" y="127"/>
                  <a:pt x="383" y="127"/>
                </a:cubicBezTo>
                <a:cubicBezTo>
                  <a:pt x="337" y="127"/>
                  <a:pt x="337" y="127"/>
                  <a:pt x="337" y="127"/>
                </a:cubicBezTo>
                <a:cubicBezTo>
                  <a:pt x="342" y="141"/>
                  <a:pt x="342" y="141"/>
                  <a:pt x="342" y="141"/>
                </a:cubicBezTo>
                <a:cubicBezTo>
                  <a:pt x="378" y="141"/>
                  <a:pt x="378" y="141"/>
                  <a:pt x="378" y="141"/>
                </a:cubicBezTo>
                <a:close/>
                <a:moveTo>
                  <a:pt x="167" y="141"/>
                </a:moveTo>
                <a:cubicBezTo>
                  <a:pt x="167" y="141"/>
                  <a:pt x="167" y="127"/>
                  <a:pt x="167" y="127"/>
                </a:cubicBezTo>
                <a:cubicBezTo>
                  <a:pt x="128" y="127"/>
                  <a:pt x="128" y="127"/>
                  <a:pt x="128" y="127"/>
                </a:cubicBezTo>
                <a:cubicBezTo>
                  <a:pt x="128" y="141"/>
                  <a:pt x="128" y="141"/>
                  <a:pt x="128" y="141"/>
                </a:cubicBezTo>
                <a:cubicBezTo>
                  <a:pt x="128" y="141"/>
                  <a:pt x="167" y="141"/>
                  <a:pt x="167" y="141"/>
                </a:cubicBezTo>
                <a:close/>
                <a:moveTo>
                  <a:pt x="206" y="127"/>
                </a:moveTo>
                <a:cubicBezTo>
                  <a:pt x="206" y="141"/>
                  <a:pt x="206" y="141"/>
                  <a:pt x="206" y="141"/>
                </a:cubicBezTo>
                <a:cubicBezTo>
                  <a:pt x="247" y="141"/>
                  <a:pt x="247" y="141"/>
                  <a:pt x="247" y="141"/>
                </a:cubicBezTo>
                <a:cubicBezTo>
                  <a:pt x="247" y="136"/>
                  <a:pt x="247" y="131"/>
                  <a:pt x="245" y="127"/>
                </a:cubicBezTo>
                <a:cubicBezTo>
                  <a:pt x="206" y="127"/>
                  <a:pt x="206" y="127"/>
                  <a:pt x="206" y="127"/>
                </a:cubicBezTo>
                <a:cubicBezTo>
                  <a:pt x="206" y="127"/>
                  <a:pt x="206" y="127"/>
                  <a:pt x="206" y="127"/>
                </a:cubicBezTo>
                <a:close/>
                <a:moveTo>
                  <a:pt x="26" y="141"/>
                </a:moveTo>
                <a:cubicBezTo>
                  <a:pt x="64" y="141"/>
                  <a:pt x="64" y="141"/>
                  <a:pt x="64" y="141"/>
                </a:cubicBezTo>
                <a:cubicBezTo>
                  <a:pt x="64" y="127"/>
                  <a:pt x="64" y="127"/>
                  <a:pt x="64" y="127"/>
                </a:cubicBezTo>
                <a:cubicBezTo>
                  <a:pt x="26" y="127"/>
                  <a:pt x="26" y="127"/>
                  <a:pt x="26" y="127"/>
                </a:cubicBezTo>
                <a:cubicBezTo>
                  <a:pt x="26" y="141"/>
                  <a:pt x="26" y="141"/>
                  <a:pt x="26" y="141"/>
                </a:cubicBezTo>
                <a:cubicBezTo>
                  <a:pt x="26" y="141"/>
                  <a:pt x="26" y="141"/>
                  <a:pt x="26" y="141"/>
                </a:cubicBezTo>
                <a:close/>
                <a:moveTo>
                  <a:pt x="45" y="134"/>
                </a:moveTo>
                <a:cubicBezTo>
                  <a:pt x="45" y="134"/>
                  <a:pt x="45" y="134"/>
                  <a:pt x="45" y="134"/>
                </a:cubicBezTo>
                <a:moveTo>
                  <a:pt x="399" y="166"/>
                </a:moveTo>
                <a:cubicBezTo>
                  <a:pt x="462" y="166"/>
                  <a:pt x="462" y="166"/>
                  <a:pt x="462" y="166"/>
                </a:cubicBezTo>
                <a:cubicBezTo>
                  <a:pt x="462" y="152"/>
                  <a:pt x="462" y="152"/>
                  <a:pt x="462" y="152"/>
                </a:cubicBezTo>
                <a:cubicBezTo>
                  <a:pt x="399" y="152"/>
                  <a:pt x="399" y="152"/>
                  <a:pt x="399" y="152"/>
                </a:cubicBezTo>
                <a:cubicBezTo>
                  <a:pt x="399" y="166"/>
                  <a:pt x="399" y="166"/>
                  <a:pt x="399" y="166"/>
                </a:cubicBezTo>
                <a:cubicBezTo>
                  <a:pt x="399" y="166"/>
                  <a:pt x="399" y="166"/>
                  <a:pt x="399" y="166"/>
                </a:cubicBezTo>
                <a:close/>
                <a:moveTo>
                  <a:pt x="431" y="159"/>
                </a:moveTo>
                <a:cubicBezTo>
                  <a:pt x="431" y="159"/>
                  <a:pt x="431" y="159"/>
                  <a:pt x="431" y="159"/>
                </a:cubicBezTo>
                <a:moveTo>
                  <a:pt x="257" y="166"/>
                </a:moveTo>
                <a:cubicBezTo>
                  <a:pt x="321" y="166"/>
                  <a:pt x="321" y="166"/>
                  <a:pt x="321" y="166"/>
                </a:cubicBezTo>
                <a:cubicBezTo>
                  <a:pt x="321" y="152"/>
                  <a:pt x="321" y="152"/>
                  <a:pt x="321" y="152"/>
                </a:cubicBezTo>
                <a:cubicBezTo>
                  <a:pt x="257" y="152"/>
                  <a:pt x="257" y="152"/>
                  <a:pt x="257" y="152"/>
                </a:cubicBezTo>
                <a:cubicBezTo>
                  <a:pt x="257" y="166"/>
                  <a:pt x="257" y="166"/>
                  <a:pt x="257" y="166"/>
                </a:cubicBezTo>
                <a:cubicBezTo>
                  <a:pt x="257" y="166"/>
                  <a:pt x="257" y="166"/>
                  <a:pt x="257" y="166"/>
                </a:cubicBezTo>
                <a:close/>
                <a:moveTo>
                  <a:pt x="289" y="159"/>
                </a:moveTo>
                <a:cubicBezTo>
                  <a:pt x="289" y="159"/>
                  <a:pt x="289" y="159"/>
                  <a:pt x="289" y="159"/>
                </a:cubicBezTo>
                <a:moveTo>
                  <a:pt x="374" y="152"/>
                </a:moveTo>
                <a:cubicBezTo>
                  <a:pt x="346" y="152"/>
                  <a:pt x="346" y="152"/>
                  <a:pt x="346" y="152"/>
                </a:cubicBezTo>
                <a:cubicBezTo>
                  <a:pt x="350" y="166"/>
                  <a:pt x="350" y="166"/>
                  <a:pt x="350" y="166"/>
                </a:cubicBezTo>
                <a:cubicBezTo>
                  <a:pt x="369" y="166"/>
                  <a:pt x="369" y="166"/>
                  <a:pt x="369" y="166"/>
                </a:cubicBezTo>
                <a:cubicBezTo>
                  <a:pt x="374" y="152"/>
                  <a:pt x="374" y="152"/>
                  <a:pt x="374" y="152"/>
                </a:cubicBezTo>
                <a:cubicBezTo>
                  <a:pt x="374" y="152"/>
                  <a:pt x="374" y="152"/>
                  <a:pt x="374" y="152"/>
                </a:cubicBezTo>
                <a:close/>
                <a:moveTo>
                  <a:pt x="0" y="152"/>
                </a:moveTo>
                <a:cubicBezTo>
                  <a:pt x="0" y="166"/>
                  <a:pt x="0" y="166"/>
                  <a:pt x="0" y="166"/>
                </a:cubicBezTo>
                <a:cubicBezTo>
                  <a:pt x="90" y="166"/>
                  <a:pt x="90" y="166"/>
                  <a:pt x="90" y="166"/>
                </a:cubicBezTo>
                <a:cubicBezTo>
                  <a:pt x="90" y="152"/>
                  <a:pt x="90" y="152"/>
                  <a:pt x="90" y="152"/>
                </a:cubicBezTo>
                <a:cubicBezTo>
                  <a:pt x="0" y="152"/>
                  <a:pt x="0" y="152"/>
                  <a:pt x="0" y="152"/>
                </a:cubicBezTo>
                <a:close/>
                <a:moveTo>
                  <a:pt x="102" y="152"/>
                </a:moveTo>
                <a:cubicBezTo>
                  <a:pt x="102" y="166"/>
                  <a:pt x="102" y="166"/>
                  <a:pt x="102" y="166"/>
                </a:cubicBezTo>
                <a:cubicBezTo>
                  <a:pt x="240" y="166"/>
                  <a:pt x="240" y="166"/>
                  <a:pt x="240" y="166"/>
                </a:cubicBezTo>
                <a:cubicBezTo>
                  <a:pt x="241" y="166"/>
                  <a:pt x="241" y="166"/>
                  <a:pt x="241" y="166"/>
                </a:cubicBezTo>
                <a:cubicBezTo>
                  <a:pt x="244" y="162"/>
                  <a:pt x="245" y="157"/>
                  <a:pt x="246" y="152"/>
                </a:cubicBezTo>
                <a:cubicBezTo>
                  <a:pt x="102" y="152"/>
                  <a:pt x="102" y="152"/>
                  <a:pt x="102" y="152"/>
                </a:cubicBezTo>
                <a:cubicBezTo>
                  <a:pt x="102" y="152"/>
                  <a:pt x="102" y="152"/>
                  <a:pt x="102" y="152"/>
                </a:cubicBezTo>
                <a:close/>
                <a:moveTo>
                  <a:pt x="365" y="178"/>
                </a:moveTo>
                <a:cubicBezTo>
                  <a:pt x="354" y="178"/>
                  <a:pt x="354" y="178"/>
                  <a:pt x="354" y="178"/>
                </a:cubicBezTo>
                <a:cubicBezTo>
                  <a:pt x="359" y="191"/>
                  <a:pt x="359" y="191"/>
                  <a:pt x="359" y="191"/>
                </a:cubicBezTo>
                <a:cubicBezTo>
                  <a:pt x="361" y="191"/>
                  <a:pt x="361" y="191"/>
                  <a:pt x="361" y="191"/>
                </a:cubicBezTo>
                <a:cubicBezTo>
                  <a:pt x="365" y="178"/>
                  <a:pt x="365" y="178"/>
                  <a:pt x="365" y="178"/>
                </a:cubicBezTo>
                <a:cubicBezTo>
                  <a:pt x="365" y="178"/>
                  <a:pt x="365" y="178"/>
                  <a:pt x="365" y="178"/>
                </a:cubicBezTo>
                <a:close/>
                <a:moveTo>
                  <a:pt x="399" y="191"/>
                </a:moveTo>
                <a:cubicBezTo>
                  <a:pt x="462" y="191"/>
                  <a:pt x="462" y="191"/>
                  <a:pt x="462" y="191"/>
                </a:cubicBezTo>
                <a:cubicBezTo>
                  <a:pt x="462" y="178"/>
                  <a:pt x="462" y="178"/>
                  <a:pt x="462" y="178"/>
                </a:cubicBezTo>
                <a:cubicBezTo>
                  <a:pt x="399" y="178"/>
                  <a:pt x="399" y="178"/>
                  <a:pt x="399" y="178"/>
                </a:cubicBezTo>
                <a:cubicBezTo>
                  <a:pt x="399" y="191"/>
                  <a:pt x="399" y="191"/>
                  <a:pt x="399" y="191"/>
                </a:cubicBezTo>
                <a:cubicBezTo>
                  <a:pt x="399" y="191"/>
                  <a:pt x="399" y="191"/>
                  <a:pt x="399" y="191"/>
                </a:cubicBezTo>
                <a:close/>
                <a:moveTo>
                  <a:pt x="431" y="185"/>
                </a:moveTo>
                <a:cubicBezTo>
                  <a:pt x="431" y="185"/>
                  <a:pt x="431" y="185"/>
                  <a:pt x="431" y="185"/>
                </a:cubicBezTo>
                <a:moveTo>
                  <a:pt x="102" y="191"/>
                </a:moveTo>
                <a:cubicBezTo>
                  <a:pt x="199" y="191"/>
                  <a:pt x="199" y="191"/>
                  <a:pt x="199" y="191"/>
                </a:cubicBezTo>
                <a:cubicBezTo>
                  <a:pt x="212" y="191"/>
                  <a:pt x="223" y="186"/>
                  <a:pt x="232" y="178"/>
                </a:cubicBezTo>
                <a:cubicBezTo>
                  <a:pt x="232" y="178"/>
                  <a:pt x="102" y="178"/>
                  <a:pt x="102" y="178"/>
                </a:cubicBezTo>
                <a:cubicBezTo>
                  <a:pt x="102" y="191"/>
                  <a:pt x="102" y="191"/>
                  <a:pt x="102" y="191"/>
                </a:cubicBezTo>
                <a:moveTo>
                  <a:pt x="257" y="191"/>
                </a:moveTo>
                <a:cubicBezTo>
                  <a:pt x="321" y="191"/>
                  <a:pt x="321" y="191"/>
                  <a:pt x="321" y="191"/>
                </a:cubicBezTo>
                <a:cubicBezTo>
                  <a:pt x="321" y="178"/>
                  <a:pt x="321" y="178"/>
                  <a:pt x="321" y="178"/>
                </a:cubicBezTo>
                <a:cubicBezTo>
                  <a:pt x="257" y="178"/>
                  <a:pt x="257" y="178"/>
                  <a:pt x="257" y="178"/>
                </a:cubicBezTo>
                <a:cubicBezTo>
                  <a:pt x="257" y="191"/>
                  <a:pt x="257" y="191"/>
                  <a:pt x="257" y="191"/>
                </a:cubicBezTo>
                <a:cubicBezTo>
                  <a:pt x="257" y="191"/>
                  <a:pt x="257" y="191"/>
                  <a:pt x="257" y="191"/>
                </a:cubicBezTo>
                <a:close/>
                <a:moveTo>
                  <a:pt x="289" y="185"/>
                </a:moveTo>
                <a:cubicBezTo>
                  <a:pt x="289" y="185"/>
                  <a:pt x="289" y="185"/>
                  <a:pt x="289" y="185"/>
                </a:cubicBezTo>
                <a:moveTo>
                  <a:pt x="0" y="178"/>
                </a:moveTo>
                <a:cubicBezTo>
                  <a:pt x="0" y="191"/>
                  <a:pt x="0" y="191"/>
                  <a:pt x="0" y="191"/>
                </a:cubicBezTo>
                <a:cubicBezTo>
                  <a:pt x="90" y="191"/>
                  <a:pt x="90" y="191"/>
                  <a:pt x="90" y="191"/>
                </a:cubicBezTo>
                <a:cubicBezTo>
                  <a:pt x="90" y="178"/>
                  <a:pt x="90" y="178"/>
                  <a:pt x="90" y="178"/>
                </a:cubicBezTo>
                <a:cubicBezTo>
                  <a:pt x="0" y="178"/>
                  <a:pt x="0" y="178"/>
                  <a:pt x="0" y="178"/>
                </a:cubicBezTo>
                <a:close/>
                <a:moveTo>
                  <a:pt x="48" y="248"/>
                </a:moveTo>
                <a:cubicBezTo>
                  <a:pt x="46" y="237"/>
                  <a:pt x="36" y="235"/>
                  <a:pt x="30" y="235"/>
                </a:cubicBezTo>
                <a:cubicBezTo>
                  <a:pt x="19" y="235"/>
                  <a:pt x="10" y="244"/>
                  <a:pt x="10" y="260"/>
                </a:cubicBezTo>
                <a:cubicBezTo>
                  <a:pt x="10" y="275"/>
                  <a:pt x="15" y="287"/>
                  <a:pt x="31" y="287"/>
                </a:cubicBezTo>
                <a:cubicBezTo>
                  <a:pt x="36" y="287"/>
                  <a:pt x="46" y="284"/>
                  <a:pt x="49" y="269"/>
                </a:cubicBezTo>
                <a:cubicBezTo>
                  <a:pt x="57" y="269"/>
                  <a:pt x="57" y="269"/>
                  <a:pt x="57" y="269"/>
                </a:cubicBezTo>
                <a:cubicBezTo>
                  <a:pt x="53" y="293"/>
                  <a:pt x="34" y="294"/>
                  <a:pt x="29" y="294"/>
                </a:cubicBezTo>
                <a:cubicBezTo>
                  <a:pt x="15" y="294"/>
                  <a:pt x="1" y="285"/>
                  <a:pt x="1" y="260"/>
                </a:cubicBezTo>
                <a:cubicBezTo>
                  <a:pt x="1" y="241"/>
                  <a:pt x="12" y="228"/>
                  <a:pt x="30" y="228"/>
                </a:cubicBezTo>
                <a:cubicBezTo>
                  <a:pt x="47" y="228"/>
                  <a:pt x="55" y="238"/>
                  <a:pt x="56" y="248"/>
                </a:cubicBezTo>
                <a:lnTo>
                  <a:pt x="48" y="248"/>
                </a:lnTo>
                <a:close/>
                <a:moveTo>
                  <a:pt x="81" y="245"/>
                </a:moveTo>
                <a:cubicBezTo>
                  <a:pt x="95" y="245"/>
                  <a:pt x="102" y="257"/>
                  <a:pt x="102" y="269"/>
                </a:cubicBezTo>
                <a:cubicBezTo>
                  <a:pt x="102" y="281"/>
                  <a:pt x="95" y="294"/>
                  <a:pt x="81" y="294"/>
                </a:cubicBezTo>
                <a:cubicBezTo>
                  <a:pt x="66" y="294"/>
                  <a:pt x="59" y="281"/>
                  <a:pt x="59" y="269"/>
                </a:cubicBezTo>
                <a:cubicBezTo>
                  <a:pt x="59" y="257"/>
                  <a:pt x="66" y="245"/>
                  <a:pt x="81" y="245"/>
                </a:cubicBezTo>
                <a:close/>
                <a:moveTo>
                  <a:pt x="81" y="287"/>
                </a:moveTo>
                <a:cubicBezTo>
                  <a:pt x="92" y="287"/>
                  <a:pt x="94" y="276"/>
                  <a:pt x="94" y="269"/>
                </a:cubicBezTo>
                <a:cubicBezTo>
                  <a:pt x="94" y="263"/>
                  <a:pt x="92" y="252"/>
                  <a:pt x="81" y="252"/>
                </a:cubicBezTo>
                <a:cubicBezTo>
                  <a:pt x="69" y="252"/>
                  <a:pt x="67" y="263"/>
                  <a:pt x="67" y="269"/>
                </a:cubicBezTo>
                <a:cubicBezTo>
                  <a:pt x="67" y="276"/>
                  <a:pt x="69" y="287"/>
                  <a:pt x="81" y="287"/>
                </a:cubicBezTo>
                <a:close/>
                <a:moveTo>
                  <a:pt x="146" y="292"/>
                </a:moveTo>
                <a:cubicBezTo>
                  <a:pt x="138" y="292"/>
                  <a:pt x="138" y="292"/>
                  <a:pt x="138" y="292"/>
                </a:cubicBezTo>
                <a:cubicBezTo>
                  <a:pt x="138" y="264"/>
                  <a:pt x="138" y="264"/>
                  <a:pt x="138" y="264"/>
                </a:cubicBezTo>
                <a:cubicBezTo>
                  <a:pt x="138" y="256"/>
                  <a:pt x="136" y="252"/>
                  <a:pt x="128" y="252"/>
                </a:cubicBezTo>
                <a:cubicBezTo>
                  <a:pt x="124" y="252"/>
                  <a:pt x="116" y="255"/>
                  <a:pt x="116" y="267"/>
                </a:cubicBezTo>
                <a:cubicBezTo>
                  <a:pt x="116" y="292"/>
                  <a:pt x="116" y="292"/>
                  <a:pt x="116" y="292"/>
                </a:cubicBezTo>
                <a:cubicBezTo>
                  <a:pt x="108" y="292"/>
                  <a:pt x="108" y="292"/>
                  <a:pt x="108" y="292"/>
                </a:cubicBezTo>
                <a:cubicBezTo>
                  <a:pt x="108" y="246"/>
                  <a:pt x="108" y="246"/>
                  <a:pt x="108" y="246"/>
                </a:cubicBezTo>
                <a:cubicBezTo>
                  <a:pt x="116" y="246"/>
                  <a:pt x="116" y="246"/>
                  <a:pt x="116" y="246"/>
                </a:cubicBezTo>
                <a:cubicBezTo>
                  <a:pt x="116" y="253"/>
                  <a:pt x="116" y="253"/>
                  <a:pt x="116" y="253"/>
                </a:cubicBezTo>
                <a:cubicBezTo>
                  <a:pt x="116" y="253"/>
                  <a:pt x="116" y="253"/>
                  <a:pt x="116" y="253"/>
                </a:cubicBezTo>
                <a:cubicBezTo>
                  <a:pt x="118" y="250"/>
                  <a:pt x="122" y="245"/>
                  <a:pt x="130" y="245"/>
                </a:cubicBezTo>
                <a:cubicBezTo>
                  <a:pt x="137" y="245"/>
                  <a:pt x="146" y="248"/>
                  <a:pt x="146" y="261"/>
                </a:cubicBezTo>
                <a:lnTo>
                  <a:pt x="146" y="292"/>
                </a:lnTo>
                <a:close/>
                <a:moveTo>
                  <a:pt x="193" y="292"/>
                </a:moveTo>
                <a:cubicBezTo>
                  <a:pt x="185" y="292"/>
                  <a:pt x="185" y="292"/>
                  <a:pt x="185" y="292"/>
                </a:cubicBezTo>
                <a:cubicBezTo>
                  <a:pt x="185" y="264"/>
                  <a:pt x="185" y="264"/>
                  <a:pt x="185" y="264"/>
                </a:cubicBezTo>
                <a:cubicBezTo>
                  <a:pt x="185" y="256"/>
                  <a:pt x="183" y="252"/>
                  <a:pt x="175" y="252"/>
                </a:cubicBezTo>
                <a:cubicBezTo>
                  <a:pt x="171" y="252"/>
                  <a:pt x="163" y="255"/>
                  <a:pt x="163" y="267"/>
                </a:cubicBezTo>
                <a:cubicBezTo>
                  <a:pt x="163" y="292"/>
                  <a:pt x="163" y="292"/>
                  <a:pt x="163" y="292"/>
                </a:cubicBezTo>
                <a:cubicBezTo>
                  <a:pt x="155" y="292"/>
                  <a:pt x="155" y="292"/>
                  <a:pt x="155" y="292"/>
                </a:cubicBezTo>
                <a:cubicBezTo>
                  <a:pt x="155" y="246"/>
                  <a:pt x="155" y="246"/>
                  <a:pt x="155" y="246"/>
                </a:cubicBezTo>
                <a:cubicBezTo>
                  <a:pt x="163" y="246"/>
                  <a:pt x="163" y="246"/>
                  <a:pt x="163" y="246"/>
                </a:cubicBezTo>
                <a:cubicBezTo>
                  <a:pt x="163" y="253"/>
                  <a:pt x="163" y="253"/>
                  <a:pt x="163" y="253"/>
                </a:cubicBezTo>
                <a:cubicBezTo>
                  <a:pt x="163" y="253"/>
                  <a:pt x="163" y="253"/>
                  <a:pt x="163" y="253"/>
                </a:cubicBezTo>
                <a:cubicBezTo>
                  <a:pt x="164" y="250"/>
                  <a:pt x="169" y="245"/>
                  <a:pt x="177" y="245"/>
                </a:cubicBezTo>
                <a:cubicBezTo>
                  <a:pt x="184" y="245"/>
                  <a:pt x="193" y="248"/>
                  <a:pt x="193" y="261"/>
                </a:cubicBezTo>
                <a:lnTo>
                  <a:pt x="193" y="292"/>
                </a:lnTo>
                <a:close/>
                <a:moveTo>
                  <a:pt x="240" y="278"/>
                </a:moveTo>
                <a:cubicBezTo>
                  <a:pt x="239" y="280"/>
                  <a:pt x="237" y="287"/>
                  <a:pt x="232" y="291"/>
                </a:cubicBezTo>
                <a:cubicBezTo>
                  <a:pt x="229" y="292"/>
                  <a:pt x="226" y="294"/>
                  <a:pt x="219" y="294"/>
                </a:cubicBezTo>
                <a:cubicBezTo>
                  <a:pt x="206" y="294"/>
                  <a:pt x="198" y="284"/>
                  <a:pt x="198" y="271"/>
                </a:cubicBezTo>
                <a:cubicBezTo>
                  <a:pt x="198" y="256"/>
                  <a:pt x="205" y="245"/>
                  <a:pt x="221" y="245"/>
                </a:cubicBezTo>
                <a:cubicBezTo>
                  <a:pt x="234" y="245"/>
                  <a:pt x="240" y="256"/>
                  <a:pt x="240" y="272"/>
                </a:cubicBezTo>
                <a:cubicBezTo>
                  <a:pt x="207" y="272"/>
                  <a:pt x="207" y="272"/>
                  <a:pt x="207" y="272"/>
                </a:cubicBezTo>
                <a:cubicBezTo>
                  <a:pt x="207" y="282"/>
                  <a:pt x="211" y="287"/>
                  <a:pt x="220" y="287"/>
                </a:cubicBezTo>
                <a:cubicBezTo>
                  <a:pt x="227" y="287"/>
                  <a:pt x="232" y="281"/>
                  <a:pt x="232" y="278"/>
                </a:cubicBezTo>
                <a:lnTo>
                  <a:pt x="240" y="278"/>
                </a:lnTo>
                <a:close/>
                <a:moveTo>
                  <a:pt x="232" y="266"/>
                </a:moveTo>
                <a:cubicBezTo>
                  <a:pt x="232" y="259"/>
                  <a:pt x="229" y="252"/>
                  <a:pt x="219" y="252"/>
                </a:cubicBezTo>
                <a:cubicBezTo>
                  <a:pt x="212" y="252"/>
                  <a:pt x="207" y="259"/>
                  <a:pt x="207" y="266"/>
                </a:cubicBezTo>
                <a:lnTo>
                  <a:pt x="232" y="266"/>
                </a:lnTo>
                <a:close/>
                <a:moveTo>
                  <a:pt x="276" y="262"/>
                </a:moveTo>
                <a:cubicBezTo>
                  <a:pt x="275" y="256"/>
                  <a:pt x="272" y="252"/>
                  <a:pt x="265" y="252"/>
                </a:cubicBezTo>
                <a:cubicBezTo>
                  <a:pt x="256" y="252"/>
                  <a:pt x="253" y="261"/>
                  <a:pt x="253" y="269"/>
                </a:cubicBezTo>
                <a:cubicBezTo>
                  <a:pt x="253" y="277"/>
                  <a:pt x="254" y="287"/>
                  <a:pt x="265" y="287"/>
                </a:cubicBezTo>
                <a:cubicBezTo>
                  <a:pt x="270" y="287"/>
                  <a:pt x="275" y="283"/>
                  <a:pt x="276" y="276"/>
                </a:cubicBezTo>
                <a:cubicBezTo>
                  <a:pt x="284" y="276"/>
                  <a:pt x="284" y="276"/>
                  <a:pt x="284" y="276"/>
                </a:cubicBezTo>
                <a:cubicBezTo>
                  <a:pt x="283" y="283"/>
                  <a:pt x="278" y="294"/>
                  <a:pt x="265" y="294"/>
                </a:cubicBezTo>
                <a:cubicBezTo>
                  <a:pt x="252" y="294"/>
                  <a:pt x="244" y="284"/>
                  <a:pt x="244" y="271"/>
                </a:cubicBezTo>
                <a:cubicBezTo>
                  <a:pt x="244" y="256"/>
                  <a:pt x="251" y="245"/>
                  <a:pt x="266" y="245"/>
                </a:cubicBezTo>
                <a:cubicBezTo>
                  <a:pt x="278" y="245"/>
                  <a:pt x="283" y="254"/>
                  <a:pt x="284" y="262"/>
                </a:cubicBezTo>
                <a:lnTo>
                  <a:pt x="276" y="262"/>
                </a:lnTo>
                <a:close/>
                <a:moveTo>
                  <a:pt x="300" y="253"/>
                </a:moveTo>
                <a:cubicBezTo>
                  <a:pt x="300" y="283"/>
                  <a:pt x="300" y="283"/>
                  <a:pt x="300" y="283"/>
                </a:cubicBezTo>
                <a:cubicBezTo>
                  <a:pt x="300" y="286"/>
                  <a:pt x="304" y="286"/>
                  <a:pt x="305" y="286"/>
                </a:cubicBezTo>
                <a:cubicBezTo>
                  <a:pt x="308" y="286"/>
                  <a:pt x="308" y="286"/>
                  <a:pt x="308" y="286"/>
                </a:cubicBezTo>
                <a:cubicBezTo>
                  <a:pt x="308" y="292"/>
                  <a:pt x="308" y="292"/>
                  <a:pt x="308" y="292"/>
                </a:cubicBezTo>
                <a:cubicBezTo>
                  <a:pt x="305" y="293"/>
                  <a:pt x="303" y="293"/>
                  <a:pt x="302" y="293"/>
                </a:cubicBezTo>
                <a:cubicBezTo>
                  <a:pt x="294" y="293"/>
                  <a:pt x="293" y="289"/>
                  <a:pt x="293" y="283"/>
                </a:cubicBezTo>
                <a:cubicBezTo>
                  <a:pt x="293" y="253"/>
                  <a:pt x="293" y="253"/>
                  <a:pt x="293" y="253"/>
                </a:cubicBezTo>
                <a:cubicBezTo>
                  <a:pt x="286" y="253"/>
                  <a:pt x="286" y="253"/>
                  <a:pt x="286" y="253"/>
                </a:cubicBezTo>
                <a:cubicBezTo>
                  <a:pt x="286" y="246"/>
                  <a:pt x="286" y="246"/>
                  <a:pt x="286" y="246"/>
                </a:cubicBezTo>
                <a:cubicBezTo>
                  <a:pt x="293" y="246"/>
                  <a:pt x="293" y="246"/>
                  <a:pt x="293" y="246"/>
                </a:cubicBezTo>
                <a:cubicBezTo>
                  <a:pt x="293" y="234"/>
                  <a:pt x="293" y="234"/>
                  <a:pt x="293" y="234"/>
                </a:cubicBezTo>
                <a:cubicBezTo>
                  <a:pt x="300" y="234"/>
                  <a:pt x="300" y="234"/>
                  <a:pt x="300" y="234"/>
                </a:cubicBezTo>
                <a:cubicBezTo>
                  <a:pt x="300" y="246"/>
                  <a:pt x="300" y="246"/>
                  <a:pt x="300" y="246"/>
                </a:cubicBezTo>
                <a:cubicBezTo>
                  <a:pt x="308" y="246"/>
                  <a:pt x="308" y="246"/>
                  <a:pt x="308" y="246"/>
                </a:cubicBezTo>
                <a:cubicBezTo>
                  <a:pt x="308" y="253"/>
                  <a:pt x="308" y="253"/>
                  <a:pt x="308" y="253"/>
                </a:cubicBezTo>
                <a:lnTo>
                  <a:pt x="300" y="253"/>
                </a:lnTo>
                <a:close/>
                <a:moveTo>
                  <a:pt x="314" y="238"/>
                </a:moveTo>
                <a:cubicBezTo>
                  <a:pt x="314" y="229"/>
                  <a:pt x="314" y="229"/>
                  <a:pt x="314" y="229"/>
                </a:cubicBezTo>
                <a:cubicBezTo>
                  <a:pt x="322" y="229"/>
                  <a:pt x="322" y="229"/>
                  <a:pt x="322" y="229"/>
                </a:cubicBezTo>
                <a:cubicBezTo>
                  <a:pt x="322" y="238"/>
                  <a:pt x="322" y="238"/>
                  <a:pt x="322" y="238"/>
                </a:cubicBezTo>
                <a:lnTo>
                  <a:pt x="314" y="238"/>
                </a:lnTo>
                <a:close/>
                <a:moveTo>
                  <a:pt x="322" y="292"/>
                </a:moveTo>
                <a:cubicBezTo>
                  <a:pt x="314" y="292"/>
                  <a:pt x="314" y="292"/>
                  <a:pt x="314" y="292"/>
                </a:cubicBezTo>
                <a:cubicBezTo>
                  <a:pt x="314" y="246"/>
                  <a:pt x="314" y="246"/>
                  <a:pt x="314" y="246"/>
                </a:cubicBezTo>
                <a:cubicBezTo>
                  <a:pt x="322" y="246"/>
                  <a:pt x="322" y="246"/>
                  <a:pt x="322" y="246"/>
                </a:cubicBezTo>
                <a:lnTo>
                  <a:pt x="322" y="292"/>
                </a:lnTo>
                <a:close/>
                <a:moveTo>
                  <a:pt x="351" y="245"/>
                </a:moveTo>
                <a:cubicBezTo>
                  <a:pt x="365" y="245"/>
                  <a:pt x="372" y="257"/>
                  <a:pt x="372" y="269"/>
                </a:cubicBezTo>
                <a:cubicBezTo>
                  <a:pt x="372" y="281"/>
                  <a:pt x="365" y="294"/>
                  <a:pt x="351" y="294"/>
                </a:cubicBezTo>
                <a:cubicBezTo>
                  <a:pt x="336" y="294"/>
                  <a:pt x="329" y="281"/>
                  <a:pt x="329" y="269"/>
                </a:cubicBezTo>
                <a:cubicBezTo>
                  <a:pt x="329" y="257"/>
                  <a:pt x="336" y="245"/>
                  <a:pt x="351" y="245"/>
                </a:cubicBezTo>
                <a:close/>
                <a:moveTo>
                  <a:pt x="351" y="287"/>
                </a:moveTo>
                <a:cubicBezTo>
                  <a:pt x="362" y="287"/>
                  <a:pt x="364" y="276"/>
                  <a:pt x="364" y="269"/>
                </a:cubicBezTo>
                <a:cubicBezTo>
                  <a:pt x="364" y="263"/>
                  <a:pt x="362" y="252"/>
                  <a:pt x="351" y="252"/>
                </a:cubicBezTo>
                <a:cubicBezTo>
                  <a:pt x="339" y="252"/>
                  <a:pt x="337" y="263"/>
                  <a:pt x="337" y="269"/>
                </a:cubicBezTo>
                <a:cubicBezTo>
                  <a:pt x="337" y="276"/>
                  <a:pt x="339" y="287"/>
                  <a:pt x="351" y="287"/>
                </a:cubicBezTo>
                <a:close/>
                <a:moveTo>
                  <a:pt x="416" y="292"/>
                </a:moveTo>
                <a:cubicBezTo>
                  <a:pt x="408" y="292"/>
                  <a:pt x="408" y="292"/>
                  <a:pt x="408" y="292"/>
                </a:cubicBezTo>
                <a:cubicBezTo>
                  <a:pt x="408" y="264"/>
                  <a:pt x="408" y="264"/>
                  <a:pt x="408" y="264"/>
                </a:cubicBezTo>
                <a:cubicBezTo>
                  <a:pt x="408" y="256"/>
                  <a:pt x="406" y="252"/>
                  <a:pt x="398" y="252"/>
                </a:cubicBezTo>
                <a:cubicBezTo>
                  <a:pt x="394" y="252"/>
                  <a:pt x="386" y="255"/>
                  <a:pt x="386" y="267"/>
                </a:cubicBezTo>
                <a:cubicBezTo>
                  <a:pt x="386" y="292"/>
                  <a:pt x="386" y="292"/>
                  <a:pt x="386" y="292"/>
                </a:cubicBezTo>
                <a:cubicBezTo>
                  <a:pt x="379" y="292"/>
                  <a:pt x="379" y="292"/>
                  <a:pt x="379" y="292"/>
                </a:cubicBezTo>
                <a:cubicBezTo>
                  <a:pt x="379" y="246"/>
                  <a:pt x="379" y="246"/>
                  <a:pt x="379" y="246"/>
                </a:cubicBezTo>
                <a:cubicBezTo>
                  <a:pt x="386" y="246"/>
                  <a:pt x="386" y="246"/>
                  <a:pt x="386" y="246"/>
                </a:cubicBezTo>
                <a:cubicBezTo>
                  <a:pt x="386" y="253"/>
                  <a:pt x="386" y="253"/>
                  <a:pt x="386" y="253"/>
                </a:cubicBezTo>
                <a:cubicBezTo>
                  <a:pt x="386" y="253"/>
                  <a:pt x="386" y="253"/>
                  <a:pt x="386" y="253"/>
                </a:cubicBezTo>
                <a:cubicBezTo>
                  <a:pt x="388" y="250"/>
                  <a:pt x="392" y="245"/>
                  <a:pt x="400" y="245"/>
                </a:cubicBezTo>
                <a:cubicBezTo>
                  <a:pt x="407" y="245"/>
                  <a:pt x="416" y="248"/>
                  <a:pt x="416" y="261"/>
                </a:cubicBezTo>
                <a:lnTo>
                  <a:pt x="416" y="292"/>
                </a:lnTo>
                <a:close/>
                <a:moveTo>
                  <a:pt x="451" y="260"/>
                </a:moveTo>
                <a:cubicBezTo>
                  <a:pt x="451" y="257"/>
                  <a:pt x="450" y="252"/>
                  <a:pt x="441" y="252"/>
                </a:cubicBezTo>
                <a:cubicBezTo>
                  <a:pt x="438" y="252"/>
                  <a:pt x="431" y="253"/>
                  <a:pt x="431" y="258"/>
                </a:cubicBezTo>
                <a:cubicBezTo>
                  <a:pt x="431" y="262"/>
                  <a:pt x="434" y="263"/>
                  <a:pt x="440" y="264"/>
                </a:cubicBezTo>
                <a:cubicBezTo>
                  <a:pt x="447" y="266"/>
                  <a:pt x="447" y="266"/>
                  <a:pt x="447" y="266"/>
                </a:cubicBezTo>
                <a:cubicBezTo>
                  <a:pt x="457" y="269"/>
                  <a:pt x="460" y="272"/>
                  <a:pt x="460" y="279"/>
                </a:cubicBezTo>
                <a:cubicBezTo>
                  <a:pt x="460" y="288"/>
                  <a:pt x="453" y="294"/>
                  <a:pt x="442" y="294"/>
                </a:cubicBezTo>
                <a:cubicBezTo>
                  <a:pt x="424" y="294"/>
                  <a:pt x="423" y="283"/>
                  <a:pt x="422" y="278"/>
                </a:cubicBezTo>
                <a:cubicBezTo>
                  <a:pt x="430" y="278"/>
                  <a:pt x="430" y="278"/>
                  <a:pt x="430" y="278"/>
                </a:cubicBezTo>
                <a:cubicBezTo>
                  <a:pt x="430" y="281"/>
                  <a:pt x="431" y="287"/>
                  <a:pt x="442" y="287"/>
                </a:cubicBezTo>
                <a:cubicBezTo>
                  <a:pt x="448" y="287"/>
                  <a:pt x="453" y="285"/>
                  <a:pt x="453" y="280"/>
                </a:cubicBezTo>
                <a:cubicBezTo>
                  <a:pt x="453" y="276"/>
                  <a:pt x="450" y="275"/>
                  <a:pt x="444" y="273"/>
                </a:cubicBezTo>
                <a:cubicBezTo>
                  <a:pt x="435" y="271"/>
                  <a:pt x="435" y="271"/>
                  <a:pt x="435" y="271"/>
                </a:cubicBezTo>
                <a:cubicBezTo>
                  <a:pt x="428" y="269"/>
                  <a:pt x="424" y="266"/>
                  <a:pt x="424" y="260"/>
                </a:cubicBezTo>
                <a:cubicBezTo>
                  <a:pt x="424" y="250"/>
                  <a:pt x="432" y="245"/>
                  <a:pt x="441" y="245"/>
                </a:cubicBezTo>
                <a:cubicBezTo>
                  <a:pt x="458" y="245"/>
                  <a:pt x="459" y="257"/>
                  <a:pt x="459" y="260"/>
                </a:cubicBezTo>
                <a:lnTo>
                  <a:pt x="451" y="260"/>
                </a:lnTo>
                <a:close/>
              </a:path>
            </a:pathLst>
          </a:custGeom>
          <a:solidFill>
            <a:schemeClr val="bg1"/>
          </a:solidFill>
          <a:ln>
            <a:noFill/>
          </a:ln>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endParaRPr>
          </a:p>
        </p:txBody>
      </p:sp>
      <p:sp>
        <p:nvSpPr>
          <p:cNvPr id="154" name="Freeform 5"/>
          <p:cNvSpPr>
            <a:spLocks noChangeAspect="1" noEditPoints="1"/>
          </p:cNvSpPr>
          <p:nvPr/>
        </p:nvSpPr>
        <p:spPr bwMode="black">
          <a:xfrm>
            <a:off x="7733741" y="2710341"/>
            <a:ext cx="1314392" cy="263472"/>
          </a:xfrm>
          <a:custGeom>
            <a:avLst/>
            <a:gdLst>
              <a:gd name="T0" fmla="*/ 437 w 1686"/>
              <a:gd name="T1" fmla="*/ 261 h 336"/>
              <a:gd name="T2" fmla="*/ 516 w 1686"/>
              <a:gd name="T3" fmla="*/ 200 h 336"/>
              <a:gd name="T4" fmla="*/ 501 w 1686"/>
              <a:gd name="T5" fmla="*/ 64 h 336"/>
              <a:gd name="T6" fmla="*/ 462 w 1686"/>
              <a:gd name="T7" fmla="*/ 116 h 336"/>
              <a:gd name="T8" fmla="*/ 549 w 1686"/>
              <a:gd name="T9" fmla="*/ 218 h 336"/>
              <a:gd name="T10" fmla="*/ 613 w 1686"/>
              <a:gd name="T11" fmla="*/ 155 h 336"/>
              <a:gd name="T12" fmla="*/ 602 w 1686"/>
              <a:gd name="T13" fmla="*/ 56 h 336"/>
              <a:gd name="T14" fmla="*/ 698 w 1686"/>
              <a:gd name="T15" fmla="*/ 269 h 336"/>
              <a:gd name="T16" fmla="*/ 768 w 1686"/>
              <a:gd name="T17" fmla="*/ 273 h 336"/>
              <a:gd name="T18" fmla="*/ 783 w 1686"/>
              <a:gd name="T19" fmla="*/ 142 h 336"/>
              <a:gd name="T20" fmla="*/ 836 w 1686"/>
              <a:gd name="T21" fmla="*/ 176 h 336"/>
              <a:gd name="T22" fmla="*/ 745 w 1686"/>
              <a:gd name="T23" fmla="*/ 229 h 336"/>
              <a:gd name="T24" fmla="*/ 813 w 1686"/>
              <a:gd name="T25" fmla="*/ 196 h 336"/>
              <a:gd name="T26" fmla="*/ 894 w 1686"/>
              <a:gd name="T27" fmla="*/ 269 h 336"/>
              <a:gd name="T28" fmla="*/ 895 w 1686"/>
              <a:gd name="T29" fmla="*/ 155 h 336"/>
              <a:gd name="T30" fmla="*/ 1075 w 1686"/>
              <a:gd name="T31" fmla="*/ 203 h 336"/>
              <a:gd name="T32" fmla="*/ 1064 w 1686"/>
              <a:gd name="T33" fmla="*/ 259 h 336"/>
              <a:gd name="T34" fmla="*/ 982 w 1686"/>
              <a:gd name="T35" fmla="*/ 132 h 336"/>
              <a:gd name="T36" fmla="*/ 1051 w 1686"/>
              <a:gd name="T37" fmla="*/ 184 h 336"/>
              <a:gd name="T38" fmla="*/ 1051 w 1686"/>
              <a:gd name="T39" fmla="*/ 184 h 336"/>
              <a:gd name="T40" fmla="*/ 1127 w 1686"/>
              <a:gd name="T41" fmla="*/ 269 h 336"/>
              <a:gd name="T42" fmla="*/ 1227 w 1686"/>
              <a:gd name="T43" fmla="*/ 128 h 336"/>
              <a:gd name="T44" fmla="*/ 1152 w 1686"/>
              <a:gd name="T45" fmla="*/ 172 h 336"/>
              <a:gd name="T46" fmla="*/ 1302 w 1686"/>
              <a:gd name="T47" fmla="*/ 273 h 336"/>
              <a:gd name="T48" fmla="*/ 1356 w 1686"/>
              <a:gd name="T49" fmla="*/ 142 h 336"/>
              <a:gd name="T50" fmla="*/ 1269 w 1686"/>
              <a:gd name="T51" fmla="*/ 156 h 336"/>
              <a:gd name="T52" fmla="*/ 1351 w 1686"/>
              <a:gd name="T53" fmla="*/ 198 h 336"/>
              <a:gd name="T54" fmla="*/ 1399 w 1686"/>
              <a:gd name="T55" fmla="*/ 74 h 336"/>
              <a:gd name="T56" fmla="*/ 1425 w 1686"/>
              <a:gd name="T57" fmla="*/ 269 h 336"/>
              <a:gd name="T58" fmla="*/ 1584 w 1686"/>
              <a:gd name="T59" fmla="*/ 269 h 336"/>
              <a:gd name="T60" fmla="*/ 1487 w 1686"/>
              <a:gd name="T61" fmla="*/ 187 h 336"/>
              <a:gd name="T62" fmla="*/ 1487 w 1686"/>
              <a:gd name="T63" fmla="*/ 149 h 336"/>
              <a:gd name="T64" fmla="*/ 1584 w 1686"/>
              <a:gd name="T65" fmla="*/ 269 h 336"/>
              <a:gd name="T66" fmla="*/ 1602 w 1686"/>
              <a:gd name="T67" fmla="*/ 145 h 336"/>
              <a:gd name="T68" fmla="*/ 1650 w 1686"/>
              <a:gd name="T69" fmla="*/ 125 h 336"/>
              <a:gd name="T70" fmla="*/ 1655 w 1686"/>
              <a:gd name="T71" fmla="*/ 247 h 336"/>
              <a:gd name="T72" fmla="*/ 0 w 1686"/>
              <a:gd name="T73" fmla="*/ 301 h 336"/>
              <a:gd name="T74" fmla="*/ 85 w 1686"/>
              <a:gd name="T75" fmla="*/ 99 h 336"/>
              <a:gd name="T76" fmla="*/ 58 w 1686"/>
              <a:gd name="T77" fmla="*/ 123 h 336"/>
              <a:gd name="T78" fmla="*/ 68 w 1686"/>
              <a:gd name="T79" fmla="*/ 170 h 336"/>
              <a:gd name="T80" fmla="*/ 93 w 1686"/>
              <a:gd name="T81" fmla="*/ 189 h 336"/>
              <a:gd name="T82" fmla="*/ 98 w 1686"/>
              <a:gd name="T83" fmla="*/ 204 h 336"/>
              <a:gd name="T84" fmla="*/ 90 w 1686"/>
              <a:gd name="T85" fmla="*/ 214 h 336"/>
              <a:gd name="T86" fmla="*/ 62 w 1686"/>
              <a:gd name="T87" fmla="*/ 206 h 336"/>
              <a:gd name="T88" fmla="*/ 74 w 1686"/>
              <a:gd name="T89" fmla="*/ 238 h 336"/>
              <a:gd name="T90" fmla="*/ 115 w 1686"/>
              <a:gd name="T91" fmla="*/ 227 h 336"/>
              <a:gd name="T92" fmla="*/ 124 w 1686"/>
              <a:gd name="T93" fmla="*/ 192 h 336"/>
              <a:gd name="T94" fmla="*/ 108 w 1686"/>
              <a:gd name="T95" fmla="*/ 165 h 336"/>
              <a:gd name="T96" fmla="*/ 85 w 1686"/>
              <a:gd name="T97" fmla="*/ 149 h 336"/>
              <a:gd name="T98" fmla="*/ 79 w 1686"/>
              <a:gd name="T99" fmla="*/ 136 h 336"/>
              <a:gd name="T100" fmla="*/ 86 w 1686"/>
              <a:gd name="T101" fmla="*/ 124 h 336"/>
              <a:gd name="T102" fmla="*/ 107 w 1686"/>
              <a:gd name="T103" fmla="*/ 124 h 336"/>
              <a:gd name="T104" fmla="*/ 107 w 1686"/>
              <a:gd name="T105" fmla="*/ 98 h 336"/>
              <a:gd name="T106" fmla="*/ 270 w 1686"/>
              <a:gd name="T107" fmla="*/ 86 h 336"/>
              <a:gd name="T108" fmla="*/ 238 w 1686"/>
              <a:gd name="T109" fmla="*/ 113 h 336"/>
              <a:gd name="T110" fmla="*/ 262 w 1686"/>
              <a:gd name="T111" fmla="*/ 235 h 336"/>
              <a:gd name="T112" fmla="*/ 270 w 1686"/>
              <a:gd name="T113" fmla="*/ 257 h 336"/>
              <a:gd name="T114" fmla="*/ 324 w 1686"/>
              <a:gd name="T115" fmla="*/ 1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6" h="336">
                <a:moveTo>
                  <a:pt x="549" y="218"/>
                </a:moveTo>
                <a:cubicBezTo>
                  <a:pt x="549" y="235"/>
                  <a:pt x="543" y="249"/>
                  <a:pt x="531" y="258"/>
                </a:cubicBezTo>
                <a:cubicBezTo>
                  <a:pt x="519" y="268"/>
                  <a:pt x="503" y="273"/>
                  <a:pt x="482" y="273"/>
                </a:cubicBezTo>
                <a:cubicBezTo>
                  <a:pt x="475" y="273"/>
                  <a:pt x="466" y="272"/>
                  <a:pt x="457" y="269"/>
                </a:cubicBezTo>
                <a:cubicBezTo>
                  <a:pt x="447" y="267"/>
                  <a:pt x="441" y="264"/>
                  <a:pt x="437" y="261"/>
                </a:cubicBezTo>
                <a:cubicBezTo>
                  <a:pt x="437" y="233"/>
                  <a:pt x="437" y="233"/>
                  <a:pt x="437" y="233"/>
                </a:cubicBezTo>
                <a:cubicBezTo>
                  <a:pt x="442" y="238"/>
                  <a:pt x="450" y="243"/>
                  <a:pt x="459" y="246"/>
                </a:cubicBezTo>
                <a:cubicBezTo>
                  <a:pt x="469" y="250"/>
                  <a:pt x="477" y="251"/>
                  <a:pt x="485" y="251"/>
                </a:cubicBezTo>
                <a:cubicBezTo>
                  <a:pt x="511" y="251"/>
                  <a:pt x="524" y="241"/>
                  <a:pt x="524" y="221"/>
                </a:cubicBezTo>
                <a:cubicBezTo>
                  <a:pt x="524" y="213"/>
                  <a:pt x="521" y="206"/>
                  <a:pt x="516" y="200"/>
                </a:cubicBezTo>
                <a:cubicBezTo>
                  <a:pt x="510" y="193"/>
                  <a:pt x="499" y="186"/>
                  <a:pt x="482" y="176"/>
                </a:cubicBezTo>
                <a:cubicBezTo>
                  <a:pt x="465" y="166"/>
                  <a:pt x="454" y="157"/>
                  <a:pt x="447" y="149"/>
                </a:cubicBezTo>
                <a:cubicBezTo>
                  <a:pt x="440" y="141"/>
                  <a:pt x="437" y="130"/>
                  <a:pt x="437" y="118"/>
                </a:cubicBezTo>
                <a:cubicBezTo>
                  <a:pt x="437" y="102"/>
                  <a:pt x="443" y="89"/>
                  <a:pt x="455" y="79"/>
                </a:cubicBezTo>
                <a:cubicBezTo>
                  <a:pt x="467" y="69"/>
                  <a:pt x="482" y="64"/>
                  <a:pt x="501" y="64"/>
                </a:cubicBezTo>
                <a:cubicBezTo>
                  <a:pt x="519" y="64"/>
                  <a:pt x="532" y="67"/>
                  <a:pt x="541" y="71"/>
                </a:cubicBezTo>
                <a:cubicBezTo>
                  <a:pt x="541" y="98"/>
                  <a:pt x="541" y="98"/>
                  <a:pt x="541" y="98"/>
                </a:cubicBezTo>
                <a:cubicBezTo>
                  <a:pt x="530" y="90"/>
                  <a:pt x="517" y="86"/>
                  <a:pt x="500" y="86"/>
                </a:cubicBezTo>
                <a:cubicBezTo>
                  <a:pt x="489" y="86"/>
                  <a:pt x="479" y="88"/>
                  <a:pt x="472" y="94"/>
                </a:cubicBezTo>
                <a:cubicBezTo>
                  <a:pt x="465" y="99"/>
                  <a:pt x="462" y="107"/>
                  <a:pt x="462" y="116"/>
                </a:cubicBezTo>
                <a:cubicBezTo>
                  <a:pt x="462" y="123"/>
                  <a:pt x="463" y="128"/>
                  <a:pt x="465" y="132"/>
                </a:cubicBezTo>
                <a:cubicBezTo>
                  <a:pt x="467" y="136"/>
                  <a:pt x="471" y="140"/>
                  <a:pt x="476" y="144"/>
                </a:cubicBezTo>
                <a:cubicBezTo>
                  <a:pt x="481" y="148"/>
                  <a:pt x="489" y="153"/>
                  <a:pt x="501" y="160"/>
                </a:cubicBezTo>
                <a:cubicBezTo>
                  <a:pt x="519" y="170"/>
                  <a:pt x="531" y="179"/>
                  <a:pt x="538" y="188"/>
                </a:cubicBezTo>
                <a:cubicBezTo>
                  <a:pt x="546" y="197"/>
                  <a:pt x="549" y="207"/>
                  <a:pt x="549" y="218"/>
                </a:cubicBezTo>
                <a:close/>
                <a:moveTo>
                  <a:pt x="698" y="269"/>
                </a:moveTo>
                <a:cubicBezTo>
                  <a:pt x="675" y="269"/>
                  <a:pt x="675" y="269"/>
                  <a:pt x="675" y="269"/>
                </a:cubicBezTo>
                <a:cubicBezTo>
                  <a:pt x="675" y="186"/>
                  <a:pt x="675" y="186"/>
                  <a:pt x="675" y="186"/>
                </a:cubicBezTo>
                <a:cubicBezTo>
                  <a:pt x="675" y="156"/>
                  <a:pt x="664" y="142"/>
                  <a:pt x="641" y="142"/>
                </a:cubicBezTo>
                <a:cubicBezTo>
                  <a:pt x="630" y="142"/>
                  <a:pt x="620" y="146"/>
                  <a:pt x="613" y="155"/>
                </a:cubicBezTo>
                <a:cubicBezTo>
                  <a:pt x="605" y="163"/>
                  <a:pt x="602" y="174"/>
                  <a:pt x="602" y="188"/>
                </a:cubicBezTo>
                <a:cubicBezTo>
                  <a:pt x="602" y="269"/>
                  <a:pt x="602" y="269"/>
                  <a:pt x="602" y="269"/>
                </a:cubicBezTo>
                <a:cubicBezTo>
                  <a:pt x="578" y="269"/>
                  <a:pt x="578" y="269"/>
                  <a:pt x="578" y="269"/>
                </a:cubicBezTo>
                <a:cubicBezTo>
                  <a:pt x="578" y="56"/>
                  <a:pt x="578" y="56"/>
                  <a:pt x="578" y="56"/>
                </a:cubicBezTo>
                <a:cubicBezTo>
                  <a:pt x="602" y="56"/>
                  <a:pt x="602" y="56"/>
                  <a:pt x="602" y="56"/>
                </a:cubicBezTo>
                <a:cubicBezTo>
                  <a:pt x="602" y="149"/>
                  <a:pt x="602" y="149"/>
                  <a:pt x="602" y="149"/>
                </a:cubicBezTo>
                <a:cubicBezTo>
                  <a:pt x="602" y="149"/>
                  <a:pt x="602" y="149"/>
                  <a:pt x="602" y="149"/>
                </a:cubicBezTo>
                <a:cubicBezTo>
                  <a:pt x="613" y="131"/>
                  <a:pt x="629" y="122"/>
                  <a:pt x="649" y="122"/>
                </a:cubicBezTo>
                <a:cubicBezTo>
                  <a:pt x="682" y="122"/>
                  <a:pt x="698" y="141"/>
                  <a:pt x="698" y="181"/>
                </a:cubicBezTo>
                <a:lnTo>
                  <a:pt x="698" y="269"/>
                </a:lnTo>
                <a:close/>
                <a:moveTo>
                  <a:pt x="836" y="269"/>
                </a:moveTo>
                <a:cubicBezTo>
                  <a:pt x="813" y="269"/>
                  <a:pt x="813" y="269"/>
                  <a:pt x="813" y="269"/>
                </a:cubicBezTo>
                <a:cubicBezTo>
                  <a:pt x="813" y="247"/>
                  <a:pt x="813" y="247"/>
                  <a:pt x="813" y="247"/>
                </a:cubicBezTo>
                <a:cubicBezTo>
                  <a:pt x="812" y="247"/>
                  <a:pt x="812" y="247"/>
                  <a:pt x="812" y="247"/>
                </a:cubicBezTo>
                <a:cubicBezTo>
                  <a:pt x="802" y="264"/>
                  <a:pt x="787" y="273"/>
                  <a:pt x="768" y="273"/>
                </a:cubicBezTo>
                <a:cubicBezTo>
                  <a:pt x="754" y="273"/>
                  <a:pt x="743" y="269"/>
                  <a:pt x="734" y="262"/>
                </a:cubicBezTo>
                <a:cubicBezTo>
                  <a:pt x="726" y="254"/>
                  <a:pt x="722" y="244"/>
                  <a:pt x="722" y="231"/>
                </a:cubicBezTo>
                <a:cubicBezTo>
                  <a:pt x="722" y="204"/>
                  <a:pt x="738" y="189"/>
                  <a:pt x="769" y="184"/>
                </a:cubicBezTo>
                <a:cubicBezTo>
                  <a:pt x="813" y="178"/>
                  <a:pt x="813" y="178"/>
                  <a:pt x="813" y="178"/>
                </a:cubicBezTo>
                <a:cubicBezTo>
                  <a:pt x="813" y="154"/>
                  <a:pt x="803" y="142"/>
                  <a:pt x="783" y="142"/>
                </a:cubicBezTo>
                <a:cubicBezTo>
                  <a:pt x="766" y="142"/>
                  <a:pt x="750" y="147"/>
                  <a:pt x="736" y="159"/>
                </a:cubicBezTo>
                <a:cubicBezTo>
                  <a:pt x="736" y="135"/>
                  <a:pt x="736" y="135"/>
                  <a:pt x="736" y="135"/>
                </a:cubicBezTo>
                <a:cubicBezTo>
                  <a:pt x="740" y="132"/>
                  <a:pt x="747" y="129"/>
                  <a:pt x="758" y="126"/>
                </a:cubicBezTo>
                <a:cubicBezTo>
                  <a:pt x="768" y="123"/>
                  <a:pt x="777" y="122"/>
                  <a:pt x="785" y="122"/>
                </a:cubicBezTo>
                <a:cubicBezTo>
                  <a:pt x="819" y="122"/>
                  <a:pt x="836" y="140"/>
                  <a:pt x="836" y="176"/>
                </a:cubicBezTo>
                <a:lnTo>
                  <a:pt x="836" y="269"/>
                </a:lnTo>
                <a:close/>
                <a:moveTo>
                  <a:pt x="813" y="196"/>
                </a:moveTo>
                <a:cubicBezTo>
                  <a:pt x="778" y="201"/>
                  <a:pt x="778" y="201"/>
                  <a:pt x="778" y="201"/>
                </a:cubicBezTo>
                <a:cubicBezTo>
                  <a:pt x="766" y="203"/>
                  <a:pt x="757" y="206"/>
                  <a:pt x="753" y="210"/>
                </a:cubicBezTo>
                <a:cubicBezTo>
                  <a:pt x="748" y="214"/>
                  <a:pt x="745" y="220"/>
                  <a:pt x="745" y="229"/>
                </a:cubicBezTo>
                <a:cubicBezTo>
                  <a:pt x="745" y="236"/>
                  <a:pt x="748" y="242"/>
                  <a:pt x="753" y="247"/>
                </a:cubicBezTo>
                <a:cubicBezTo>
                  <a:pt x="758" y="251"/>
                  <a:pt x="765" y="253"/>
                  <a:pt x="773" y="253"/>
                </a:cubicBezTo>
                <a:cubicBezTo>
                  <a:pt x="784" y="253"/>
                  <a:pt x="794" y="249"/>
                  <a:pt x="801" y="241"/>
                </a:cubicBezTo>
                <a:cubicBezTo>
                  <a:pt x="809" y="233"/>
                  <a:pt x="813" y="223"/>
                  <a:pt x="813" y="211"/>
                </a:cubicBezTo>
                <a:lnTo>
                  <a:pt x="813" y="196"/>
                </a:lnTo>
                <a:close/>
                <a:moveTo>
                  <a:pt x="946" y="149"/>
                </a:moveTo>
                <a:cubicBezTo>
                  <a:pt x="942" y="146"/>
                  <a:pt x="936" y="144"/>
                  <a:pt x="929" y="144"/>
                </a:cubicBezTo>
                <a:cubicBezTo>
                  <a:pt x="919" y="144"/>
                  <a:pt x="910" y="149"/>
                  <a:pt x="904" y="158"/>
                </a:cubicBezTo>
                <a:cubicBezTo>
                  <a:pt x="898" y="168"/>
                  <a:pt x="894" y="181"/>
                  <a:pt x="894" y="196"/>
                </a:cubicBezTo>
                <a:cubicBezTo>
                  <a:pt x="894" y="269"/>
                  <a:pt x="894" y="269"/>
                  <a:pt x="894" y="269"/>
                </a:cubicBezTo>
                <a:cubicBezTo>
                  <a:pt x="871" y="269"/>
                  <a:pt x="871" y="269"/>
                  <a:pt x="871" y="269"/>
                </a:cubicBezTo>
                <a:cubicBezTo>
                  <a:pt x="871" y="125"/>
                  <a:pt x="871" y="125"/>
                  <a:pt x="871" y="125"/>
                </a:cubicBezTo>
                <a:cubicBezTo>
                  <a:pt x="894" y="125"/>
                  <a:pt x="894" y="125"/>
                  <a:pt x="894" y="125"/>
                </a:cubicBezTo>
                <a:cubicBezTo>
                  <a:pt x="894" y="155"/>
                  <a:pt x="894" y="155"/>
                  <a:pt x="894" y="155"/>
                </a:cubicBezTo>
                <a:cubicBezTo>
                  <a:pt x="895" y="155"/>
                  <a:pt x="895" y="155"/>
                  <a:pt x="895" y="155"/>
                </a:cubicBezTo>
                <a:cubicBezTo>
                  <a:pt x="898" y="145"/>
                  <a:pt x="903" y="137"/>
                  <a:pt x="910" y="131"/>
                </a:cubicBezTo>
                <a:cubicBezTo>
                  <a:pt x="916" y="126"/>
                  <a:pt x="924" y="123"/>
                  <a:pt x="933" y="123"/>
                </a:cubicBezTo>
                <a:cubicBezTo>
                  <a:pt x="939" y="123"/>
                  <a:pt x="943" y="123"/>
                  <a:pt x="946" y="125"/>
                </a:cubicBezTo>
                <a:lnTo>
                  <a:pt x="946" y="149"/>
                </a:lnTo>
                <a:close/>
                <a:moveTo>
                  <a:pt x="1075" y="203"/>
                </a:moveTo>
                <a:cubicBezTo>
                  <a:pt x="973" y="203"/>
                  <a:pt x="973" y="203"/>
                  <a:pt x="973" y="203"/>
                </a:cubicBezTo>
                <a:cubicBezTo>
                  <a:pt x="973" y="219"/>
                  <a:pt x="978" y="232"/>
                  <a:pt x="986" y="240"/>
                </a:cubicBezTo>
                <a:cubicBezTo>
                  <a:pt x="994" y="249"/>
                  <a:pt x="1005" y="253"/>
                  <a:pt x="1020" y="253"/>
                </a:cubicBezTo>
                <a:cubicBezTo>
                  <a:pt x="1036" y="253"/>
                  <a:pt x="1051" y="248"/>
                  <a:pt x="1064" y="237"/>
                </a:cubicBezTo>
                <a:cubicBezTo>
                  <a:pt x="1064" y="259"/>
                  <a:pt x="1064" y="259"/>
                  <a:pt x="1064" y="259"/>
                </a:cubicBezTo>
                <a:cubicBezTo>
                  <a:pt x="1052" y="268"/>
                  <a:pt x="1035" y="273"/>
                  <a:pt x="1014" y="273"/>
                </a:cubicBezTo>
                <a:cubicBezTo>
                  <a:pt x="994" y="273"/>
                  <a:pt x="978" y="266"/>
                  <a:pt x="966" y="253"/>
                </a:cubicBezTo>
                <a:cubicBezTo>
                  <a:pt x="955" y="240"/>
                  <a:pt x="949" y="221"/>
                  <a:pt x="949" y="198"/>
                </a:cubicBezTo>
                <a:cubicBezTo>
                  <a:pt x="949" y="184"/>
                  <a:pt x="952" y="171"/>
                  <a:pt x="958" y="159"/>
                </a:cubicBezTo>
                <a:cubicBezTo>
                  <a:pt x="963" y="147"/>
                  <a:pt x="971" y="138"/>
                  <a:pt x="982" y="132"/>
                </a:cubicBezTo>
                <a:cubicBezTo>
                  <a:pt x="992" y="125"/>
                  <a:pt x="1003" y="122"/>
                  <a:pt x="1015" y="122"/>
                </a:cubicBezTo>
                <a:cubicBezTo>
                  <a:pt x="1034" y="122"/>
                  <a:pt x="1048" y="128"/>
                  <a:pt x="1059" y="140"/>
                </a:cubicBezTo>
                <a:cubicBezTo>
                  <a:pt x="1069" y="152"/>
                  <a:pt x="1075" y="169"/>
                  <a:pt x="1075" y="191"/>
                </a:cubicBezTo>
                <a:lnTo>
                  <a:pt x="1075" y="203"/>
                </a:lnTo>
                <a:close/>
                <a:moveTo>
                  <a:pt x="1051" y="184"/>
                </a:moveTo>
                <a:cubicBezTo>
                  <a:pt x="1051" y="170"/>
                  <a:pt x="1048" y="160"/>
                  <a:pt x="1041" y="153"/>
                </a:cubicBezTo>
                <a:cubicBezTo>
                  <a:pt x="1035" y="145"/>
                  <a:pt x="1026" y="142"/>
                  <a:pt x="1015" y="142"/>
                </a:cubicBezTo>
                <a:cubicBezTo>
                  <a:pt x="1004" y="142"/>
                  <a:pt x="995" y="145"/>
                  <a:pt x="988" y="153"/>
                </a:cubicBezTo>
                <a:cubicBezTo>
                  <a:pt x="980" y="161"/>
                  <a:pt x="975" y="171"/>
                  <a:pt x="973" y="184"/>
                </a:cubicBezTo>
                <a:lnTo>
                  <a:pt x="1051" y="184"/>
                </a:lnTo>
                <a:close/>
                <a:moveTo>
                  <a:pt x="1227" y="128"/>
                </a:moveTo>
                <a:cubicBezTo>
                  <a:pt x="1227" y="147"/>
                  <a:pt x="1220" y="163"/>
                  <a:pt x="1207" y="175"/>
                </a:cubicBezTo>
                <a:cubicBezTo>
                  <a:pt x="1193" y="187"/>
                  <a:pt x="1176" y="193"/>
                  <a:pt x="1154" y="193"/>
                </a:cubicBezTo>
                <a:cubicBezTo>
                  <a:pt x="1127" y="193"/>
                  <a:pt x="1127" y="193"/>
                  <a:pt x="1127" y="193"/>
                </a:cubicBezTo>
                <a:cubicBezTo>
                  <a:pt x="1127" y="269"/>
                  <a:pt x="1127" y="269"/>
                  <a:pt x="1127" y="269"/>
                </a:cubicBezTo>
                <a:cubicBezTo>
                  <a:pt x="1104" y="269"/>
                  <a:pt x="1104" y="269"/>
                  <a:pt x="1104" y="269"/>
                </a:cubicBezTo>
                <a:cubicBezTo>
                  <a:pt x="1104" y="68"/>
                  <a:pt x="1104" y="68"/>
                  <a:pt x="1104" y="68"/>
                </a:cubicBezTo>
                <a:cubicBezTo>
                  <a:pt x="1159" y="68"/>
                  <a:pt x="1159" y="68"/>
                  <a:pt x="1159" y="68"/>
                </a:cubicBezTo>
                <a:cubicBezTo>
                  <a:pt x="1181" y="68"/>
                  <a:pt x="1197" y="73"/>
                  <a:pt x="1209" y="83"/>
                </a:cubicBezTo>
                <a:cubicBezTo>
                  <a:pt x="1221" y="94"/>
                  <a:pt x="1227" y="109"/>
                  <a:pt x="1227" y="128"/>
                </a:cubicBezTo>
                <a:close/>
                <a:moveTo>
                  <a:pt x="1202" y="129"/>
                </a:moveTo>
                <a:cubicBezTo>
                  <a:pt x="1202" y="102"/>
                  <a:pt x="1186" y="89"/>
                  <a:pt x="1155" y="89"/>
                </a:cubicBezTo>
                <a:cubicBezTo>
                  <a:pt x="1127" y="89"/>
                  <a:pt x="1127" y="89"/>
                  <a:pt x="1127" y="89"/>
                </a:cubicBezTo>
                <a:cubicBezTo>
                  <a:pt x="1127" y="172"/>
                  <a:pt x="1127" y="172"/>
                  <a:pt x="1127" y="172"/>
                </a:cubicBezTo>
                <a:cubicBezTo>
                  <a:pt x="1152" y="172"/>
                  <a:pt x="1152" y="172"/>
                  <a:pt x="1152" y="172"/>
                </a:cubicBezTo>
                <a:cubicBezTo>
                  <a:pt x="1168" y="172"/>
                  <a:pt x="1181" y="168"/>
                  <a:pt x="1189" y="161"/>
                </a:cubicBezTo>
                <a:cubicBezTo>
                  <a:pt x="1198" y="153"/>
                  <a:pt x="1202" y="143"/>
                  <a:pt x="1202" y="129"/>
                </a:cubicBezTo>
                <a:close/>
                <a:moveTo>
                  <a:pt x="1374" y="197"/>
                </a:moveTo>
                <a:cubicBezTo>
                  <a:pt x="1374" y="220"/>
                  <a:pt x="1368" y="238"/>
                  <a:pt x="1355" y="252"/>
                </a:cubicBezTo>
                <a:cubicBezTo>
                  <a:pt x="1342" y="266"/>
                  <a:pt x="1324" y="273"/>
                  <a:pt x="1302" y="273"/>
                </a:cubicBezTo>
                <a:cubicBezTo>
                  <a:pt x="1281" y="273"/>
                  <a:pt x="1264" y="266"/>
                  <a:pt x="1251" y="253"/>
                </a:cubicBezTo>
                <a:cubicBezTo>
                  <a:pt x="1239" y="239"/>
                  <a:pt x="1232" y="221"/>
                  <a:pt x="1232" y="199"/>
                </a:cubicBezTo>
                <a:cubicBezTo>
                  <a:pt x="1232" y="175"/>
                  <a:pt x="1239" y="156"/>
                  <a:pt x="1252" y="143"/>
                </a:cubicBezTo>
                <a:cubicBezTo>
                  <a:pt x="1265" y="129"/>
                  <a:pt x="1283" y="122"/>
                  <a:pt x="1306" y="122"/>
                </a:cubicBezTo>
                <a:cubicBezTo>
                  <a:pt x="1327" y="122"/>
                  <a:pt x="1344" y="128"/>
                  <a:pt x="1356" y="142"/>
                </a:cubicBezTo>
                <a:cubicBezTo>
                  <a:pt x="1368" y="155"/>
                  <a:pt x="1374" y="174"/>
                  <a:pt x="1374" y="197"/>
                </a:cubicBezTo>
                <a:close/>
                <a:moveTo>
                  <a:pt x="1351" y="198"/>
                </a:moveTo>
                <a:cubicBezTo>
                  <a:pt x="1351" y="180"/>
                  <a:pt x="1347" y="166"/>
                  <a:pt x="1339" y="156"/>
                </a:cubicBezTo>
                <a:cubicBezTo>
                  <a:pt x="1331" y="146"/>
                  <a:pt x="1319" y="142"/>
                  <a:pt x="1304" y="142"/>
                </a:cubicBezTo>
                <a:cubicBezTo>
                  <a:pt x="1289" y="142"/>
                  <a:pt x="1278" y="146"/>
                  <a:pt x="1269" y="156"/>
                </a:cubicBezTo>
                <a:cubicBezTo>
                  <a:pt x="1260" y="166"/>
                  <a:pt x="1256" y="180"/>
                  <a:pt x="1256" y="198"/>
                </a:cubicBezTo>
                <a:cubicBezTo>
                  <a:pt x="1256" y="215"/>
                  <a:pt x="1260" y="229"/>
                  <a:pt x="1269" y="239"/>
                </a:cubicBezTo>
                <a:cubicBezTo>
                  <a:pt x="1278" y="248"/>
                  <a:pt x="1289" y="253"/>
                  <a:pt x="1304" y="253"/>
                </a:cubicBezTo>
                <a:cubicBezTo>
                  <a:pt x="1319" y="253"/>
                  <a:pt x="1331" y="248"/>
                  <a:pt x="1339" y="239"/>
                </a:cubicBezTo>
                <a:cubicBezTo>
                  <a:pt x="1347" y="229"/>
                  <a:pt x="1351" y="216"/>
                  <a:pt x="1351" y="198"/>
                </a:cubicBezTo>
                <a:close/>
                <a:moveTo>
                  <a:pt x="1429" y="74"/>
                </a:moveTo>
                <a:cubicBezTo>
                  <a:pt x="1429" y="78"/>
                  <a:pt x="1428" y="82"/>
                  <a:pt x="1425" y="84"/>
                </a:cubicBezTo>
                <a:cubicBezTo>
                  <a:pt x="1422" y="87"/>
                  <a:pt x="1418" y="89"/>
                  <a:pt x="1414" y="89"/>
                </a:cubicBezTo>
                <a:cubicBezTo>
                  <a:pt x="1410" y="89"/>
                  <a:pt x="1406" y="87"/>
                  <a:pt x="1403" y="85"/>
                </a:cubicBezTo>
                <a:cubicBezTo>
                  <a:pt x="1400" y="82"/>
                  <a:pt x="1399" y="78"/>
                  <a:pt x="1399" y="74"/>
                </a:cubicBezTo>
                <a:cubicBezTo>
                  <a:pt x="1399" y="70"/>
                  <a:pt x="1400" y="66"/>
                  <a:pt x="1403" y="63"/>
                </a:cubicBezTo>
                <a:cubicBezTo>
                  <a:pt x="1406" y="60"/>
                  <a:pt x="1410" y="59"/>
                  <a:pt x="1414" y="59"/>
                </a:cubicBezTo>
                <a:cubicBezTo>
                  <a:pt x="1418" y="59"/>
                  <a:pt x="1422" y="60"/>
                  <a:pt x="1425" y="63"/>
                </a:cubicBezTo>
                <a:cubicBezTo>
                  <a:pt x="1428" y="66"/>
                  <a:pt x="1429" y="70"/>
                  <a:pt x="1429" y="74"/>
                </a:cubicBezTo>
                <a:close/>
                <a:moveTo>
                  <a:pt x="1425" y="269"/>
                </a:moveTo>
                <a:cubicBezTo>
                  <a:pt x="1402" y="269"/>
                  <a:pt x="1402" y="269"/>
                  <a:pt x="1402" y="269"/>
                </a:cubicBezTo>
                <a:cubicBezTo>
                  <a:pt x="1402" y="125"/>
                  <a:pt x="1402" y="125"/>
                  <a:pt x="1402" y="125"/>
                </a:cubicBezTo>
                <a:cubicBezTo>
                  <a:pt x="1425" y="125"/>
                  <a:pt x="1425" y="125"/>
                  <a:pt x="1425" y="125"/>
                </a:cubicBezTo>
                <a:lnTo>
                  <a:pt x="1425" y="269"/>
                </a:lnTo>
                <a:close/>
                <a:moveTo>
                  <a:pt x="1584" y="269"/>
                </a:moveTo>
                <a:cubicBezTo>
                  <a:pt x="1561" y="269"/>
                  <a:pt x="1561" y="269"/>
                  <a:pt x="1561" y="269"/>
                </a:cubicBezTo>
                <a:cubicBezTo>
                  <a:pt x="1561" y="187"/>
                  <a:pt x="1561" y="187"/>
                  <a:pt x="1561" y="187"/>
                </a:cubicBezTo>
                <a:cubicBezTo>
                  <a:pt x="1561" y="157"/>
                  <a:pt x="1549" y="142"/>
                  <a:pt x="1527" y="142"/>
                </a:cubicBezTo>
                <a:cubicBezTo>
                  <a:pt x="1516" y="142"/>
                  <a:pt x="1506" y="146"/>
                  <a:pt x="1499" y="154"/>
                </a:cubicBezTo>
                <a:cubicBezTo>
                  <a:pt x="1491" y="163"/>
                  <a:pt x="1487" y="174"/>
                  <a:pt x="1487" y="187"/>
                </a:cubicBezTo>
                <a:cubicBezTo>
                  <a:pt x="1487" y="269"/>
                  <a:pt x="1487" y="269"/>
                  <a:pt x="1487" y="269"/>
                </a:cubicBezTo>
                <a:cubicBezTo>
                  <a:pt x="1464" y="269"/>
                  <a:pt x="1464" y="269"/>
                  <a:pt x="1464" y="269"/>
                </a:cubicBezTo>
                <a:cubicBezTo>
                  <a:pt x="1464" y="125"/>
                  <a:pt x="1464" y="125"/>
                  <a:pt x="1464" y="125"/>
                </a:cubicBezTo>
                <a:cubicBezTo>
                  <a:pt x="1487" y="125"/>
                  <a:pt x="1487" y="125"/>
                  <a:pt x="1487" y="125"/>
                </a:cubicBezTo>
                <a:cubicBezTo>
                  <a:pt x="1487" y="149"/>
                  <a:pt x="1487" y="149"/>
                  <a:pt x="1487" y="149"/>
                </a:cubicBezTo>
                <a:cubicBezTo>
                  <a:pt x="1488" y="149"/>
                  <a:pt x="1488" y="149"/>
                  <a:pt x="1488" y="149"/>
                </a:cubicBezTo>
                <a:cubicBezTo>
                  <a:pt x="1499" y="131"/>
                  <a:pt x="1514" y="122"/>
                  <a:pt x="1535" y="122"/>
                </a:cubicBezTo>
                <a:cubicBezTo>
                  <a:pt x="1551" y="122"/>
                  <a:pt x="1563" y="127"/>
                  <a:pt x="1571" y="137"/>
                </a:cubicBezTo>
                <a:cubicBezTo>
                  <a:pt x="1579" y="148"/>
                  <a:pt x="1584" y="162"/>
                  <a:pt x="1584" y="181"/>
                </a:cubicBezTo>
                <a:lnTo>
                  <a:pt x="1584" y="269"/>
                </a:lnTo>
                <a:close/>
                <a:moveTo>
                  <a:pt x="1686" y="268"/>
                </a:moveTo>
                <a:cubicBezTo>
                  <a:pt x="1681" y="271"/>
                  <a:pt x="1673" y="273"/>
                  <a:pt x="1664" y="273"/>
                </a:cubicBezTo>
                <a:cubicBezTo>
                  <a:pt x="1639" y="273"/>
                  <a:pt x="1627" y="258"/>
                  <a:pt x="1627" y="230"/>
                </a:cubicBezTo>
                <a:cubicBezTo>
                  <a:pt x="1627" y="145"/>
                  <a:pt x="1627" y="145"/>
                  <a:pt x="1627" y="145"/>
                </a:cubicBezTo>
                <a:cubicBezTo>
                  <a:pt x="1602" y="145"/>
                  <a:pt x="1602" y="145"/>
                  <a:pt x="1602" y="145"/>
                </a:cubicBezTo>
                <a:cubicBezTo>
                  <a:pt x="1602" y="125"/>
                  <a:pt x="1602" y="125"/>
                  <a:pt x="1602" y="125"/>
                </a:cubicBezTo>
                <a:cubicBezTo>
                  <a:pt x="1627" y="125"/>
                  <a:pt x="1627" y="125"/>
                  <a:pt x="1627" y="125"/>
                </a:cubicBezTo>
                <a:cubicBezTo>
                  <a:pt x="1627" y="90"/>
                  <a:pt x="1627" y="90"/>
                  <a:pt x="1627" y="90"/>
                </a:cubicBezTo>
                <a:cubicBezTo>
                  <a:pt x="1650" y="83"/>
                  <a:pt x="1650" y="83"/>
                  <a:pt x="1650" y="83"/>
                </a:cubicBezTo>
                <a:cubicBezTo>
                  <a:pt x="1650" y="125"/>
                  <a:pt x="1650" y="125"/>
                  <a:pt x="1650" y="125"/>
                </a:cubicBezTo>
                <a:cubicBezTo>
                  <a:pt x="1686" y="125"/>
                  <a:pt x="1686" y="125"/>
                  <a:pt x="1686" y="125"/>
                </a:cubicBezTo>
                <a:cubicBezTo>
                  <a:pt x="1686" y="145"/>
                  <a:pt x="1686" y="145"/>
                  <a:pt x="1686" y="145"/>
                </a:cubicBezTo>
                <a:cubicBezTo>
                  <a:pt x="1650" y="145"/>
                  <a:pt x="1650" y="145"/>
                  <a:pt x="1650" y="145"/>
                </a:cubicBezTo>
                <a:cubicBezTo>
                  <a:pt x="1650" y="226"/>
                  <a:pt x="1650" y="226"/>
                  <a:pt x="1650" y="226"/>
                </a:cubicBezTo>
                <a:cubicBezTo>
                  <a:pt x="1650" y="236"/>
                  <a:pt x="1651" y="243"/>
                  <a:pt x="1655" y="247"/>
                </a:cubicBezTo>
                <a:cubicBezTo>
                  <a:pt x="1658" y="251"/>
                  <a:pt x="1664" y="253"/>
                  <a:pt x="1671" y="253"/>
                </a:cubicBezTo>
                <a:cubicBezTo>
                  <a:pt x="1677" y="253"/>
                  <a:pt x="1682" y="251"/>
                  <a:pt x="1686" y="248"/>
                </a:cubicBezTo>
                <a:lnTo>
                  <a:pt x="1686" y="268"/>
                </a:lnTo>
                <a:close/>
                <a:moveTo>
                  <a:pt x="196" y="336"/>
                </a:moveTo>
                <a:cubicBezTo>
                  <a:pt x="0" y="301"/>
                  <a:pt x="0" y="301"/>
                  <a:pt x="0" y="301"/>
                </a:cubicBezTo>
                <a:cubicBezTo>
                  <a:pt x="0" y="35"/>
                  <a:pt x="0" y="35"/>
                  <a:pt x="0" y="35"/>
                </a:cubicBezTo>
                <a:cubicBezTo>
                  <a:pt x="196" y="0"/>
                  <a:pt x="196" y="0"/>
                  <a:pt x="196" y="0"/>
                </a:cubicBezTo>
                <a:lnTo>
                  <a:pt x="196" y="336"/>
                </a:lnTo>
                <a:close/>
                <a:moveTo>
                  <a:pt x="93" y="98"/>
                </a:moveTo>
                <a:cubicBezTo>
                  <a:pt x="90" y="98"/>
                  <a:pt x="87" y="98"/>
                  <a:pt x="85" y="99"/>
                </a:cubicBezTo>
                <a:cubicBezTo>
                  <a:pt x="82" y="99"/>
                  <a:pt x="79" y="100"/>
                  <a:pt x="77" y="101"/>
                </a:cubicBezTo>
                <a:cubicBezTo>
                  <a:pt x="75" y="102"/>
                  <a:pt x="73" y="104"/>
                  <a:pt x="71" y="105"/>
                </a:cubicBezTo>
                <a:cubicBezTo>
                  <a:pt x="69" y="107"/>
                  <a:pt x="67" y="108"/>
                  <a:pt x="65" y="110"/>
                </a:cubicBezTo>
                <a:cubicBezTo>
                  <a:pt x="64" y="112"/>
                  <a:pt x="62" y="114"/>
                  <a:pt x="61" y="116"/>
                </a:cubicBezTo>
                <a:cubicBezTo>
                  <a:pt x="60" y="118"/>
                  <a:pt x="58" y="121"/>
                  <a:pt x="58" y="123"/>
                </a:cubicBezTo>
                <a:cubicBezTo>
                  <a:pt x="57" y="126"/>
                  <a:pt x="56" y="128"/>
                  <a:pt x="56" y="131"/>
                </a:cubicBezTo>
                <a:cubicBezTo>
                  <a:pt x="55" y="134"/>
                  <a:pt x="55" y="136"/>
                  <a:pt x="55" y="139"/>
                </a:cubicBezTo>
                <a:cubicBezTo>
                  <a:pt x="55" y="143"/>
                  <a:pt x="56" y="147"/>
                  <a:pt x="57" y="151"/>
                </a:cubicBezTo>
                <a:cubicBezTo>
                  <a:pt x="58" y="155"/>
                  <a:pt x="59" y="158"/>
                  <a:pt x="61" y="161"/>
                </a:cubicBezTo>
                <a:cubicBezTo>
                  <a:pt x="63" y="165"/>
                  <a:pt x="65" y="168"/>
                  <a:pt x="68" y="170"/>
                </a:cubicBezTo>
                <a:cubicBezTo>
                  <a:pt x="71" y="173"/>
                  <a:pt x="75" y="176"/>
                  <a:pt x="79" y="178"/>
                </a:cubicBezTo>
                <a:cubicBezTo>
                  <a:pt x="80" y="179"/>
                  <a:pt x="82" y="181"/>
                  <a:pt x="83" y="181"/>
                </a:cubicBezTo>
                <a:cubicBezTo>
                  <a:pt x="85" y="182"/>
                  <a:pt x="86" y="183"/>
                  <a:pt x="87" y="184"/>
                </a:cubicBezTo>
                <a:cubicBezTo>
                  <a:pt x="89" y="185"/>
                  <a:pt x="90" y="186"/>
                  <a:pt x="91" y="187"/>
                </a:cubicBezTo>
                <a:cubicBezTo>
                  <a:pt x="92" y="188"/>
                  <a:pt x="92" y="188"/>
                  <a:pt x="93" y="189"/>
                </a:cubicBezTo>
                <a:cubicBezTo>
                  <a:pt x="94" y="190"/>
                  <a:pt x="95" y="191"/>
                  <a:pt x="95" y="192"/>
                </a:cubicBezTo>
                <a:cubicBezTo>
                  <a:pt x="96" y="193"/>
                  <a:pt x="96" y="194"/>
                  <a:pt x="97" y="195"/>
                </a:cubicBezTo>
                <a:cubicBezTo>
                  <a:pt x="97" y="196"/>
                  <a:pt x="98" y="197"/>
                  <a:pt x="98" y="198"/>
                </a:cubicBezTo>
                <a:cubicBezTo>
                  <a:pt x="98" y="199"/>
                  <a:pt x="98" y="200"/>
                  <a:pt x="98" y="201"/>
                </a:cubicBezTo>
                <a:cubicBezTo>
                  <a:pt x="98" y="202"/>
                  <a:pt x="98" y="203"/>
                  <a:pt x="98" y="204"/>
                </a:cubicBezTo>
                <a:cubicBezTo>
                  <a:pt x="98" y="205"/>
                  <a:pt x="98" y="206"/>
                  <a:pt x="97" y="207"/>
                </a:cubicBezTo>
                <a:cubicBezTo>
                  <a:pt x="97" y="207"/>
                  <a:pt x="97" y="208"/>
                  <a:pt x="96" y="209"/>
                </a:cubicBezTo>
                <a:cubicBezTo>
                  <a:pt x="96" y="209"/>
                  <a:pt x="95" y="210"/>
                  <a:pt x="95" y="211"/>
                </a:cubicBezTo>
                <a:cubicBezTo>
                  <a:pt x="94" y="211"/>
                  <a:pt x="93" y="212"/>
                  <a:pt x="92" y="213"/>
                </a:cubicBezTo>
                <a:cubicBezTo>
                  <a:pt x="92" y="213"/>
                  <a:pt x="91" y="214"/>
                  <a:pt x="90" y="214"/>
                </a:cubicBezTo>
                <a:cubicBezTo>
                  <a:pt x="89" y="214"/>
                  <a:pt x="88" y="214"/>
                  <a:pt x="86" y="215"/>
                </a:cubicBezTo>
                <a:cubicBezTo>
                  <a:pt x="85" y="215"/>
                  <a:pt x="84" y="215"/>
                  <a:pt x="83" y="215"/>
                </a:cubicBezTo>
                <a:cubicBezTo>
                  <a:pt x="80" y="215"/>
                  <a:pt x="78" y="214"/>
                  <a:pt x="75" y="214"/>
                </a:cubicBezTo>
                <a:cubicBezTo>
                  <a:pt x="73" y="213"/>
                  <a:pt x="71" y="212"/>
                  <a:pt x="68" y="211"/>
                </a:cubicBezTo>
                <a:cubicBezTo>
                  <a:pt x="66" y="209"/>
                  <a:pt x="64" y="208"/>
                  <a:pt x="62" y="206"/>
                </a:cubicBezTo>
                <a:cubicBezTo>
                  <a:pt x="60" y="204"/>
                  <a:pt x="58" y="202"/>
                  <a:pt x="56" y="200"/>
                </a:cubicBezTo>
                <a:cubicBezTo>
                  <a:pt x="56" y="230"/>
                  <a:pt x="56" y="230"/>
                  <a:pt x="56" y="230"/>
                </a:cubicBezTo>
                <a:cubicBezTo>
                  <a:pt x="57" y="231"/>
                  <a:pt x="59" y="232"/>
                  <a:pt x="61" y="233"/>
                </a:cubicBezTo>
                <a:cubicBezTo>
                  <a:pt x="63" y="234"/>
                  <a:pt x="65" y="235"/>
                  <a:pt x="67" y="236"/>
                </a:cubicBezTo>
                <a:cubicBezTo>
                  <a:pt x="70" y="237"/>
                  <a:pt x="72" y="237"/>
                  <a:pt x="74" y="238"/>
                </a:cubicBezTo>
                <a:cubicBezTo>
                  <a:pt x="77" y="238"/>
                  <a:pt x="79" y="239"/>
                  <a:pt x="82" y="239"/>
                </a:cubicBezTo>
                <a:cubicBezTo>
                  <a:pt x="86" y="239"/>
                  <a:pt x="89" y="239"/>
                  <a:pt x="92" y="239"/>
                </a:cubicBezTo>
                <a:cubicBezTo>
                  <a:pt x="96" y="238"/>
                  <a:pt x="99" y="238"/>
                  <a:pt x="101" y="237"/>
                </a:cubicBezTo>
                <a:cubicBezTo>
                  <a:pt x="104" y="236"/>
                  <a:pt x="107" y="235"/>
                  <a:pt x="109" y="233"/>
                </a:cubicBezTo>
                <a:cubicBezTo>
                  <a:pt x="111" y="231"/>
                  <a:pt x="113" y="230"/>
                  <a:pt x="115" y="227"/>
                </a:cubicBezTo>
                <a:cubicBezTo>
                  <a:pt x="117" y="226"/>
                  <a:pt x="118" y="224"/>
                  <a:pt x="119" y="222"/>
                </a:cubicBezTo>
                <a:cubicBezTo>
                  <a:pt x="120" y="220"/>
                  <a:pt x="121" y="218"/>
                  <a:pt x="122" y="215"/>
                </a:cubicBezTo>
                <a:cubicBezTo>
                  <a:pt x="123" y="213"/>
                  <a:pt x="123" y="210"/>
                  <a:pt x="124" y="208"/>
                </a:cubicBezTo>
                <a:cubicBezTo>
                  <a:pt x="124" y="205"/>
                  <a:pt x="124" y="202"/>
                  <a:pt x="124" y="199"/>
                </a:cubicBezTo>
                <a:cubicBezTo>
                  <a:pt x="124" y="197"/>
                  <a:pt x="124" y="194"/>
                  <a:pt x="124" y="192"/>
                </a:cubicBezTo>
                <a:cubicBezTo>
                  <a:pt x="124" y="190"/>
                  <a:pt x="123" y="188"/>
                  <a:pt x="122" y="186"/>
                </a:cubicBezTo>
                <a:cubicBezTo>
                  <a:pt x="122" y="183"/>
                  <a:pt x="121" y="181"/>
                  <a:pt x="120" y="179"/>
                </a:cubicBezTo>
                <a:cubicBezTo>
                  <a:pt x="119" y="178"/>
                  <a:pt x="118" y="176"/>
                  <a:pt x="117" y="174"/>
                </a:cubicBezTo>
                <a:cubicBezTo>
                  <a:pt x="116" y="173"/>
                  <a:pt x="114" y="171"/>
                  <a:pt x="113" y="170"/>
                </a:cubicBezTo>
                <a:cubicBezTo>
                  <a:pt x="112" y="168"/>
                  <a:pt x="110" y="167"/>
                  <a:pt x="108" y="165"/>
                </a:cubicBezTo>
                <a:cubicBezTo>
                  <a:pt x="106" y="164"/>
                  <a:pt x="105" y="162"/>
                  <a:pt x="102" y="161"/>
                </a:cubicBezTo>
                <a:cubicBezTo>
                  <a:pt x="100" y="160"/>
                  <a:pt x="98" y="158"/>
                  <a:pt x="96" y="157"/>
                </a:cubicBezTo>
                <a:cubicBezTo>
                  <a:pt x="94" y="156"/>
                  <a:pt x="93" y="155"/>
                  <a:pt x="91" y="154"/>
                </a:cubicBezTo>
                <a:cubicBezTo>
                  <a:pt x="90" y="153"/>
                  <a:pt x="89" y="152"/>
                  <a:pt x="88" y="151"/>
                </a:cubicBezTo>
                <a:cubicBezTo>
                  <a:pt x="87" y="151"/>
                  <a:pt x="86" y="150"/>
                  <a:pt x="85" y="149"/>
                </a:cubicBezTo>
                <a:cubicBezTo>
                  <a:pt x="84" y="148"/>
                  <a:pt x="83" y="148"/>
                  <a:pt x="83" y="147"/>
                </a:cubicBezTo>
                <a:cubicBezTo>
                  <a:pt x="82" y="146"/>
                  <a:pt x="82" y="145"/>
                  <a:pt x="81" y="145"/>
                </a:cubicBezTo>
                <a:cubicBezTo>
                  <a:pt x="81" y="144"/>
                  <a:pt x="81" y="143"/>
                  <a:pt x="80" y="142"/>
                </a:cubicBezTo>
                <a:cubicBezTo>
                  <a:pt x="80" y="141"/>
                  <a:pt x="80" y="140"/>
                  <a:pt x="80" y="139"/>
                </a:cubicBezTo>
                <a:cubicBezTo>
                  <a:pt x="79" y="138"/>
                  <a:pt x="79" y="137"/>
                  <a:pt x="79" y="136"/>
                </a:cubicBezTo>
                <a:cubicBezTo>
                  <a:pt x="79" y="135"/>
                  <a:pt x="79" y="134"/>
                  <a:pt x="80" y="133"/>
                </a:cubicBezTo>
                <a:cubicBezTo>
                  <a:pt x="80" y="132"/>
                  <a:pt x="80" y="131"/>
                  <a:pt x="80" y="131"/>
                </a:cubicBezTo>
                <a:cubicBezTo>
                  <a:pt x="81" y="130"/>
                  <a:pt x="81" y="129"/>
                  <a:pt x="82" y="128"/>
                </a:cubicBezTo>
                <a:cubicBezTo>
                  <a:pt x="82" y="127"/>
                  <a:pt x="83" y="127"/>
                  <a:pt x="83" y="126"/>
                </a:cubicBezTo>
                <a:cubicBezTo>
                  <a:pt x="84" y="125"/>
                  <a:pt x="85" y="125"/>
                  <a:pt x="86" y="124"/>
                </a:cubicBezTo>
                <a:cubicBezTo>
                  <a:pt x="86" y="124"/>
                  <a:pt x="87" y="123"/>
                  <a:pt x="88" y="123"/>
                </a:cubicBezTo>
                <a:cubicBezTo>
                  <a:pt x="89" y="123"/>
                  <a:pt x="90" y="122"/>
                  <a:pt x="91" y="122"/>
                </a:cubicBezTo>
                <a:cubicBezTo>
                  <a:pt x="92" y="122"/>
                  <a:pt x="93" y="122"/>
                  <a:pt x="94" y="122"/>
                </a:cubicBezTo>
                <a:cubicBezTo>
                  <a:pt x="96" y="122"/>
                  <a:pt x="99" y="122"/>
                  <a:pt x="101" y="122"/>
                </a:cubicBezTo>
                <a:cubicBezTo>
                  <a:pt x="103" y="122"/>
                  <a:pt x="105" y="123"/>
                  <a:pt x="107" y="124"/>
                </a:cubicBezTo>
                <a:cubicBezTo>
                  <a:pt x="110" y="124"/>
                  <a:pt x="112" y="125"/>
                  <a:pt x="114" y="126"/>
                </a:cubicBezTo>
                <a:cubicBezTo>
                  <a:pt x="116" y="128"/>
                  <a:pt x="118" y="129"/>
                  <a:pt x="119" y="131"/>
                </a:cubicBezTo>
                <a:cubicBezTo>
                  <a:pt x="119" y="101"/>
                  <a:pt x="119" y="101"/>
                  <a:pt x="119" y="101"/>
                </a:cubicBezTo>
                <a:cubicBezTo>
                  <a:pt x="118" y="100"/>
                  <a:pt x="116" y="100"/>
                  <a:pt x="114" y="99"/>
                </a:cubicBezTo>
                <a:cubicBezTo>
                  <a:pt x="112" y="99"/>
                  <a:pt x="110" y="98"/>
                  <a:pt x="107" y="98"/>
                </a:cubicBezTo>
                <a:cubicBezTo>
                  <a:pt x="105" y="98"/>
                  <a:pt x="103" y="97"/>
                  <a:pt x="100" y="97"/>
                </a:cubicBezTo>
                <a:cubicBezTo>
                  <a:pt x="98" y="97"/>
                  <a:pt x="95" y="97"/>
                  <a:pt x="93" y="98"/>
                </a:cubicBezTo>
                <a:moveTo>
                  <a:pt x="324" y="135"/>
                </a:moveTo>
                <a:cubicBezTo>
                  <a:pt x="322" y="135"/>
                  <a:pt x="320" y="135"/>
                  <a:pt x="318" y="136"/>
                </a:cubicBezTo>
                <a:cubicBezTo>
                  <a:pt x="309" y="113"/>
                  <a:pt x="292" y="95"/>
                  <a:pt x="270" y="86"/>
                </a:cubicBezTo>
                <a:cubicBezTo>
                  <a:pt x="270" y="84"/>
                  <a:pt x="270" y="82"/>
                  <a:pt x="270" y="80"/>
                </a:cubicBezTo>
                <a:cubicBezTo>
                  <a:pt x="270" y="61"/>
                  <a:pt x="256" y="47"/>
                  <a:pt x="238" y="47"/>
                </a:cubicBezTo>
                <a:cubicBezTo>
                  <a:pt x="229" y="47"/>
                  <a:pt x="221" y="50"/>
                  <a:pt x="215" y="57"/>
                </a:cubicBezTo>
                <a:cubicBezTo>
                  <a:pt x="215" y="103"/>
                  <a:pt x="215" y="103"/>
                  <a:pt x="215" y="103"/>
                </a:cubicBezTo>
                <a:cubicBezTo>
                  <a:pt x="221" y="109"/>
                  <a:pt x="229" y="113"/>
                  <a:pt x="238" y="113"/>
                </a:cubicBezTo>
                <a:cubicBezTo>
                  <a:pt x="248" y="113"/>
                  <a:pt x="256" y="109"/>
                  <a:pt x="262" y="102"/>
                </a:cubicBezTo>
                <a:cubicBezTo>
                  <a:pt x="281" y="109"/>
                  <a:pt x="295" y="125"/>
                  <a:pt x="302" y="144"/>
                </a:cubicBezTo>
                <a:cubicBezTo>
                  <a:pt x="296" y="150"/>
                  <a:pt x="292" y="159"/>
                  <a:pt x="292" y="168"/>
                </a:cubicBezTo>
                <a:cubicBezTo>
                  <a:pt x="292" y="178"/>
                  <a:pt x="296" y="187"/>
                  <a:pt x="302" y="193"/>
                </a:cubicBezTo>
                <a:cubicBezTo>
                  <a:pt x="295" y="212"/>
                  <a:pt x="281" y="227"/>
                  <a:pt x="262" y="235"/>
                </a:cubicBezTo>
                <a:cubicBezTo>
                  <a:pt x="256" y="228"/>
                  <a:pt x="247" y="224"/>
                  <a:pt x="238" y="224"/>
                </a:cubicBezTo>
                <a:cubicBezTo>
                  <a:pt x="229" y="224"/>
                  <a:pt x="221" y="228"/>
                  <a:pt x="215" y="234"/>
                </a:cubicBezTo>
                <a:cubicBezTo>
                  <a:pt x="215" y="280"/>
                  <a:pt x="215" y="280"/>
                  <a:pt x="215" y="280"/>
                </a:cubicBezTo>
                <a:cubicBezTo>
                  <a:pt x="221" y="286"/>
                  <a:pt x="229" y="290"/>
                  <a:pt x="238" y="290"/>
                </a:cubicBezTo>
                <a:cubicBezTo>
                  <a:pt x="256" y="290"/>
                  <a:pt x="270" y="275"/>
                  <a:pt x="270" y="257"/>
                </a:cubicBezTo>
                <a:cubicBezTo>
                  <a:pt x="270" y="255"/>
                  <a:pt x="270" y="253"/>
                  <a:pt x="270" y="251"/>
                </a:cubicBezTo>
                <a:cubicBezTo>
                  <a:pt x="292" y="241"/>
                  <a:pt x="309" y="224"/>
                  <a:pt x="318" y="201"/>
                </a:cubicBezTo>
                <a:cubicBezTo>
                  <a:pt x="320" y="201"/>
                  <a:pt x="322" y="202"/>
                  <a:pt x="324" y="202"/>
                </a:cubicBezTo>
                <a:cubicBezTo>
                  <a:pt x="342" y="202"/>
                  <a:pt x="356" y="187"/>
                  <a:pt x="356" y="168"/>
                </a:cubicBezTo>
                <a:cubicBezTo>
                  <a:pt x="356" y="150"/>
                  <a:pt x="342" y="135"/>
                  <a:pt x="324" y="135"/>
                </a:cubicBezTo>
                <a:close/>
              </a:path>
            </a:pathLst>
          </a:custGeom>
          <a:solidFill>
            <a:schemeClr val="bg1"/>
          </a:solidFill>
          <a:ln>
            <a:noFill/>
          </a:ln>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1">
              <a:defRPr/>
            </a:pPr>
            <a:endParaRPr lang="en-US" sz="1729" kern="0">
              <a:solidFill>
                <a:srgbClr val="505050"/>
              </a:solidFill>
              <a:latin typeface="Segoe UI"/>
            </a:endParaRPr>
          </a:p>
        </p:txBody>
      </p:sp>
      <p:sp>
        <p:nvSpPr>
          <p:cNvPr id="156" name="Freeform 5"/>
          <p:cNvSpPr>
            <a:spLocks noChangeAspect="1" noEditPoints="1"/>
          </p:cNvSpPr>
          <p:nvPr/>
        </p:nvSpPr>
        <p:spPr bwMode="black">
          <a:xfrm>
            <a:off x="9372266" y="2644964"/>
            <a:ext cx="896425" cy="395198"/>
          </a:xfrm>
          <a:custGeom>
            <a:avLst/>
            <a:gdLst>
              <a:gd name="T0" fmla="*/ 187 w 1257"/>
              <a:gd name="T1" fmla="*/ 61 h 553"/>
              <a:gd name="T2" fmla="*/ 32 w 1257"/>
              <a:gd name="T3" fmla="*/ 81 h 553"/>
              <a:gd name="T4" fmla="*/ 112 w 1257"/>
              <a:gd name="T5" fmla="*/ 179 h 553"/>
              <a:gd name="T6" fmla="*/ 284 w 1257"/>
              <a:gd name="T7" fmla="*/ 20 h 553"/>
              <a:gd name="T8" fmla="*/ 269 w 1257"/>
              <a:gd name="T9" fmla="*/ 5 h 553"/>
              <a:gd name="T10" fmla="*/ 280 w 1257"/>
              <a:gd name="T11" fmla="*/ 72 h 553"/>
              <a:gd name="T12" fmla="*/ 308 w 1257"/>
              <a:gd name="T13" fmla="*/ 147 h 553"/>
              <a:gd name="T14" fmla="*/ 346 w 1257"/>
              <a:gd name="T15" fmla="*/ 104 h 553"/>
              <a:gd name="T16" fmla="*/ 518 w 1257"/>
              <a:gd name="T17" fmla="*/ 95 h 553"/>
              <a:gd name="T18" fmla="*/ 443 w 1257"/>
              <a:gd name="T19" fmla="*/ 72 h 553"/>
              <a:gd name="T20" fmla="*/ 518 w 1257"/>
              <a:gd name="T21" fmla="*/ 71 h 553"/>
              <a:gd name="T22" fmla="*/ 521 w 1257"/>
              <a:gd name="T23" fmla="*/ 146 h 553"/>
              <a:gd name="T24" fmla="*/ 627 w 1257"/>
              <a:gd name="T25" fmla="*/ 103 h 553"/>
              <a:gd name="T26" fmla="*/ 627 w 1257"/>
              <a:gd name="T27" fmla="*/ 185 h 553"/>
              <a:gd name="T28" fmla="*/ 681 w 1257"/>
              <a:gd name="T29" fmla="*/ 186 h 553"/>
              <a:gd name="T30" fmla="*/ 681 w 1257"/>
              <a:gd name="T31" fmla="*/ 110 h 553"/>
              <a:gd name="T32" fmla="*/ 712 w 1257"/>
              <a:gd name="T33" fmla="*/ 94 h 553"/>
              <a:gd name="T34" fmla="*/ 926 w 1257"/>
              <a:gd name="T35" fmla="*/ 143 h 553"/>
              <a:gd name="T36" fmla="*/ 858 w 1257"/>
              <a:gd name="T37" fmla="*/ 68 h 553"/>
              <a:gd name="T38" fmla="*/ 821 w 1257"/>
              <a:gd name="T39" fmla="*/ 103 h 553"/>
              <a:gd name="T40" fmla="*/ 1020 w 1257"/>
              <a:gd name="T41" fmla="*/ 23 h 553"/>
              <a:gd name="T42" fmla="*/ 981 w 1257"/>
              <a:gd name="T43" fmla="*/ 91 h 553"/>
              <a:gd name="T44" fmla="*/ 957 w 1257"/>
              <a:gd name="T45" fmla="*/ 72 h 553"/>
              <a:gd name="T46" fmla="*/ 1098 w 1257"/>
              <a:gd name="T47" fmla="*/ 214 h 553"/>
              <a:gd name="T48" fmla="*/ 1039 w 1257"/>
              <a:gd name="T49" fmla="*/ 72 h 553"/>
              <a:gd name="T50" fmla="*/ 1062 w 1257"/>
              <a:gd name="T51" fmla="*/ 91 h 553"/>
              <a:gd name="T52" fmla="*/ 112 w 1257"/>
              <a:gd name="T53" fmla="*/ 453 h 553"/>
              <a:gd name="T54" fmla="*/ 23 w 1257"/>
              <a:gd name="T55" fmla="*/ 481 h 553"/>
              <a:gd name="T56" fmla="*/ 0 w 1257"/>
              <a:gd name="T57" fmla="*/ 353 h 553"/>
              <a:gd name="T58" fmla="*/ 36 w 1257"/>
              <a:gd name="T59" fmla="*/ 328 h 553"/>
              <a:gd name="T60" fmla="*/ 112 w 1257"/>
              <a:gd name="T61" fmla="*/ 453 h 553"/>
              <a:gd name="T62" fmla="*/ 225 w 1257"/>
              <a:gd name="T63" fmla="*/ 507 h 553"/>
              <a:gd name="T64" fmla="*/ 230 w 1257"/>
              <a:gd name="T65" fmla="*/ 299 h 553"/>
              <a:gd name="T66" fmla="*/ 228 w 1257"/>
              <a:gd name="T67" fmla="*/ 320 h 553"/>
              <a:gd name="T68" fmla="*/ 226 w 1257"/>
              <a:gd name="T69" fmla="*/ 486 h 553"/>
              <a:gd name="T70" fmla="*/ 378 w 1257"/>
              <a:gd name="T71" fmla="*/ 302 h 553"/>
              <a:gd name="T72" fmla="*/ 570 w 1257"/>
              <a:gd name="T73" fmla="*/ 507 h 553"/>
              <a:gd name="T74" fmla="*/ 612 w 1257"/>
              <a:gd name="T75" fmla="*/ 456 h 553"/>
              <a:gd name="T76" fmla="*/ 589 w 1257"/>
              <a:gd name="T77" fmla="*/ 299 h 553"/>
              <a:gd name="T78" fmla="*/ 553 w 1257"/>
              <a:gd name="T79" fmla="*/ 367 h 553"/>
              <a:gd name="T80" fmla="*/ 679 w 1257"/>
              <a:gd name="T81" fmla="*/ 438 h 553"/>
              <a:gd name="T82" fmla="*/ 673 w 1257"/>
              <a:gd name="T83" fmla="*/ 487 h 553"/>
              <a:gd name="T84" fmla="*/ 781 w 1257"/>
              <a:gd name="T85" fmla="*/ 426 h 553"/>
              <a:gd name="T86" fmla="*/ 680 w 1257"/>
              <a:gd name="T87" fmla="*/ 418 h 553"/>
              <a:gd name="T88" fmla="*/ 830 w 1257"/>
              <a:gd name="T89" fmla="*/ 504 h 553"/>
              <a:gd name="T90" fmla="*/ 846 w 1257"/>
              <a:gd name="T91" fmla="*/ 366 h 553"/>
              <a:gd name="T92" fmla="*/ 944 w 1257"/>
              <a:gd name="T93" fmla="*/ 504 h 553"/>
              <a:gd name="T94" fmla="*/ 962 w 1257"/>
              <a:gd name="T95" fmla="*/ 465 h 553"/>
              <a:gd name="T96" fmla="*/ 1101 w 1257"/>
              <a:gd name="T97" fmla="*/ 488 h 553"/>
              <a:gd name="T98" fmla="*/ 1039 w 1257"/>
              <a:gd name="T99" fmla="*/ 393 h 553"/>
              <a:gd name="T100" fmla="*/ 1132 w 1257"/>
              <a:gd name="T101" fmla="*/ 418 h 553"/>
              <a:gd name="T102" fmla="*/ 1257 w 1257"/>
              <a:gd name="T103" fmla="*/ 383 h 553"/>
              <a:gd name="T104" fmla="*/ 1182 w 1257"/>
              <a:gd name="T105" fmla="*/ 360 h 553"/>
              <a:gd name="T106" fmla="*/ 1257 w 1257"/>
              <a:gd name="T107" fmla="*/ 359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57" h="553">
                <a:moveTo>
                  <a:pt x="215" y="216"/>
                </a:moveTo>
                <a:cubicBezTo>
                  <a:pt x="192" y="216"/>
                  <a:pt x="192" y="216"/>
                  <a:pt x="192" y="216"/>
                </a:cubicBezTo>
                <a:cubicBezTo>
                  <a:pt x="192" y="80"/>
                  <a:pt x="192" y="80"/>
                  <a:pt x="192" y="80"/>
                </a:cubicBezTo>
                <a:cubicBezTo>
                  <a:pt x="192" y="70"/>
                  <a:pt x="192" y="57"/>
                  <a:pt x="194" y="41"/>
                </a:cubicBezTo>
                <a:cubicBezTo>
                  <a:pt x="193" y="41"/>
                  <a:pt x="193" y="41"/>
                  <a:pt x="193" y="41"/>
                </a:cubicBezTo>
                <a:cubicBezTo>
                  <a:pt x="191" y="50"/>
                  <a:pt x="189" y="57"/>
                  <a:pt x="187" y="61"/>
                </a:cubicBezTo>
                <a:cubicBezTo>
                  <a:pt x="118" y="216"/>
                  <a:pt x="118" y="216"/>
                  <a:pt x="118" y="216"/>
                </a:cubicBezTo>
                <a:cubicBezTo>
                  <a:pt x="107" y="216"/>
                  <a:pt x="107" y="216"/>
                  <a:pt x="107" y="216"/>
                </a:cubicBezTo>
                <a:cubicBezTo>
                  <a:pt x="38" y="62"/>
                  <a:pt x="38" y="62"/>
                  <a:pt x="38" y="62"/>
                </a:cubicBezTo>
                <a:cubicBezTo>
                  <a:pt x="36" y="58"/>
                  <a:pt x="34" y="51"/>
                  <a:pt x="32" y="41"/>
                </a:cubicBezTo>
                <a:cubicBezTo>
                  <a:pt x="31" y="41"/>
                  <a:pt x="31" y="41"/>
                  <a:pt x="31" y="41"/>
                </a:cubicBezTo>
                <a:cubicBezTo>
                  <a:pt x="32" y="49"/>
                  <a:pt x="32" y="63"/>
                  <a:pt x="32" y="81"/>
                </a:cubicBezTo>
                <a:cubicBezTo>
                  <a:pt x="32" y="216"/>
                  <a:pt x="32" y="216"/>
                  <a:pt x="32" y="216"/>
                </a:cubicBezTo>
                <a:cubicBezTo>
                  <a:pt x="10" y="216"/>
                  <a:pt x="10" y="216"/>
                  <a:pt x="10" y="216"/>
                </a:cubicBezTo>
                <a:cubicBezTo>
                  <a:pt x="10" y="14"/>
                  <a:pt x="10" y="14"/>
                  <a:pt x="10" y="14"/>
                </a:cubicBezTo>
                <a:cubicBezTo>
                  <a:pt x="41" y="14"/>
                  <a:pt x="41" y="14"/>
                  <a:pt x="41" y="14"/>
                </a:cubicBezTo>
                <a:cubicBezTo>
                  <a:pt x="103" y="155"/>
                  <a:pt x="103" y="155"/>
                  <a:pt x="103" y="155"/>
                </a:cubicBezTo>
                <a:cubicBezTo>
                  <a:pt x="107" y="166"/>
                  <a:pt x="110" y="174"/>
                  <a:pt x="112" y="179"/>
                </a:cubicBezTo>
                <a:cubicBezTo>
                  <a:pt x="113" y="179"/>
                  <a:pt x="113" y="179"/>
                  <a:pt x="113" y="179"/>
                </a:cubicBezTo>
                <a:cubicBezTo>
                  <a:pt x="117" y="166"/>
                  <a:pt x="121" y="158"/>
                  <a:pt x="122" y="154"/>
                </a:cubicBezTo>
                <a:cubicBezTo>
                  <a:pt x="186" y="14"/>
                  <a:pt x="186" y="14"/>
                  <a:pt x="186" y="14"/>
                </a:cubicBezTo>
                <a:cubicBezTo>
                  <a:pt x="215" y="14"/>
                  <a:pt x="215" y="14"/>
                  <a:pt x="215" y="14"/>
                </a:cubicBezTo>
                <a:lnTo>
                  <a:pt x="215" y="216"/>
                </a:lnTo>
                <a:close/>
                <a:moveTo>
                  <a:pt x="284" y="20"/>
                </a:moveTo>
                <a:cubicBezTo>
                  <a:pt x="284" y="25"/>
                  <a:pt x="283" y="28"/>
                  <a:pt x="280" y="31"/>
                </a:cubicBezTo>
                <a:cubicBezTo>
                  <a:pt x="277" y="34"/>
                  <a:pt x="273" y="35"/>
                  <a:pt x="269" y="35"/>
                </a:cubicBezTo>
                <a:cubicBezTo>
                  <a:pt x="265" y="35"/>
                  <a:pt x="261" y="34"/>
                  <a:pt x="258" y="31"/>
                </a:cubicBezTo>
                <a:cubicBezTo>
                  <a:pt x="255" y="28"/>
                  <a:pt x="254" y="25"/>
                  <a:pt x="254" y="20"/>
                </a:cubicBezTo>
                <a:cubicBezTo>
                  <a:pt x="254" y="16"/>
                  <a:pt x="255" y="13"/>
                  <a:pt x="258" y="10"/>
                </a:cubicBezTo>
                <a:cubicBezTo>
                  <a:pt x="261" y="7"/>
                  <a:pt x="265" y="5"/>
                  <a:pt x="269" y="5"/>
                </a:cubicBezTo>
                <a:cubicBezTo>
                  <a:pt x="273" y="5"/>
                  <a:pt x="277" y="7"/>
                  <a:pt x="280" y="10"/>
                </a:cubicBezTo>
                <a:cubicBezTo>
                  <a:pt x="283" y="13"/>
                  <a:pt x="284" y="16"/>
                  <a:pt x="284" y="20"/>
                </a:cubicBezTo>
                <a:close/>
                <a:moveTo>
                  <a:pt x="280" y="216"/>
                </a:moveTo>
                <a:cubicBezTo>
                  <a:pt x="257" y="216"/>
                  <a:pt x="257" y="216"/>
                  <a:pt x="257" y="216"/>
                </a:cubicBezTo>
                <a:cubicBezTo>
                  <a:pt x="257" y="72"/>
                  <a:pt x="257" y="72"/>
                  <a:pt x="257" y="72"/>
                </a:cubicBezTo>
                <a:cubicBezTo>
                  <a:pt x="280" y="72"/>
                  <a:pt x="280" y="72"/>
                  <a:pt x="280" y="72"/>
                </a:cubicBezTo>
                <a:lnTo>
                  <a:pt x="280" y="216"/>
                </a:lnTo>
                <a:close/>
                <a:moveTo>
                  <a:pt x="416" y="209"/>
                </a:moveTo>
                <a:cubicBezTo>
                  <a:pt x="405" y="216"/>
                  <a:pt x="392" y="219"/>
                  <a:pt x="377" y="219"/>
                </a:cubicBezTo>
                <a:cubicBezTo>
                  <a:pt x="364" y="219"/>
                  <a:pt x="352" y="216"/>
                  <a:pt x="341" y="210"/>
                </a:cubicBezTo>
                <a:cubicBezTo>
                  <a:pt x="331" y="204"/>
                  <a:pt x="323" y="196"/>
                  <a:pt x="317" y="185"/>
                </a:cubicBezTo>
                <a:cubicBezTo>
                  <a:pt x="311" y="174"/>
                  <a:pt x="308" y="161"/>
                  <a:pt x="308" y="147"/>
                </a:cubicBezTo>
                <a:cubicBezTo>
                  <a:pt x="308" y="124"/>
                  <a:pt x="315" y="104"/>
                  <a:pt x="329" y="90"/>
                </a:cubicBezTo>
                <a:cubicBezTo>
                  <a:pt x="342" y="76"/>
                  <a:pt x="361" y="68"/>
                  <a:pt x="383" y="68"/>
                </a:cubicBezTo>
                <a:cubicBezTo>
                  <a:pt x="396" y="68"/>
                  <a:pt x="407" y="71"/>
                  <a:pt x="417" y="76"/>
                </a:cubicBezTo>
                <a:cubicBezTo>
                  <a:pt x="417" y="99"/>
                  <a:pt x="417" y="99"/>
                  <a:pt x="417" y="99"/>
                </a:cubicBezTo>
                <a:cubicBezTo>
                  <a:pt x="406" y="92"/>
                  <a:pt x="394" y="88"/>
                  <a:pt x="382" y="88"/>
                </a:cubicBezTo>
                <a:cubicBezTo>
                  <a:pt x="367" y="88"/>
                  <a:pt x="355" y="93"/>
                  <a:pt x="346" y="104"/>
                </a:cubicBezTo>
                <a:cubicBezTo>
                  <a:pt x="337" y="115"/>
                  <a:pt x="332" y="128"/>
                  <a:pt x="332" y="145"/>
                </a:cubicBezTo>
                <a:cubicBezTo>
                  <a:pt x="332" y="162"/>
                  <a:pt x="336" y="175"/>
                  <a:pt x="345" y="185"/>
                </a:cubicBezTo>
                <a:cubicBezTo>
                  <a:pt x="354" y="195"/>
                  <a:pt x="366" y="200"/>
                  <a:pt x="381" y="200"/>
                </a:cubicBezTo>
                <a:cubicBezTo>
                  <a:pt x="393" y="200"/>
                  <a:pt x="405" y="196"/>
                  <a:pt x="416" y="187"/>
                </a:cubicBezTo>
                <a:lnTo>
                  <a:pt x="416" y="209"/>
                </a:lnTo>
                <a:close/>
                <a:moveTo>
                  <a:pt x="518" y="95"/>
                </a:moveTo>
                <a:cubicBezTo>
                  <a:pt x="514" y="92"/>
                  <a:pt x="508" y="91"/>
                  <a:pt x="501" y="91"/>
                </a:cubicBezTo>
                <a:cubicBezTo>
                  <a:pt x="491" y="91"/>
                  <a:pt x="482" y="95"/>
                  <a:pt x="476" y="105"/>
                </a:cubicBezTo>
                <a:cubicBezTo>
                  <a:pt x="470" y="115"/>
                  <a:pt x="466" y="127"/>
                  <a:pt x="466" y="142"/>
                </a:cubicBezTo>
                <a:cubicBezTo>
                  <a:pt x="466" y="216"/>
                  <a:pt x="466" y="216"/>
                  <a:pt x="466" y="216"/>
                </a:cubicBezTo>
                <a:cubicBezTo>
                  <a:pt x="443" y="216"/>
                  <a:pt x="443" y="216"/>
                  <a:pt x="443" y="216"/>
                </a:cubicBezTo>
                <a:cubicBezTo>
                  <a:pt x="443" y="72"/>
                  <a:pt x="443" y="72"/>
                  <a:pt x="443" y="72"/>
                </a:cubicBezTo>
                <a:cubicBezTo>
                  <a:pt x="466" y="72"/>
                  <a:pt x="466" y="72"/>
                  <a:pt x="466" y="72"/>
                </a:cubicBezTo>
                <a:cubicBezTo>
                  <a:pt x="466" y="102"/>
                  <a:pt x="466" y="102"/>
                  <a:pt x="466" y="102"/>
                </a:cubicBezTo>
                <a:cubicBezTo>
                  <a:pt x="467" y="102"/>
                  <a:pt x="467" y="102"/>
                  <a:pt x="467" y="102"/>
                </a:cubicBezTo>
                <a:cubicBezTo>
                  <a:pt x="470" y="92"/>
                  <a:pt x="475" y="84"/>
                  <a:pt x="482" y="78"/>
                </a:cubicBezTo>
                <a:cubicBezTo>
                  <a:pt x="488" y="72"/>
                  <a:pt x="496" y="69"/>
                  <a:pt x="505" y="69"/>
                </a:cubicBezTo>
                <a:cubicBezTo>
                  <a:pt x="511" y="69"/>
                  <a:pt x="515" y="70"/>
                  <a:pt x="518" y="71"/>
                </a:cubicBezTo>
                <a:lnTo>
                  <a:pt x="518" y="95"/>
                </a:lnTo>
                <a:close/>
                <a:moveTo>
                  <a:pt x="663" y="143"/>
                </a:moveTo>
                <a:cubicBezTo>
                  <a:pt x="663" y="166"/>
                  <a:pt x="656" y="185"/>
                  <a:pt x="643" y="199"/>
                </a:cubicBezTo>
                <a:cubicBezTo>
                  <a:pt x="630" y="212"/>
                  <a:pt x="613" y="219"/>
                  <a:pt x="591" y="219"/>
                </a:cubicBezTo>
                <a:cubicBezTo>
                  <a:pt x="570" y="219"/>
                  <a:pt x="553" y="213"/>
                  <a:pt x="540" y="199"/>
                </a:cubicBezTo>
                <a:cubicBezTo>
                  <a:pt x="527" y="186"/>
                  <a:pt x="521" y="168"/>
                  <a:pt x="521" y="146"/>
                </a:cubicBezTo>
                <a:cubicBezTo>
                  <a:pt x="521" y="122"/>
                  <a:pt x="528" y="103"/>
                  <a:pt x="541" y="89"/>
                </a:cubicBezTo>
                <a:cubicBezTo>
                  <a:pt x="554" y="75"/>
                  <a:pt x="572" y="68"/>
                  <a:pt x="594" y="68"/>
                </a:cubicBezTo>
                <a:cubicBezTo>
                  <a:pt x="616" y="68"/>
                  <a:pt x="633" y="75"/>
                  <a:pt x="645" y="88"/>
                </a:cubicBezTo>
                <a:cubicBezTo>
                  <a:pt x="657" y="102"/>
                  <a:pt x="663" y="120"/>
                  <a:pt x="663" y="143"/>
                </a:cubicBezTo>
                <a:close/>
                <a:moveTo>
                  <a:pt x="639" y="144"/>
                </a:moveTo>
                <a:cubicBezTo>
                  <a:pt x="639" y="126"/>
                  <a:pt x="635" y="112"/>
                  <a:pt x="627" y="103"/>
                </a:cubicBezTo>
                <a:cubicBezTo>
                  <a:pt x="619" y="93"/>
                  <a:pt x="608" y="88"/>
                  <a:pt x="593" y="88"/>
                </a:cubicBezTo>
                <a:cubicBezTo>
                  <a:pt x="578" y="88"/>
                  <a:pt x="566" y="93"/>
                  <a:pt x="558" y="103"/>
                </a:cubicBezTo>
                <a:cubicBezTo>
                  <a:pt x="549" y="113"/>
                  <a:pt x="545" y="127"/>
                  <a:pt x="545" y="145"/>
                </a:cubicBezTo>
                <a:cubicBezTo>
                  <a:pt x="545" y="162"/>
                  <a:pt x="549" y="175"/>
                  <a:pt x="558" y="185"/>
                </a:cubicBezTo>
                <a:cubicBezTo>
                  <a:pt x="566" y="195"/>
                  <a:pt x="578" y="200"/>
                  <a:pt x="593" y="200"/>
                </a:cubicBezTo>
                <a:cubicBezTo>
                  <a:pt x="608" y="200"/>
                  <a:pt x="619" y="195"/>
                  <a:pt x="627" y="185"/>
                </a:cubicBezTo>
                <a:cubicBezTo>
                  <a:pt x="635" y="176"/>
                  <a:pt x="639" y="162"/>
                  <a:pt x="639" y="144"/>
                </a:cubicBezTo>
                <a:close/>
                <a:moveTo>
                  <a:pt x="769" y="177"/>
                </a:moveTo>
                <a:cubicBezTo>
                  <a:pt x="769" y="190"/>
                  <a:pt x="765" y="200"/>
                  <a:pt x="755" y="208"/>
                </a:cubicBezTo>
                <a:cubicBezTo>
                  <a:pt x="745" y="216"/>
                  <a:pt x="733" y="219"/>
                  <a:pt x="717" y="219"/>
                </a:cubicBezTo>
                <a:cubicBezTo>
                  <a:pt x="703" y="219"/>
                  <a:pt x="691" y="216"/>
                  <a:pt x="681" y="211"/>
                </a:cubicBezTo>
                <a:cubicBezTo>
                  <a:pt x="681" y="186"/>
                  <a:pt x="681" y="186"/>
                  <a:pt x="681" y="186"/>
                </a:cubicBezTo>
                <a:cubicBezTo>
                  <a:pt x="692" y="195"/>
                  <a:pt x="705" y="200"/>
                  <a:pt x="718" y="200"/>
                </a:cubicBezTo>
                <a:cubicBezTo>
                  <a:pt x="737" y="200"/>
                  <a:pt x="746" y="193"/>
                  <a:pt x="746" y="180"/>
                </a:cubicBezTo>
                <a:cubicBezTo>
                  <a:pt x="746" y="174"/>
                  <a:pt x="744" y="170"/>
                  <a:pt x="740" y="166"/>
                </a:cubicBezTo>
                <a:cubicBezTo>
                  <a:pt x="737" y="163"/>
                  <a:pt x="729" y="158"/>
                  <a:pt x="716" y="152"/>
                </a:cubicBezTo>
                <a:cubicBezTo>
                  <a:pt x="703" y="147"/>
                  <a:pt x="694" y="141"/>
                  <a:pt x="689" y="135"/>
                </a:cubicBezTo>
                <a:cubicBezTo>
                  <a:pt x="684" y="129"/>
                  <a:pt x="681" y="120"/>
                  <a:pt x="681" y="110"/>
                </a:cubicBezTo>
                <a:cubicBezTo>
                  <a:pt x="681" y="98"/>
                  <a:pt x="686" y="88"/>
                  <a:pt x="696" y="80"/>
                </a:cubicBezTo>
                <a:cubicBezTo>
                  <a:pt x="705" y="72"/>
                  <a:pt x="717" y="68"/>
                  <a:pt x="732" y="68"/>
                </a:cubicBezTo>
                <a:cubicBezTo>
                  <a:pt x="743" y="68"/>
                  <a:pt x="754" y="71"/>
                  <a:pt x="763" y="75"/>
                </a:cubicBezTo>
                <a:cubicBezTo>
                  <a:pt x="763" y="98"/>
                  <a:pt x="763" y="98"/>
                  <a:pt x="763" y="98"/>
                </a:cubicBezTo>
                <a:cubicBezTo>
                  <a:pt x="753" y="91"/>
                  <a:pt x="743" y="88"/>
                  <a:pt x="730" y="88"/>
                </a:cubicBezTo>
                <a:cubicBezTo>
                  <a:pt x="723" y="88"/>
                  <a:pt x="716" y="90"/>
                  <a:pt x="712" y="94"/>
                </a:cubicBezTo>
                <a:cubicBezTo>
                  <a:pt x="707" y="97"/>
                  <a:pt x="705" y="102"/>
                  <a:pt x="705" y="108"/>
                </a:cubicBezTo>
                <a:cubicBezTo>
                  <a:pt x="705" y="115"/>
                  <a:pt x="707" y="119"/>
                  <a:pt x="710" y="123"/>
                </a:cubicBezTo>
                <a:cubicBezTo>
                  <a:pt x="714" y="126"/>
                  <a:pt x="721" y="130"/>
                  <a:pt x="732" y="135"/>
                </a:cubicBezTo>
                <a:cubicBezTo>
                  <a:pt x="746" y="141"/>
                  <a:pt x="756" y="147"/>
                  <a:pt x="761" y="153"/>
                </a:cubicBezTo>
                <a:cubicBezTo>
                  <a:pt x="767" y="160"/>
                  <a:pt x="769" y="168"/>
                  <a:pt x="769" y="177"/>
                </a:cubicBezTo>
                <a:close/>
                <a:moveTo>
                  <a:pt x="926" y="143"/>
                </a:moveTo>
                <a:cubicBezTo>
                  <a:pt x="926" y="166"/>
                  <a:pt x="920" y="185"/>
                  <a:pt x="907" y="199"/>
                </a:cubicBezTo>
                <a:cubicBezTo>
                  <a:pt x="894" y="212"/>
                  <a:pt x="876" y="219"/>
                  <a:pt x="854" y="219"/>
                </a:cubicBezTo>
                <a:cubicBezTo>
                  <a:pt x="833" y="219"/>
                  <a:pt x="816" y="213"/>
                  <a:pt x="803" y="199"/>
                </a:cubicBezTo>
                <a:cubicBezTo>
                  <a:pt x="791" y="186"/>
                  <a:pt x="784" y="168"/>
                  <a:pt x="784" y="146"/>
                </a:cubicBezTo>
                <a:cubicBezTo>
                  <a:pt x="784" y="122"/>
                  <a:pt x="791" y="103"/>
                  <a:pt x="804" y="89"/>
                </a:cubicBezTo>
                <a:cubicBezTo>
                  <a:pt x="817" y="75"/>
                  <a:pt x="835" y="68"/>
                  <a:pt x="858" y="68"/>
                </a:cubicBezTo>
                <a:cubicBezTo>
                  <a:pt x="879" y="68"/>
                  <a:pt x="896" y="75"/>
                  <a:pt x="908" y="88"/>
                </a:cubicBezTo>
                <a:cubicBezTo>
                  <a:pt x="920" y="102"/>
                  <a:pt x="926" y="120"/>
                  <a:pt x="926" y="143"/>
                </a:cubicBezTo>
                <a:close/>
                <a:moveTo>
                  <a:pt x="903" y="144"/>
                </a:moveTo>
                <a:cubicBezTo>
                  <a:pt x="903" y="126"/>
                  <a:pt x="898" y="112"/>
                  <a:pt x="890" y="103"/>
                </a:cubicBezTo>
                <a:cubicBezTo>
                  <a:pt x="882" y="93"/>
                  <a:pt x="871" y="88"/>
                  <a:pt x="856" y="88"/>
                </a:cubicBezTo>
                <a:cubicBezTo>
                  <a:pt x="841" y="88"/>
                  <a:pt x="830" y="93"/>
                  <a:pt x="821" y="103"/>
                </a:cubicBezTo>
                <a:cubicBezTo>
                  <a:pt x="812" y="113"/>
                  <a:pt x="808" y="127"/>
                  <a:pt x="808" y="145"/>
                </a:cubicBezTo>
                <a:cubicBezTo>
                  <a:pt x="808" y="162"/>
                  <a:pt x="812" y="175"/>
                  <a:pt x="821" y="185"/>
                </a:cubicBezTo>
                <a:cubicBezTo>
                  <a:pt x="830" y="195"/>
                  <a:pt x="841" y="200"/>
                  <a:pt x="856" y="200"/>
                </a:cubicBezTo>
                <a:cubicBezTo>
                  <a:pt x="871" y="200"/>
                  <a:pt x="883" y="195"/>
                  <a:pt x="891" y="185"/>
                </a:cubicBezTo>
                <a:cubicBezTo>
                  <a:pt x="899" y="176"/>
                  <a:pt x="903" y="162"/>
                  <a:pt x="903" y="144"/>
                </a:cubicBezTo>
                <a:close/>
                <a:moveTo>
                  <a:pt x="1020" y="23"/>
                </a:moveTo>
                <a:cubicBezTo>
                  <a:pt x="1016" y="20"/>
                  <a:pt x="1010" y="19"/>
                  <a:pt x="1005" y="19"/>
                </a:cubicBezTo>
                <a:cubicBezTo>
                  <a:pt x="989" y="19"/>
                  <a:pt x="981" y="29"/>
                  <a:pt x="981" y="50"/>
                </a:cubicBezTo>
                <a:cubicBezTo>
                  <a:pt x="981" y="72"/>
                  <a:pt x="981" y="72"/>
                  <a:pt x="981" y="72"/>
                </a:cubicBezTo>
                <a:cubicBezTo>
                  <a:pt x="1014" y="72"/>
                  <a:pt x="1014" y="72"/>
                  <a:pt x="1014" y="72"/>
                </a:cubicBezTo>
                <a:cubicBezTo>
                  <a:pt x="1014" y="91"/>
                  <a:pt x="1014" y="91"/>
                  <a:pt x="1014" y="91"/>
                </a:cubicBezTo>
                <a:cubicBezTo>
                  <a:pt x="981" y="91"/>
                  <a:pt x="981" y="91"/>
                  <a:pt x="981" y="91"/>
                </a:cubicBezTo>
                <a:cubicBezTo>
                  <a:pt x="981" y="216"/>
                  <a:pt x="981" y="216"/>
                  <a:pt x="981" y="216"/>
                </a:cubicBezTo>
                <a:cubicBezTo>
                  <a:pt x="957" y="216"/>
                  <a:pt x="957" y="216"/>
                  <a:pt x="957" y="216"/>
                </a:cubicBezTo>
                <a:cubicBezTo>
                  <a:pt x="957" y="91"/>
                  <a:pt x="957" y="91"/>
                  <a:pt x="957" y="91"/>
                </a:cubicBezTo>
                <a:cubicBezTo>
                  <a:pt x="933" y="91"/>
                  <a:pt x="933" y="91"/>
                  <a:pt x="933" y="91"/>
                </a:cubicBezTo>
                <a:cubicBezTo>
                  <a:pt x="933" y="72"/>
                  <a:pt x="933" y="72"/>
                  <a:pt x="933" y="72"/>
                </a:cubicBezTo>
                <a:cubicBezTo>
                  <a:pt x="957" y="72"/>
                  <a:pt x="957" y="72"/>
                  <a:pt x="957" y="72"/>
                </a:cubicBezTo>
                <a:cubicBezTo>
                  <a:pt x="957" y="49"/>
                  <a:pt x="957" y="49"/>
                  <a:pt x="957" y="49"/>
                </a:cubicBezTo>
                <a:cubicBezTo>
                  <a:pt x="957" y="34"/>
                  <a:pt x="962" y="22"/>
                  <a:pt x="970" y="13"/>
                </a:cubicBezTo>
                <a:cubicBezTo>
                  <a:pt x="979" y="4"/>
                  <a:pt x="990" y="0"/>
                  <a:pt x="1003" y="0"/>
                </a:cubicBezTo>
                <a:cubicBezTo>
                  <a:pt x="1010" y="0"/>
                  <a:pt x="1016" y="0"/>
                  <a:pt x="1020" y="2"/>
                </a:cubicBezTo>
                <a:lnTo>
                  <a:pt x="1020" y="23"/>
                </a:lnTo>
                <a:close/>
                <a:moveTo>
                  <a:pt x="1098" y="214"/>
                </a:moveTo>
                <a:cubicBezTo>
                  <a:pt x="1092" y="218"/>
                  <a:pt x="1085" y="219"/>
                  <a:pt x="1076" y="219"/>
                </a:cubicBezTo>
                <a:cubicBezTo>
                  <a:pt x="1051" y="219"/>
                  <a:pt x="1039" y="205"/>
                  <a:pt x="1039" y="177"/>
                </a:cubicBezTo>
                <a:cubicBezTo>
                  <a:pt x="1039" y="91"/>
                  <a:pt x="1039" y="91"/>
                  <a:pt x="1039" y="91"/>
                </a:cubicBezTo>
                <a:cubicBezTo>
                  <a:pt x="1014" y="91"/>
                  <a:pt x="1014" y="91"/>
                  <a:pt x="1014" y="91"/>
                </a:cubicBezTo>
                <a:cubicBezTo>
                  <a:pt x="1014" y="72"/>
                  <a:pt x="1014" y="72"/>
                  <a:pt x="1014" y="72"/>
                </a:cubicBezTo>
                <a:cubicBezTo>
                  <a:pt x="1039" y="72"/>
                  <a:pt x="1039" y="72"/>
                  <a:pt x="1039" y="72"/>
                </a:cubicBezTo>
                <a:cubicBezTo>
                  <a:pt x="1039" y="37"/>
                  <a:pt x="1039" y="37"/>
                  <a:pt x="1039" y="37"/>
                </a:cubicBezTo>
                <a:cubicBezTo>
                  <a:pt x="1062" y="29"/>
                  <a:pt x="1062" y="29"/>
                  <a:pt x="1062" y="29"/>
                </a:cubicBezTo>
                <a:cubicBezTo>
                  <a:pt x="1062" y="72"/>
                  <a:pt x="1062" y="72"/>
                  <a:pt x="1062" y="72"/>
                </a:cubicBezTo>
                <a:cubicBezTo>
                  <a:pt x="1098" y="72"/>
                  <a:pt x="1098" y="72"/>
                  <a:pt x="1098" y="72"/>
                </a:cubicBezTo>
                <a:cubicBezTo>
                  <a:pt x="1098" y="91"/>
                  <a:pt x="1098" y="91"/>
                  <a:pt x="1098" y="91"/>
                </a:cubicBezTo>
                <a:cubicBezTo>
                  <a:pt x="1062" y="91"/>
                  <a:pt x="1062" y="91"/>
                  <a:pt x="1062" y="91"/>
                </a:cubicBezTo>
                <a:cubicBezTo>
                  <a:pt x="1062" y="173"/>
                  <a:pt x="1062" y="173"/>
                  <a:pt x="1062" y="173"/>
                </a:cubicBezTo>
                <a:cubicBezTo>
                  <a:pt x="1062" y="182"/>
                  <a:pt x="1063" y="189"/>
                  <a:pt x="1067" y="193"/>
                </a:cubicBezTo>
                <a:cubicBezTo>
                  <a:pt x="1070" y="197"/>
                  <a:pt x="1075" y="199"/>
                  <a:pt x="1083" y="199"/>
                </a:cubicBezTo>
                <a:cubicBezTo>
                  <a:pt x="1089" y="199"/>
                  <a:pt x="1094" y="198"/>
                  <a:pt x="1098" y="195"/>
                </a:cubicBezTo>
                <a:lnTo>
                  <a:pt x="1098" y="214"/>
                </a:lnTo>
                <a:close/>
                <a:moveTo>
                  <a:pt x="112" y="453"/>
                </a:moveTo>
                <a:cubicBezTo>
                  <a:pt x="112" y="470"/>
                  <a:pt x="106" y="483"/>
                  <a:pt x="94" y="493"/>
                </a:cubicBezTo>
                <a:cubicBezTo>
                  <a:pt x="82" y="503"/>
                  <a:pt x="66" y="507"/>
                  <a:pt x="46" y="507"/>
                </a:cubicBezTo>
                <a:cubicBezTo>
                  <a:pt x="38" y="507"/>
                  <a:pt x="30" y="506"/>
                  <a:pt x="20" y="504"/>
                </a:cubicBezTo>
                <a:cubicBezTo>
                  <a:pt x="11" y="501"/>
                  <a:pt x="4" y="499"/>
                  <a:pt x="0" y="496"/>
                </a:cubicBezTo>
                <a:cubicBezTo>
                  <a:pt x="0" y="468"/>
                  <a:pt x="0" y="468"/>
                  <a:pt x="0" y="468"/>
                </a:cubicBezTo>
                <a:cubicBezTo>
                  <a:pt x="6" y="473"/>
                  <a:pt x="13" y="477"/>
                  <a:pt x="23" y="481"/>
                </a:cubicBezTo>
                <a:cubicBezTo>
                  <a:pt x="32" y="484"/>
                  <a:pt x="41" y="486"/>
                  <a:pt x="49" y="486"/>
                </a:cubicBezTo>
                <a:cubicBezTo>
                  <a:pt x="75" y="486"/>
                  <a:pt x="88" y="476"/>
                  <a:pt x="88" y="456"/>
                </a:cubicBezTo>
                <a:cubicBezTo>
                  <a:pt x="88" y="447"/>
                  <a:pt x="85" y="440"/>
                  <a:pt x="79" y="434"/>
                </a:cubicBezTo>
                <a:cubicBezTo>
                  <a:pt x="74" y="428"/>
                  <a:pt x="62" y="420"/>
                  <a:pt x="45" y="410"/>
                </a:cubicBezTo>
                <a:cubicBezTo>
                  <a:pt x="29" y="401"/>
                  <a:pt x="17" y="392"/>
                  <a:pt x="10" y="384"/>
                </a:cubicBezTo>
                <a:cubicBezTo>
                  <a:pt x="4" y="375"/>
                  <a:pt x="0" y="365"/>
                  <a:pt x="0" y="353"/>
                </a:cubicBezTo>
                <a:cubicBezTo>
                  <a:pt x="0" y="337"/>
                  <a:pt x="6" y="324"/>
                  <a:pt x="18" y="314"/>
                </a:cubicBezTo>
                <a:cubicBezTo>
                  <a:pt x="30" y="304"/>
                  <a:pt x="46" y="299"/>
                  <a:pt x="64" y="299"/>
                </a:cubicBezTo>
                <a:cubicBezTo>
                  <a:pt x="82" y="299"/>
                  <a:pt x="96" y="301"/>
                  <a:pt x="104" y="306"/>
                </a:cubicBezTo>
                <a:cubicBezTo>
                  <a:pt x="104" y="332"/>
                  <a:pt x="104" y="332"/>
                  <a:pt x="104" y="332"/>
                </a:cubicBezTo>
                <a:cubicBezTo>
                  <a:pt x="94" y="324"/>
                  <a:pt x="80" y="320"/>
                  <a:pt x="63" y="320"/>
                </a:cubicBezTo>
                <a:cubicBezTo>
                  <a:pt x="52" y="320"/>
                  <a:pt x="43" y="323"/>
                  <a:pt x="36" y="328"/>
                </a:cubicBezTo>
                <a:cubicBezTo>
                  <a:pt x="29" y="334"/>
                  <a:pt x="25" y="341"/>
                  <a:pt x="25" y="351"/>
                </a:cubicBezTo>
                <a:cubicBezTo>
                  <a:pt x="25" y="357"/>
                  <a:pt x="26" y="363"/>
                  <a:pt x="28" y="367"/>
                </a:cubicBezTo>
                <a:cubicBezTo>
                  <a:pt x="30" y="371"/>
                  <a:pt x="34" y="375"/>
                  <a:pt x="39" y="379"/>
                </a:cubicBezTo>
                <a:cubicBezTo>
                  <a:pt x="44" y="383"/>
                  <a:pt x="52" y="388"/>
                  <a:pt x="64" y="394"/>
                </a:cubicBezTo>
                <a:cubicBezTo>
                  <a:pt x="82" y="404"/>
                  <a:pt x="95" y="414"/>
                  <a:pt x="102" y="423"/>
                </a:cubicBezTo>
                <a:cubicBezTo>
                  <a:pt x="109" y="431"/>
                  <a:pt x="112" y="442"/>
                  <a:pt x="112" y="453"/>
                </a:cubicBezTo>
                <a:close/>
                <a:moveTo>
                  <a:pt x="322" y="401"/>
                </a:moveTo>
                <a:cubicBezTo>
                  <a:pt x="322" y="428"/>
                  <a:pt x="316" y="451"/>
                  <a:pt x="304" y="469"/>
                </a:cubicBezTo>
                <a:cubicBezTo>
                  <a:pt x="291" y="487"/>
                  <a:pt x="273" y="499"/>
                  <a:pt x="250" y="504"/>
                </a:cubicBezTo>
                <a:cubicBezTo>
                  <a:pt x="297" y="553"/>
                  <a:pt x="297" y="553"/>
                  <a:pt x="297" y="553"/>
                </a:cubicBezTo>
                <a:cubicBezTo>
                  <a:pt x="264" y="553"/>
                  <a:pt x="264" y="553"/>
                  <a:pt x="264" y="553"/>
                </a:cubicBezTo>
                <a:cubicBezTo>
                  <a:pt x="225" y="507"/>
                  <a:pt x="225" y="507"/>
                  <a:pt x="225" y="507"/>
                </a:cubicBezTo>
                <a:cubicBezTo>
                  <a:pt x="207" y="507"/>
                  <a:pt x="191" y="503"/>
                  <a:pt x="176" y="494"/>
                </a:cubicBezTo>
                <a:cubicBezTo>
                  <a:pt x="162" y="486"/>
                  <a:pt x="151" y="474"/>
                  <a:pt x="143" y="458"/>
                </a:cubicBezTo>
                <a:cubicBezTo>
                  <a:pt x="136" y="442"/>
                  <a:pt x="132" y="425"/>
                  <a:pt x="132" y="405"/>
                </a:cubicBezTo>
                <a:cubicBezTo>
                  <a:pt x="132" y="384"/>
                  <a:pt x="136" y="365"/>
                  <a:pt x="144" y="349"/>
                </a:cubicBezTo>
                <a:cubicBezTo>
                  <a:pt x="152" y="333"/>
                  <a:pt x="163" y="320"/>
                  <a:pt x="178" y="312"/>
                </a:cubicBezTo>
                <a:cubicBezTo>
                  <a:pt x="193" y="303"/>
                  <a:pt x="210" y="299"/>
                  <a:pt x="230" y="299"/>
                </a:cubicBezTo>
                <a:cubicBezTo>
                  <a:pt x="248" y="299"/>
                  <a:pt x="264" y="303"/>
                  <a:pt x="278" y="312"/>
                </a:cubicBezTo>
                <a:cubicBezTo>
                  <a:pt x="292" y="320"/>
                  <a:pt x="303" y="333"/>
                  <a:pt x="311" y="348"/>
                </a:cubicBezTo>
                <a:cubicBezTo>
                  <a:pt x="319" y="364"/>
                  <a:pt x="322" y="381"/>
                  <a:pt x="322" y="401"/>
                </a:cubicBezTo>
                <a:close/>
                <a:moveTo>
                  <a:pt x="298" y="404"/>
                </a:moveTo>
                <a:cubicBezTo>
                  <a:pt x="298" y="377"/>
                  <a:pt x="291" y="357"/>
                  <a:pt x="279" y="342"/>
                </a:cubicBezTo>
                <a:cubicBezTo>
                  <a:pt x="267" y="327"/>
                  <a:pt x="250" y="320"/>
                  <a:pt x="228" y="320"/>
                </a:cubicBezTo>
                <a:cubicBezTo>
                  <a:pt x="214" y="320"/>
                  <a:pt x="202" y="324"/>
                  <a:pt x="191" y="331"/>
                </a:cubicBezTo>
                <a:cubicBezTo>
                  <a:pt x="180" y="338"/>
                  <a:pt x="171" y="347"/>
                  <a:pt x="165" y="360"/>
                </a:cubicBezTo>
                <a:cubicBezTo>
                  <a:pt x="159" y="373"/>
                  <a:pt x="156" y="387"/>
                  <a:pt x="156" y="403"/>
                </a:cubicBezTo>
                <a:cubicBezTo>
                  <a:pt x="156" y="419"/>
                  <a:pt x="159" y="434"/>
                  <a:pt x="165" y="446"/>
                </a:cubicBezTo>
                <a:cubicBezTo>
                  <a:pt x="171" y="459"/>
                  <a:pt x="179" y="469"/>
                  <a:pt x="190" y="476"/>
                </a:cubicBezTo>
                <a:cubicBezTo>
                  <a:pt x="200" y="483"/>
                  <a:pt x="213" y="486"/>
                  <a:pt x="226" y="486"/>
                </a:cubicBezTo>
                <a:cubicBezTo>
                  <a:pt x="248" y="486"/>
                  <a:pt x="266" y="479"/>
                  <a:pt x="279" y="464"/>
                </a:cubicBezTo>
                <a:cubicBezTo>
                  <a:pt x="291" y="449"/>
                  <a:pt x="298" y="429"/>
                  <a:pt x="298" y="404"/>
                </a:cubicBezTo>
                <a:close/>
                <a:moveTo>
                  <a:pt x="459" y="504"/>
                </a:moveTo>
                <a:cubicBezTo>
                  <a:pt x="354" y="504"/>
                  <a:pt x="354" y="504"/>
                  <a:pt x="354" y="504"/>
                </a:cubicBezTo>
                <a:cubicBezTo>
                  <a:pt x="354" y="302"/>
                  <a:pt x="354" y="302"/>
                  <a:pt x="354" y="302"/>
                </a:cubicBezTo>
                <a:cubicBezTo>
                  <a:pt x="378" y="302"/>
                  <a:pt x="378" y="302"/>
                  <a:pt x="378" y="302"/>
                </a:cubicBezTo>
                <a:cubicBezTo>
                  <a:pt x="378" y="483"/>
                  <a:pt x="378" y="483"/>
                  <a:pt x="378" y="483"/>
                </a:cubicBezTo>
                <a:cubicBezTo>
                  <a:pt x="459" y="483"/>
                  <a:pt x="459" y="483"/>
                  <a:pt x="459" y="483"/>
                </a:cubicBezTo>
                <a:lnTo>
                  <a:pt x="459" y="504"/>
                </a:lnTo>
                <a:close/>
                <a:moveTo>
                  <a:pt x="637" y="453"/>
                </a:moveTo>
                <a:cubicBezTo>
                  <a:pt x="637" y="470"/>
                  <a:pt x="631" y="483"/>
                  <a:pt x="619" y="493"/>
                </a:cubicBezTo>
                <a:cubicBezTo>
                  <a:pt x="607" y="503"/>
                  <a:pt x="591" y="507"/>
                  <a:pt x="570" y="507"/>
                </a:cubicBezTo>
                <a:cubicBezTo>
                  <a:pt x="563" y="507"/>
                  <a:pt x="554" y="506"/>
                  <a:pt x="545" y="504"/>
                </a:cubicBezTo>
                <a:cubicBezTo>
                  <a:pt x="535" y="501"/>
                  <a:pt x="529" y="499"/>
                  <a:pt x="525" y="496"/>
                </a:cubicBezTo>
                <a:cubicBezTo>
                  <a:pt x="525" y="468"/>
                  <a:pt x="525" y="468"/>
                  <a:pt x="525" y="468"/>
                </a:cubicBezTo>
                <a:cubicBezTo>
                  <a:pt x="531" y="473"/>
                  <a:pt x="538" y="477"/>
                  <a:pt x="547" y="481"/>
                </a:cubicBezTo>
                <a:cubicBezTo>
                  <a:pt x="557" y="484"/>
                  <a:pt x="565" y="486"/>
                  <a:pt x="573" y="486"/>
                </a:cubicBezTo>
                <a:cubicBezTo>
                  <a:pt x="599" y="486"/>
                  <a:pt x="612" y="476"/>
                  <a:pt x="612" y="456"/>
                </a:cubicBezTo>
                <a:cubicBezTo>
                  <a:pt x="612" y="447"/>
                  <a:pt x="610" y="440"/>
                  <a:pt x="604" y="434"/>
                </a:cubicBezTo>
                <a:cubicBezTo>
                  <a:pt x="598" y="428"/>
                  <a:pt x="587" y="420"/>
                  <a:pt x="570" y="410"/>
                </a:cubicBezTo>
                <a:cubicBezTo>
                  <a:pt x="553" y="401"/>
                  <a:pt x="542" y="392"/>
                  <a:pt x="535" y="384"/>
                </a:cubicBezTo>
                <a:cubicBezTo>
                  <a:pt x="528" y="375"/>
                  <a:pt x="525" y="365"/>
                  <a:pt x="525" y="353"/>
                </a:cubicBezTo>
                <a:cubicBezTo>
                  <a:pt x="525" y="337"/>
                  <a:pt x="531" y="324"/>
                  <a:pt x="543" y="314"/>
                </a:cubicBezTo>
                <a:cubicBezTo>
                  <a:pt x="555" y="304"/>
                  <a:pt x="570" y="299"/>
                  <a:pt x="589" y="299"/>
                </a:cubicBezTo>
                <a:cubicBezTo>
                  <a:pt x="607" y="299"/>
                  <a:pt x="620" y="301"/>
                  <a:pt x="629" y="306"/>
                </a:cubicBezTo>
                <a:cubicBezTo>
                  <a:pt x="629" y="332"/>
                  <a:pt x="629" y="332"/>
                  <a:pt x="629" y="332"/>
                </a:cubicBezTo>
                <a:cubicBezTo>
                  <a:pt x="618" y="324"/>
                  <a:pt x="605" y="320"/>
                  <a:pt x="588" y="320"/>
                </a:cubicBezTo>
                <a:cubicBezTo>
                  <a:pt x="577" y="320"/>
                  <a:pt x="568" y="323"/>
                  <a:pt x="560" y="328"/>
                </a:cubicBezTo>
                <a:cubicBezTo>
                  <a:pt x="553" y="334"/>
                  <a:pt x="550" y="341"/>
                  <a:pt x="550" y="351"/>
                </a:cubicBezTo>
                <a:cubicBezTo>
                  <a:pt x="550" y="357"/>
                  <a:pt x="551" y="363"/>
                  <a:pt x="553" y="367"/>
                </a:cubicBezTo>
                <a:cubicBezTo>
                  <a:pt x="555" y="371"/>
                  <a:pt x="559" y="375"/>
                  <a:pt x="564" y="379"/>
                </a:cubicBezTo>
                <a:cubicBezTo>
                  <a:pt x="569" y="383"/>
                  <a:pt x="577" y="388"/>
                  <a:pt x="589" y="394"/>
                </a:cubicBezTo>
                <a:cubicBezTo>
                  <a:pt x="607" y="404"/>
                  <a:pt x="619" y="414"/>
                  <a:pt x="627" y="423"/>
                </a:cubicBezTo>
                <a:cubicBezTo>
                  <a:pt x="634" y="431"/>
                  <a:pt x="637" y="442"/>
                  <a:pt x="637" y="453"/>
                </a:cubicBezTo>
                <a:close/>
                <a:moveTo>
                  <a:pt x="781" y="438"/>
                </a:moveTo>
                <a:cubicBezTo>
                  <a:pt x="679" y="438"/>
                  <a:pt x="679" y="438"/>
                  <a:pt x="679" y="438"/>
                </a:cubicBezTo>
                <a:cubicBezTo>
                  <a:pt x="680" y="454"/>
                  <a:pt x="684" y="466"/>
                  <a:pt x="692" y="475"/>
                </a:cubicBezTo>
                <a:cubicBezTo>
                  <a:pt x="701" y="483"/>
                  <a:pt x="712" y="488"/>
                  <a:pt x="726" y="488"/>
                </a:cubicBezTo>
                <a:cubicBezTo>
                  <a:pt x="743" y="488"/>
                  <a:pt x="758" y="482"/>
                  <a:pt x="771" y="472"/>
                </a:cubicBezTo>
                <a:cubicBezTo>
                  <a:pt x="771" y="493"/>
                  <a:pt x="771" y="493"/>
                  <a:pt x="771" y="493"/>
                </a:cubicBezTo>
                <a:cubicBezTo>
                  <a:pt x="758" y="503"/>
                  <a:pt x="742" y="507"/>
                  <a:pt x="721" y="507"/>
                </a:cubicBezTo>
                <a:cubicBezTo>
                  <a:pt x="700" y="507"/>
                  <a:pt x="684" y="501"/>
                  <a:pt x="673" y="487"/>
                </a:cubicBezTo>
                <a:cubicBezTo>
                  <a:pt x="661" y="474"/>
                  <a:pt x="656" y="456"/>
                  <a:pt x="656" y="432"/>
                </a:cubicBezTo>
                <a:cubicBezTo>
                  <a:pt x="656" y="418"/>
                  <a:pt x="658" y="405"/>
                  <a:pt x="664" y="393"/>
                </a:cubicBezTo>
                <a:cubicBezTo>
                  <a:pt x="670" y="382"/>
                  <a:pt x="678" y="373"/>
                  <a:pt x="688" y="366"/>
                </a:cubicBezTo>
                <a:cubicBezTo>
                  <a:pt x="698" y="360"/>
                  <a:pt x="709" y="356"/>
                  <a:pt x="722" y="356"/>
                </a:cubicBezTo>
                <a:cubicBezTo>
                  <a:pt x="740" y="356"/>
                  <a:pt x="755" y="362"/>
                  <a:pt x="765" y="375"/>
                </a:cubicBezTo>
                <a:cubicBezTo>
                  <a:pt x="776" y="387"/>
                  <a:pt x="781" y="404"/>
                  <a:pt x="781" y="426"/>
                </a:cubicBezTo>
                <a:lnTo>
                  <a:pt x="781" y="438"/>
                </a:lnTo>
                <a:close/>
                <a:moveTo>
                  <a:pt x="758" y="418"/>
                </a:moveTo>
                <a:cubicBezTo>
                  <a:pt x="757" y="405"/>
                  <a:pt x="754" y="394"/>
                  <a:pt x="748" y="387"/>
                </a:cubicBezTo>
                <a:cubicBezTo>
                  <a:pt x="742" y="380"/>
                  <a:pt x="733" y="376"/>
                  <a:pt x="722" y="376"/>
                </a:cubicBezTo>
                <a:cubicBezTo>
                  <a:pt x="711" y="376"/>
                  <a:pt x="702" y="380"/>
                  <a:pt x="694" y="388"/>
                </a:cubicBezTo>
                <a:cubicBezTo>
                  <a:pt x="687" y="395"/>
                  <a:pt x="682" y="405"/>
                  <a:pt x="680" y="418"/>
                </a:cubicBezTo>
                <a:lnTo>
                  <a:pt x="758" y="418"/>
                </a:lnTo>
                <a:close/>
                <a:moveTo>
                  <a:pt x="882" y="383"/>
                </a:moveTo>
                <a:cubicBezTo>
                  <a:pt x="878" y="380"/>
                  <a:pt x="872" y="379"/>
                  <a:pt x="865" y="379"/>
                </a:cubicBezTo>
                <a:cubicBezTo>
                  <a:pt x="854" y="379"/>
                  <a:pt x="846" y="383"/>
                  <a:pt x="840" y="393"/>
                </a:cubicBezTo>
                <a:cubicBezTo>
                  <a:pt x="833" y="403"/>
                  <a:pt x="830" y="415"/>
                  <a:pt x="830" y="430"/>
                </a:cubicBezTo>
                <a:cubicBezTo>
                  <a:pt x="830" y="504"/>
                  <a:pt x="830" y="504"/>
                  <a:pt x="830" y="504"/>
                </a:cubicBezTo>
                <a:cubicBezTo>
                  <a:pt x="807" y="504"/>
                  <a:pt x="807" y="504"/>
                  <a:pt x="807" y="504"/>
                </a:cubicBezTo>
                <a:cubicBezTo>
                  <a:pt x="807" y="360"/>
                  <a:pt x="807" y="360"/>
                  <a:pt x="807" y="360"/>
                </a:cubicBezTo>
                <a:cubicBezTo>
                  <a:pt x="830" y="360"/>
                  <a:pt x="830" y="360"/>
                  <a:pt x="830" y="360"/>
                </a:cubicBezTo>
                <a:cubicBezTo>
                  <a:pt x="830" y="390"/>
                  <a:pt x="830" y="390"/>
                  <a:pt x="830" y="390"/>
                </a:cubicBezTo>
                <a:cubicBezTo>
                  <a:pt x="831" y="390"/>
                  <a:pt x="831" y="390"/>
                  <a:pt x="831" y="390"/>
                </a:cubicBezTo>
                <a:cubicBezTo>
                  <a:pt x="834" y="380"/>
                  <a:pt x="839" y="372"/>
                  <a:pt x="846" y="366"/>
                </a:cubicBezTo>
                <a:cubicBezTo>
                  <a:pt x="852" y="360"/>
                  <a:pt x="860" y="357"/>
                  <a:pt x="868" y="357"/>
                </a:cubicBezTo>
                <a:cubicBezTo>
                  <a:pt x="874" y="357"/>
                  <a:pt x="879" y="358"/>
                  <a:pt x="882" y="359"/>
                </a:cubicBezTo>
                <a:lnTo>
                  <a:pt x="882" y="383"/>
                </a:lnTo>
                <a:close/>
                <a:moveTo>
                  <a:pt x="1024" y="360"/>
                </a:moveTo>
                <a:cubicBezTo>
                  <a:pt x="967" y="504"/>
                  <a:pt x="967" y="504"/>
                  <a:pt x="967" y="504"/>
                </a:cubicBezTo>
                <a:cubicBezTo>
                  <a:pt x="944" y="504"/>
                  <a:pt x="944" y="504"/>
                  <a:pt x="944" y="504"/>
                </a:cubicBezTo>
                <a:cubicBezTo>
                  <a:pt x="890" y="360"/>
                  <a:pt x="890" y="360"/>
                  <a:pt x="890" y="360"/>
                </a:cubicBezTo>
                <a:cubicBezTo>
                  <a:pt x="915" y="360"/>
                  <a:pt x="915" y="360"/>
                  <a:pt x="915" y="360"/>
                </a:cubicBezTo>
                <a:cubicBezTo>
                  <a:pt x="952" y="464"/>
                  <a:pt x="952" y="464"/>
                  <a:pt x="952" y="464"/>
                </a:cubicBezTo>
                <a:cubicBezTo>
                  <a:pt x="954" y="470"/>
                  <a:pt x="955" y="477"/>
                  <a:pt x="957" y="485"/>
                </a:cubicBezTo>
                <a:cubicBezTo>
                  <a:pt x="957" y="485"/>
                  <a:pt x="957" y="485"/>
                  <a:pt x="957" y="485"/>
                </a:cubicBezTo>
                <a:cubicBezTo>
                  <a:pt x="958" y="478"/>
                  <a:pt x="960" y="471"/>
                  <a:pt x="962" y="465"/>
                </a:cubicBezTo>
                <a:cubicBezTo>
                  <a:pt x="1000" y="360"/>
                  <a:pt x="1000" y="360"/>
                  <a:pt x="1000" y="360"/>
                </a:cubicBezTo>
                <a:lnTo>
                  <a:pt x="1024" y="360"/>
                </a:lnTo>
                <a:close/>
                <a:moveTo>
                  <a:pt x="1156" y="438"/>
                </a:moveTo>
                <a:cubicBezTo>
                  <a:pt x="1054" y="438"/>
                  <a:pt x="1054" y="438"/>
                  <a:pt x="1054" y="438"/>
                </a:cubicBezTo>
                <a:cubicBezTo>
                  <a:pt x="1055" y="454"/>
                  <a:pt x="1059" y="466"/>
                  <a:pt x="1067" y="475"/>
                </a:cubicBezTo>
                <a:cubicBezTo>
                  <a:pt x="1075" y="483"/>
                  <a:pt x="1087" y="488"/>
                  <a:pt x="1101" y="488"/>
                </a:cubicBezTo>
                <a:cubicBezTo>
                  <a:pt x="1118" y="488"/>
                  <a:pt x="1132" y="482"/>
                  <a:pt x="1146" y="472"/>
                </a:cubicBezTo>
                <a:cubicBezTo>
                  <a:pt x="1146" y="493"/>
                  <a:pt x="1146" y="493"/>
                  <a:pt x="1146" y="493"/>
                </a:cubicBezTo>
                <a:cubicBezTo>
                  <a:pt x="1133" y="503"/>
                  <a:pt x="1117" y="507"/>
                  <a:pt x="1096" y="507"/>
                </a:cubicBezTo>
                <a:cubicBezTo>
                  <a:pt x="1075" y="507"/>
                  <a:pt x="1059" y="501"/>
                  <a:pt x="1048" y="487"/>
                </a:cubicBezTo>
                <a:cubicBezTo>
                  <a:pt x="1036" y="474"/>
                  <a:pt x="1030" y="456"/>
                  <a:pt x="1030" y="432"/>
                </a:cubicBezTo>
                <a:cubicBezTo>
                  <a:pt x="1030" y="418"/>
                  <a:pt x="1033" y="405"/>
                  <a:pt x="1039" y="393"/>
                </a:cubicBezTo>
                <a:cubicBezTo>
                  <a:pt x="1045" y="382"/>
                  <a:pt x="1053" y="373"/>
                  <a:pt x="1063" y="366"/>
                </a:cubicBezTo>
                <a:cubicBezTo>
                  <a:pt x="1073" y="360"/>
                  <a:pt x="1084" y="356"/>
                  <a:pt x="1097" y="356"/>
                </a:cubicBezTo>
                <a:cubicBezTo>
                  <a:pt x="1115" y="356"/>
                  <a:pt x="1130" y="362"/>
                  <a:pt x="1140" y="375"/>
                </a:cubicBezTo>
                <a:cubicBezTo>
                  <a:pt x="1151" y="387"/>
                  <a:pt x="1156" y="404"/>
                  <a:pt x="1156" y="426"/>
                </a:cubicBezTo>
                <a:lnTo>
                  <a:pt x="1156" y="438"/>
                </a:lnTo>
                <a:close/>
                <a:moveTo>
                  <a:pt x="1132" y="418"/>
                </a:moveTo>
                <a:cubicBezTo>
                  <a:pt x="1132" y="405"/>
                  <a:pt x="1129" y="394"/>
                  <a:pt x="1123" y="387"/>
                </a:cubicBezTo>
                <a:cubicBezTo>
                  <a:pt x="1116" y="380"/>
                  <a:pt x="1108" y="376"/>
                  <a:pt x="1096" y="376"/>
                </a:cubicBezTo>
                <a:cubicBezTo>
                  <a:pt x="1086" y="376"/>
                  <a:pt x="1076" y="380"/>
                  <a:pt x="1069" y="388"/>
                </a:cubicBezTo>
                <a:cubicBezTo>
                  <a:pt x="1061" y="395"/>
                  <a:pt x="1057" y="405"/>
                  <a:pt x="1055" y="418"/>
                </a:cubicBezTo>
                <a:lnTo>
                  <a:pt x="1132" y="418"/>
                </a:lnTo>
                <a:close/>
                <a:moveTo>
                  <a:pt x="1257" y="383"/>
                </a:moveTo>
                <a:cubicBezTo>
                  <a:pt x="1253" y="380"/>
                  <a:pt x="1247" y="379"/>
                  <a:pt x="1239" y="379"/>
                </a:cubicBezTo>
                <a:cubicBezTo>
                  <a:pt x="1229" y="379"/>
                  <a:pt x="1221" y="383"/>
                  <a:pt x="1215" y="393"/>
                </a:cubicBezTo>
                <a:cubicBezTo>
                  <a:pt x="1208" y="403"/>
                  <a:pt x="1205" y="415"/>
                  <a:pt x="1205" y="430"/>
                </a:cubicBezTo>
                <a:cubicBezTo>
                  <a:pt x="1205" y="504"/>
                  <a:pt x="1205" y="504"/>
                  <a:pt x="1205" y="504"/>
                </a:cubicBezTo>
                <a:cubicBezTo>
                  <a:pt x="1182" y="504"/>
                  <a:pt x="1182" y="504"/>
                  <a:pt x="1182" y="504"/>
                </a:cubicBezTo>
                <a:cubicBezTo>
                  <a:pt x="1182" y="360"/>
                  <a:pt x="1182" y="360"/>
                  <a:pt x="1182" y="360"/>
                </a:cubicBezTo>
                <a:cubicBezTo>
                  <a:pt x="1205" y="360"/>
                  <a:pt x="1205" y="360"/>
                  <a:pt x="1205" y="360"/>
                </a:cubicBezTo>
                <a:cubicBezTo>
                  <a:pt x="1205" y="390"/>
                  <a:pt x="1205" y="390"/>
                  <a:pt x="1205" y="390"/>
                </a:cubicBezTo>
                <a:cubicBezTo>
                  <a:pt x="1206" y="390"/>
                  <a:pt x="1206" y="390"/>
                  <a:pt x="1206" y="390"/>
                </a:cubicBezTo>
                <a:cubicBezTo>
                  <a:pt x="1209" y="380"/>
                  <a:pt x="1214" y="372"/>
                  <a:pt x="1220" y="366"/>
                </a:cubicBezTo>
                <a:cubicBezTo>
                  <a:pt x="1227" y="360"/>
                  <a:pt x="1235" y="357"/>
                  <a:pt x="1243" y="357"/>
                </a:cubicBezTo>
                <a:cubicBezTo>
                  <a:pt x="1249" y="357"/>
                  <a:pt x="1254" y="358"/>
                  <a:pt x="1257" y="359"/>
                </a:cubicBezTo>
                <a:lnTo>
                  <a:pt x="1257" y="383"/>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p>
        </p:txBody>
      </p:sp>
      <p:sp>
        <p:nvSpPr>
          <p:cNvPr id="157" name="TextBox 156"/>
          <p:cNvSpPr txBox="1"/>
          <p:nvPr/>
        </p:nvSpPr>
        <p:spPr>
          <a:xfrm>
            <a:off x="6882375" y="4825230"/>
            <a:ext cx="1210362"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Format conversion</a:t>
            </a:r>
          </a:p>
        </p:txBody>
      </p:sp>
      <p:sp>
        <p:nvSpPr>
          <p:cNvPr id="158" name="TextBox 157"/>
          <p:cNvSpPr txBox="1"/>
          <p:nvPr/>
        </p:nvSpPr>
        <p:spPr>
          <a:xfrm>
            <a:off x="8737043" y="4825230"/>
            <a:ext cx="1362797"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Enterprise messaging</a:t>
            </a:r>
          </a:p>
        </p:txBody>
      </p:sp>
      <p:sp>
        <p:nvSpPr>
          <p:cNvPr id="159" name="TextBox 158"/>
          <p:cNvSpPr txBox="1"/>
          <p:nvPr/>
        </p:nvSpPr>
        <p:spPr>
          <a:xfrm>
            <a:off x="10667486" y="4825230"/>
            <a:ext cx="393187"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B2B</a:t>
            </a:r>
          </a:p>
        </p:txBody>
      </p:sp>
      <p:pic>
        <p:nvPicPr>
          <p:cNvPr id="13" name="Picture 12"/>
          <p:cNvPicPr>
            <a:picLocks noChangeAspect="1"/>
          </p:cNvPicPr>
          <p:nvPr/>
        </p:nvPicPr>
        <p:blipFill>
          <a:blip r:embed="rId12"/>
          <a:stretch>
            <a:fillRect/>
          </a:stretch>
        </p:blipFill>
        <p:spPr>
          <a:xfrm>
            <a:off x="7192318" y="4023409"/>
            <a:ext cx="814858" cy="345991"/>
          </a:xfrm>
          <a:prstGeom prst="rect">
            <a:avLst/>
          </a:prstGeom>
        </p:spPr>
      </p:pic>
      <p:pic>
        <p:nvPicPr>
          <p:cNvPr id="14" name="Picture 13"/>
          <p:cNvPicPr>
            <a:picLocks noChangeAspect="1"/>
          </p:cNvPicPr>
          <p:nvPr/>
        </p:nvPicPr>
        <p:blipFill>
          <a:blip r:embed="rId13"/>
          <a:stretch>
            <a:fillRect/>
          </a:stretch>
        </p:blipFill>
        <p:spPr>
          <a:xfrm>
            <a:off x="6633277" y="4129224"/>
            <a:ext cx="467209" cy="511705"/>
          </a:xfrm>
          <a:prstGeom prst="rect">
            <a:avLst/>
          </a:prstGeom>
        </p:spPr>
      </p:pic>
      <p:sp>
        <p:nvSpPr>
          <p:cNvPr id="160" name="TextBox 159"/>
          <p:cNvSpPr txBox="1"/>
          <p:nvPr/>
        </p:nvSpPr>
        <p:spPr>
          <a:xfrm>
            <a:off x="7816125" y="4411597"/>
            <a:ext cx="533741" cy="217243"/>
          </a:xfrm>
          <a:prstGeom prst="rect">
            <a:avLst/>
          </a:prstGeom>
          <a:noFill/>
          <a:ln w="130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spAutoFit/>
          </a:bodyPr>
          <a:lstStyle>
            <a:defPPr>
              <a:defRPr lang="en-US"/>
            </a:defPPr>
            <a:lvl1pPr algn="ctr" defTabSz="913926" fontAlgn="base">
              <a:lnSpc>
                <a:spcPct val="90000"/>
              </a:lnSpc>
              <a:spcBef>
                <a:spcPct val="0"/>
              </a:spcBef>
              <a:spcAft>
                <a:spcPct val="0"/>
              </a:spcAft>
              <a:defRPr sz="1862" kern="0" spc="-49">
                <a:gradFill>
                  <a:gsLst>
                    <a:gs pos="80435">
                      <a:schemeClr val="bg1"/>
                    </a:gs>
                    <a:gs pos="58647">
                      <a:schemeClr val="bg1"/>
                    </a:gs>
                  </a:gsLst>
                  <a:lin ang="5400000" scaled="0"/>
                </a:gradFill>
                <a:latin typeface="Segoe UI"/>
                <a:ea typeface="Segoe UI" pitchFamily="34" charset="0"/>
                <a:cs typeface="Segoe UI" pitchFamily="34" charset="0"/>
              </a:defRPr>
            </a:lvl1pPr>
            <a:lvl2pPr marL="457200" defTabSz="914400">
              <a:defRPr>
                <a:solidFill>
                  <a:schemeClr val="lt1"/>
                </a:solidFill>
              </a:defRPr>
            </a:lvl2pPr>
            <a:lvl3pPr marL="914400" defTabSz="914400">
              <a:defRPr>
                <a:solidFill>
                  <a:schemeClr val="lt1"/>
                </a:solidFill>
              </a:defRPr>
            </a:lvl3pPr>
            <a:lvl4pPr marL="1371600" defTabSz="914400">
              <a:defRPr>
                <a:solidFill>
                  <a:schemeClr val="lt1"/>
                </a:solidFill>
              </a:defRPr>
            </a:lvl4pPr>
            <a:lvl5pPr marL="1828800" defTabSz="914400">
              <a:defRPr>
                <a:solidFill>
                  <a:schemeClr val="lt1"/>
                </a:solidFill>
              </a:defRPr>
            </a:lvl5pPr>
            <a:lvl6pPr marL="2286000" defTabSz="914400">
              <a:defRPr>
                <a:solidFill>
                  <a:schemeClr val="lt1"/>
                </a:solidFill>
              </a:defRPr>
            </a:lvl6pPr>
            <a:lvl7pPr marL="2743200" defTabSz="914400">
              <a:defRPr>
                <a:solidFill>
                  <a:schemeClr val="lt1"/>
                </a:solidFill>
              </a:defRPr>
            </a:lvl7pPr>
            <a:lvl8pPr marL="3200400" defTabSz="914400">
              <a:defRPr>
                <a:solidFill>
                  <a:schemeClr val="lt1"/>
                </a:solidFill>
              </a:defRPr>
            </a:lvl8pPr>
            <a:lvl9pPr marL="3657600" defTabSz="914400">
              <a:defRPr>
                <a:solidFill>
                  <a:schemeClr val="lt1"/>
                </a:solidFill>
              </a:defRPr>
            </a:lvl9pPr>
          </a:lstStyle>
          <a:p>
            <a:pPr algn="l"/>
            <a:r>
              <a:rPr lang="en-US" sz="1568" err="1"/>
              <a:t>Flatfile</a:t>
            </a:r>
            <a:endParaRPr lang="en-US" sz="1568"/>
          </a:p>
        </p:txBody>
      </p:sp>
      <p:sp>
        <p:nvSpPr>
          <p:cNvPr id="161" name="TextBox 160"/>
          <p:cNvSpPr txBox="1"/>
          <p:nvPr/>
        </p:nvSpPr>
        <p:spPr>
          <a:xfrm>
            <a:off x="9031820" y="4139578"/>
            <a:ext cx="742121" cy="525004"/>
          </a:xfrm>
          <a:prstGeom prst="rect">
            <a:avLst/>
          </a:prstGeom>
          <a:noFill/>
          <a:ln w="63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44821" tIns="44821" rIns="44821" bIns="44821" numCol="1" spcCol="0" rtlCol="0" fromWordArt="0" anchor="ctr" anchorCtr="0" forceAA="0" compatLnSpc="1">
            <a:prstTxWarp prst="textNoShape">
              <a:avLst/>
            </a:prstTxWarp>
            <a:spAutoFit/>
          </a:bodyPr>
          <a:lstStyle>
            <a:defPPr>
              <a:defRPr lang="en-US"/>
            </a:defPPr>
            <a:lvl1pPr defTabSz="913926" fontAlgn="base">
              <a:lnSpc>
                <a:spcPct val="90000"/>
              </a:lnSpc>
              <a:spcBef>
                <a:spcPct val="0"/>
              </a:spcBef>
              <a:spcAft>
                <a:spcPct val="0"/>
              </a:spcAft>
              <a:defRPr sz="1600" kern="0" spc="-49">
                <a:gradFill>
                  <a:gsLst>
                    <a:gs pos="80435">
                      <a:schemeClr val="bg1"/>
                    </a:gs>
                    <a:gs pos="58647">
                      <a:schemeClr val="bg1"/>
                    </a:gs>
                  </a:gsLst>
                  <a:lin ang="5400000" scaled="0"/>
                </a:gradFill>
                <a:latin typeface="Segoe UI"/>
                <a:ea typeface="Segoe UI" pitchFamily="34" charset="0"/>
                <a:cs typeface="Segoe UI" pitchFamily="34" charset="0"/>
              </a:defRPr>
            </a:lvl1pPr>
            <a:lvl2pPr marL="457200" defTabSz="914400">
              <a:defRPr>
                <a:solidFill>
                  <a:schemeClr val="lt1"/>
                </a:solidFill>
              </a:defRPr>
            </a:lvl2pPr>
            <a:lvl3pPr marL="914400" defTabSz="914400">
              <a:defRPr>
                <a:solidFill>
                  <a:schemeClr val="lt1"/>
                </a:solidFill>
              </a:defRPr>
            </a:lvl3pPr>
            <a:lvl4pPr marL="1371600" defTabSz="914400">
              <a:defRPr>
                <a:solidFill>
                  <a:schemeClr val="lt1"/>
                </a:solidFill>
              </a:defRPr>
            </a:lvl4pPr>
            <a:lvl5pPr marL="1828800" defTabSz="914400">
              <a:defRPr>
                <a:solidFill>
                  <a:schemeClr val="lt1"/>
                </a:solidFill>
              </a:defRPr>
            </a:lvl5pPr>
            <a:lvl6pPr marL="2286000" defTabSz="914400">
              <a:defRPr>
                <a:solidFill>
                  <a:schemeClr val="lt1"/>
                </a:solidFill>
              </a:defRPr>
            </a:lvl6pPr>
            <a:lvl7pPr marL="2743200" defTabSz="914400">
              <a:defRPr>
                <a:solidFill>
                  <a:schemeClr val="lt1"/>
                </a:solidFill>
              </a:defRPr>
            </a:lvl7pPr>
            <a:lvl8pPr marL="3200400" defTabSz="914400">
              <a:defRPr>
                <a:solidFill>
                  <a:schemeClr val="lt1"/>
                </a:solidFill>
              </a:defRPr>
            </a:lvl8pPr>
            <a:lvl9pPr marL="3657600" defTabSz="914400">
              <a:defRPr>
                <a:solidFill>
                  <a:schemeClr val="lt1"/>
                </a:solidFill>
              </a:defRPr>
            </a:lvl9pPr>
          </a:lstStyle>
          <a:p>
            <a:pPr algn="ctr"/>
            <a:r>
              <a:rPr lang="en-US" sz="1568"/>
              <a:t>VETER</a:t>
            </a:r>
            <a:br>
              <a:rPr lang="en-US" sz="1568"/>
            </a:br>
            <a:r>
              <a:rPr lang="en-US" sz="1568"/>
              <a:t>Pipeline</a:t>
            </a:r>
          </a:p>
        </p:txBody>
      </p:sp>
      <p:sp>
        <p:nvSpPr>
          <p:cNvPr id="162" name="TextBox 161"/>
          <p:cNvSpPr txBox="1"/>
          <p:nvPr/>
        </p:nvSpPr>
        <p:spPr>
          <a:xfrm>
            <a:off x="10411546" y="4132459"/>
            <a:ext cx="880412" cy="525004"/>
          </a:xfrm>
          <a:prstGeom prst="rect">
            <a:avLst/>
          </a:prstGeom>
          <a:noFill/>
          <a:ln w="63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44821" tIns="44821" rIns="44821" bIns="44821" numCol="1" spcCol="0" rtlCol="0" fromWordArt="0" anchor="ctr" anchorCtr="0" forceAA="0" compatLnSpc="1">
            <a:prstTxWarp prst="textNoShape">
              <a:avLst/>
            </a:prstTxWarp>
            <a:spAutoFit/>
          </a:bodyPr>
          <a:lstStyle>
            <a:defPPr>
              <a:defRPr lang="en-US"/>
            </a:defPPr>
            <a:lvl1pPr defTabSz="913926" fontAlgn="base">
              <a:lnSpc>
                <a:spcPct val="90000"/>
              </a:lnSpc>
              <a:spcBef>
                <a:spcPct val="0"/>
              </a:spcBef>
              <a:spcAft>
                <a:spcPct val="0"/>
              </a:spcAft>
              <a:defRPr sz="1600" kern="0" spc="-49">
                <a:gradFill>
                  <a:gsLst>
                    <a:gs pos="80435">
                      <a:schemeClr val="bg1"/>
                    </a:gs>
                    <a:gs pos="58647">
                      <a:schemeClr val="bg1"/>
                    </a:gs>
                  </a:gsLst>
                  <a:lin ang="5400000" scaled="0"/>
                </a:gradFill>
                <a:latin typeface="Segoe UI"/>
                <a:ea typeface="Segoe UI" pitchFamily="34" charset="0"/>
                <a:cs typeface="Segoe UI" pitchFamily="34" charset="0"/>
              </a:defRPr>
            </a:lvl1pPr>
            <a:lvl2pPr marL="457200" defTabSz="914400">
              <a:defRPr>
                <a:solidFill>
                  <a:schemeClr val="lt1"/>
                </a:solidFill>
              </a:defRPr>
            </a:lvl2pPr>
            <a:lvl3pPr marL="914400" defTabSz="914400">
              <a:defRPr>
                <a:solidFill>
                  <a:schemeClr val="lt1"/>
                </a:solidFill>
              </a:defRPr>
            </a:lvl3pPr>
            <a:lvl4pPr marL="1371600" defTabSz="914400">
              <a:defRPr>
                <a:solidFill>
                  <a:schemeClr val="lt1"/>
                </a:solidFill>
              </a:defRPr>
            </a:lvl4pPr>
            <a:lvl5pPr marL="1828800" defTabSz="914400">
              <a:defRPr>
                <a:solidFill>
                  <a:schemeClr val="lt1"/>
                </a:solidFill>
              </a:defRPr>
            </a:lvl5pPr>
            <a:lvl6pPr marL="2286000" defTabSz="914400">
              <a:defRPr>
                <a:solidFill>
                  <a:schemeClr val="lt1"/>
                </a:solidFill>
              </a:defRPr>
            </a:lvl6pPr>
            <a:lvl7pPr marL="2743200" defTabSz="914400">
              <a:defRPr>
                <a:solidFill>
                  <a:schemeClr val="lt1"/>
                </a:solidFill>
              </a:defRPr>
            </a:lvl7pPr>
            <a:lvl8pPr marL="3200400" defTabSz="914400">
              <a:defRPr>
                <a:solidFill>
                  <a:schemeClr val="lt1"/>
                </a:solidFill>
              </a:defRPr>
            </a:lvl8pPr>
            <a:lvl9pPr marL="3657600" defTabSz="914400">
              <a:defRPr>
                <a:solidFill>
                  <a:schemeClr val="lt1"/>
                </a:solidFill>
              </a:defRPr>
            </a:lvl9pPr>
          </a:lstStyle>
          <a:p>
            <a:pPr algn="ctr"/>
            <a:r>
              <a:rPr lang="en-US" sz="1568"/>
              <a:t>AS2/X12/</a:t>
            </a:r>
            <a:br>
              <a:rPr lang="en-US" sz="1568"/>
            </a:br>
            <a:r>
              <a:rPr lang="en-US" sz="1568" err="1"/>
              <a:t>Edifact</a:t>
            </a:r>
            <a:endParaRPr lang="en-US" sz="1568"/>
          </a:p>
        </p:txBody>
      </p:sp>
      <p:pic>
        <p:nvPicPr>
          <p:cNvPr id="67" name="Picture 66"/>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186363" y="3626465"/>
            <a:ext cx="782308" cy="782308"/>
          </a:xfrm>
          <a:prstGeom prst="rect">
            <a:avLst/>
          </a:prstGeom>
        </p:spPr>
      </p:pic>
    </p:spTree>
    <p:extLst>
      <p:ext uri="{BB962C8B-B14F-4D97-AF65-F5344CB8AC3E}">
        <p14:creationId xmlns:p14="http://schemas.microsoft.com/office/powerpoint/2010/main" val="399102756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bwMode="auto">
          <a:xfrm>
            <a:off x="3891353" y="70815"/>
            <a:ext cx="8193792" cy="6689736"/>
          </a:xfrm>
          <a:prstGeom prst="rect">
            <a:avLst/>
          </a:prstGeom>
          <a:solidFill>
            <a:srgbClr val="FFFFFF">
              <a:lumMod val="50000"/>
            </a:srgbClr>
          </a:solidFill>
          <a:ln w="2857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algn="ctr" defTabSz="913516"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sp>
        <p:nvSpPr>
          <p:cNvPr id="82" name="Rectangle 81"/>
          <p:cNvSpPr/>
          <p:nvPr/>
        </p:nvSpPr>
        <p:spPr bwMode="auto">
          <a:xfrm>
            <a:off x="4024700" y="193181"/>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pPr>
            <a:endParaRPr lang="en-US" sz="2307" kern="0">
              <a:solidFill>
                <a:srgbClr val="FFFFFF"/>
              </a:solidFill>
              <a:latin typeface="Segoe UI Light"/>
              <a:cs typeface="Segoe UI" pitchFamily="34" charset="0"/>
            </a:endParaRPr>
          </a:p>
        </p:txBody>
      </p:sp>
      <p:sp>
        <p:nvSpPr>
          <p:cNvPr id="83" name="Rectangle 82"/>
          <p:cNvSpPr/>
          <p:nvPr/>
        </p:nvSpPr>
        <p:spPr bwMode="auto">
          <a:xfrm>
            <a:off x="4010659" y="2411013"/>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pPr>
            <a:endParaRPr lang="en-US" sz="2307" kern="0">
              <a:solidFill>
                <a:srgbClr val="FFFFFF"/>
              </a:solidFill>
              <a:latin typeface="Segoe UI Light"/>
              <a:ea typeface="Segoe UI" pitchFamily="34" charset="0"/>
              <a:cs typeface="Segoe UI" pitchFamily="34" charset="0"/>
            </a:endParaRPr>
          </a:p>
        </p:txBody>
      </p:sp>
      <p:sp>
        <p:nvSpPr>
          <p:cNvPr id="84" name="Rectangle 83"/>
          <p:cNvSpPr/>
          <p:nvPr/>
        </p:nvSpPr>
        <p:spPr bwMode="auto">
          <a:xfrm>
            <a:off x="4010659" y="3531740"/>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pPr>
            <a:endParaRPr lang="en-US" sz="2307" kern="0">
              <a:solidFill>
                <a:srgbClr val="FFFFFF"/>
              </a:solidFill>
              <a:latin typeface="Segoe UI Light"/>
              <a:ea typeface="Segoe UI" pitchFamily="34" charset="0"/>
              <a:cs typeface="Segoe UI" pitchFamily="34" charset="0"/>
            </a:endParaRPr>
          </a:p>
        </p:txBody>
      </p:sp>
      <p:sp>
        <p:nvSpPr>
          <p:cNvPr id="85" name="Rectangle 84"/>
          <p:cNvSpPr/>
          <p:nvPr/>
        </p:nvSpPr>
        <p:spPr bwMode="auto">
          <a:xfrm>
            <a:off x="4010659" y="4640930"/>
            <a:ext cx="2389480" cy="1064647"/>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pPr>
            <a:endParaRPr lang="en-US" sz="2307" kern="0">
              <a:solidFill>
                <a:srgbClr val="FFFFFF"/>
              </a:solidFill>
              <a:latin typeface="Segoe UI Light"/>
              <a:cs typeface="Segoe UI" pitchFamily="34" charset="0"/>
            </a:endParaRPr>
          </a:p>
        </p:txBody>
      </p:sp>
      <p:sp>
        <p:nvSpPr>
          <p:cNvPr id="86" name="Rectangle 85"/>
          <p:cNvSpPr/>
          <p:nvPr/>
        </p:nvSpPr>
        <p:spPr bwMode="auto">
          <a:xfrm>
            <a:off x="4010659" y="1297307"/>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pPr>
            <a:endParaRPr lang="en-US" sz="2307" kern="0">
              <a:solidFill>
                <a:srgbClr val="FFFFFF"/>
              </a:solidFill>
              <a:latin typeface="Segoe UI Light"/>
              <a:cs typeface="Segoe UI" pitchFamily="34" charset="0"/>
            </a:endParaRPr>
          </a:p>
        </p:txBody>
      </p:sp>
      <p:sp>
        <p:nvSpPr>
          <p:cNvPr id="87" name="Rectangle 86"/>
          <p:cNvSpPr/>
          <p:nvPr/>
        </p:nvSpPr>
        <p:spPr bwMode="auto">
          <a:xfrm>
            <a:off x="6333894" y="193182"/>
            <a:ext cx="5610907" cy="6435386"/>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defRPr/>
            </a:pPr>
            <a:endParaRPr lang="en-US" sz="2307" kern="0">
              <a:solidFill>
                <a:srgbClr val="FFFFFF"/>
              </a:solidFill>
              <a:latin typeface="Segoe UI Light"/>
              <a:ea typeface="Segoe UI" pitchFamily="34" charset="0"/>
              <a:cs typeface="Segoe UI" pitchFamily="34" charset="0"/>
            </a:endParaRPr>
          </a:p>
        </p:txBody>
      </p:sp>
      <p:sp>
        <p:nvSpPr>
          <p:cNvPr id="88" name="TextBox 87"/>
          <p:cNvSpPr txBox="1"/>
          <p:nvPr/>
        </p:nvSpPr>
        <p:spPr>
          <a:xfrm>
            <a:off x="6480159" y="3573679"/>
            <a:ext cx="5270978" cy="1586867"/>
          </a:xfrm>
          <a:prstGeom prst="rect">
            <a:avLst/>
          </a:prstGeom>
          <a:solidFill>
            <a:schemeClr val="tx2"/>
          </a:solidFill>
        </p:spPr>
        <p:txBody>
          <a:bodyPr wrap="square" lIns="175661" tIns="140529" rIns="175661" bIns="140529" rtlCol="0">
            <a:spAutoFit/>
          </a:bodyPr>
          <a:lstStyle/>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p:txBody>
      </p:sp>
      <p:sp>
        <p:nvSpPr>
          <p:cNvPr id="89" name="TextBox 88"/>
          <p:cNvSpPr txBox="1"/>
          <p:nvPr/>
        </p:nvSpPr>
        <p:spPr>
          <a:xfrm>
            <a:off x="6480159" y="1935254"/>
            <a:ext cx="5270978" cy="1587052"/>
          </a:xfrm>
          <a:prstGeom prst="rect">
            <a:avLst/>
          </a:prstGeom>
          <a:solidFill>
            <a:schemeClr val="tx2"/>
          </a:solidFill>
        </p:spPr>
        <p:txBody>
          <a:bodyPr wrap="square" lIns="175661" tIns="140529" rIns="175661" bIns="140529" rtlCol="0">
            <a:spAutoFit/>
          </a:bodyPr>
          <a:lstStyle/>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TextBox 89"/>
          <p:cNvSpPr txBox="1"/>
          <p:nvPr/>
        </p:nvSpPr>
        <p:spPr>
          <a:xfrm>
            <a:off x="4903444" y="2699674"/>
            <a:ext cx="1161858"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API Apps</a:t>
            </a:r>
          </a:p>
        </p:txBody>
      </p:sp>
      <p:sp>
        <p:nvSpPr>
          <p:cNvPr id="91" name="TextBox 90"/>
          <p:cNvSpPr txBox="1"/>
          <p:nvPr/>
        </p:nvSpPr>
        <p:spPr>
          <a:xfrm>
            <a:off x="6480159" y="303881"/>
            <a:ext cx="5270978" cy="1580001"/>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32" tIns="137786" rIns="172232" bIns="13778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95810">
              <a:tabLst>
                <a:tab pos="878164" algn="l"/>
              </a:tabLst>
              <a:defRPr/>
            </a:pPr>
            <a:endParaRPr lang="en-US" sz="2304" b="0">
              <a:solidFill>
                <a:srgbClr val="FFFFFF"/>
              </a:solidFill>
              <a:latin typeface="Segoe UI Light"/>
              <a:ea typeface="+mn-ea"/>
            </a:endParaRPr>
          </a:p>
          <a:p>
            <a:pPr defTabSz="878221">
              <a:tabLst>
                <a:tab pos="860921" algn="l"/>
              </a:tabLst>
              <a:defRPr/>
            </a:pPr>
            <a:endParaRPr lang="en-US" sz="2262" b="0"/>
          </a:p>
        </p:txBody>
      </p:sp>
      <p:pic>
        <p:nvPicPr>
          <p:cNvPr id="92" name="Picture 91"/>
          <p:cNvPicPr>
            <a:picLocks noChangeAspect="1"/>
          </p:cNvPicPr>
          <p:nvPr/>
        </p:nvPicPr>
        <p:blipFill>
          <a:blip r:embed="rId2">
            <a:duotone>
              <a:prstClr val="black"/>
              <a:srgbClr val="00BCF2">
                <a:tint val="45000"/>
                <a:satMod val="400000"/>
              </a:srgbClr>
            </a:duotone>
            <a:lum bright="100000" contrast="-40000"/>
          </a:blip>
          <a:stretch>
            <a:fillRect/>
          </a:stretch>
        </p:blipFill>
        <p:spPr>
          <a:xfrm>
            <a:off x="4310783" y="1407029"/>
            <a:ext cx="545070" cy="782665"/>
          </a:xfrm>
          <a:prstGeom prst="rect">
            <a:avLst/>
          </a:prstGeom>
        </p:spPr>
      </p:pic>
      <p:sp>
        <p:nvSpPr>
          <p:cNvPr id="94" name="TextBox 93"/>
          <p:cNvSpPr txBox="1"/>
          <p:nvPr/>
        </p:nvSpPr>
        <p:spPr>
          <a:xfrm>
            <a:off x="4903444" y="3785719"/>
            <a:ext cx="1337865"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Logic Apps</a:t>
            </a:r>
          </a:p>
        </p:txBody>
      </p:sp>
      <p:sp>
        <p:nvSpPr>
          <p:cNvPr id="95" name="TextBox 94"/>
          <p:cNvSpPr txBox="1"/>
          <p:nvPr/>
        </p:nvSpPr>
        <p:spPr>
          <a:xfrm>
            <a:off x="5089453" y="4880171"/>
            <a:ext cx="1172972" cy="510886"/>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solidFill>
                  <a:srgbClr val="FFFFFF"/>
                </a:solidFill>
                <a:latin typeface="Segoe UI Light"/>
              </a:rPr>
              <a:t>Functions</a:t>
            </a:r>
          </a:p>
        </p:txBody>
      </p:sp>
      <p:sp>
        <p:nvSpPr>
          <p:cNvPr id="96" name="TextBox 95"/>
          <p:cNvSpPr txBox="1"/>
          <p:nvPr/>
        </p:nvSpPr>
        <p:spPr>
          <a:xfrm>
            <a:off x="4903444" y="1590728"/>
            <a:ext cx="1485585"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Mobile Apps</a:t>
            </a:r>
          </a:p>
        </p:txBody>
      </p:sp>
      <p:pic>
        <p:nvPicPr>
          <p:cNvPr id="97" name="Picture 6"/>
          <p:cNvPicPr>
            <a:picLocks noChangeAspect="1"/>
          </p:cNvPicPr>
          <p:nvPr/>
        </p:nvPicPr>
        <p:blipFill>
          <a:blip r:embed="rId3">
            <a:biLevel thresh="25000"/>
          </a:blip>
          <a:stretch>
            <a:fillRect/>
          </a:stretch>
        </p:blipFill>
        <p:spPr>
          <a:xfrm>
            <a:off x="4210269" y="4791735"/>
            <a:ext cx="902354" cy="796299"/>
          </a:xfrm>
          <a:prstGeom prst="rect">
            <a:avLst/>
          </a:prstGeom>
        </p:spPr>
      </p:pic>
      <p:sp>
        <p:nvSpPr>
          <p:cNvPr id="98" name="TextBox 97"/>
          <p:cNvSpPr txBox="1"/>
          <p:nvPr/>
        </p:nvSpPr>
        <p:spPr>
          <a:xfrm>
            <a:off x="4903445" y="486603"/>
            <a:ext cx="1276577"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Web Apps</a:t>
            </a:r>
          </a:p>
        </p:txBody>
      </p:sp>
      <p:sp>
        <p:nvSpPr>
          <p:cNvPr id="99" name="TextBox 98"/>
          <p:cNvSpPr txBox="1"/>
          <p:nvPr/>
        </p:nvSpPr>
        <p:spPr>
          <a:xfrm>
            <a:off x="6480159" y="5211918"/>
            <a:ext cx="5270978" cy="1305613"/>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32" tIns="137786" rIns="172232" bIns="13778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95810">
              <a:tabLst>
                <a:tab pos="878164" algn="l"/>
              </a:tabLst>
              <a:defRPr/>
            </a:pPr>
            <a:endParaRPr lang="en-US" sz="2307" b="0"/>
          </a:p>
        </p:txBody>
      </p:sp>
      <p:pic>
        <p:nvPicPr>
          <p:cNvPr id="100" name="Picture 99"/>
          <p:cNvPicPr>
            <a:picLocks noChangeAspect="1"/>
          </p:cNvPicPr>
          <p:nvPr/>
        </p:nvPicPr>
        <p:blipFill>
          <a:blip r:embed="rId4"/>
          <a:stretch>
            <a:fillRect/>
          </a:stretch>
        </p:blipFill>
        <p:spPr>
          <a:xfrm>
            <a:off x="4248657" y="2684297"/>
            <a:ext cx="669324" cy="631908"/>
          </a:xfrm>
          <a:prstGeom prst="flowChartOffpageConnector">
            <a:avLst/>
          </a:prstGeom>
          <a:noFill/>
        </p:spPr>
      </p:pic>
      <p:pic>
        <p:nvPicPr>
          <p:cNvPr id="101" name="Picture 100"/>
          <p:cNvPicPr>
            <a:picLocks noChangeAspect="1"/>
          </p:cNvPicPr>
          <p:nvPr/>
        </p:nvPicPr>
        <p:blipFill>
          <a:blip r:embed="rId5">
            <a:duotone>
              <a:prstClr val="black"/>
              <a:srgbClr val="00BCF2">
                <a:tint val="45000"/>
                <a:satMod val="400000"/>
              </a:srgbClr>
            </a:duotone>
            <a:lum bright="100000" contrast="-40000"/>
          </a:blip>
          <a:stretch>
            <a:fillRect/>
          </a:stretch>
        </p:blipFill>
        <p:spPr>
          <a:xfrm>
            <a:off x="4228449" y="339198"/>
            <a:ext cx="709741" cy="693195"/>
          </a:xfrm>
          <a:prstGeom prst="rect">
            <a:avLst/>
          </a:prstGeom>
        </p:spPr>
      </p:pic>
      <p:sp>
        <p:nvSpPr>
          <p:cNvPr id="102" name="TextBox 101"/>
          <p:cNvSpPr txBox="1"/>
          <p:nvPr/>
        </p:nvSpPr>
        <p:spPr>
          <a:xfrm>
            <a:off x="6567882" y="1924217"/>
            <a:ext cx="5175906"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Bind into services</a:t>
            </a:r>
          </a:p>
        </p:txBody>
      </p:sp>
      <p:sp>
        <p:nvSpPr>
          <p:cNvPr id="103" name="TextBox 102"/>
          <p:cNvSpPr txBox="1"/>
          <p:nvPr/>
        </p:nvSpPr>
        <p:spPr>
          <a:xfrm>
            <a:off x="6567882" y="3569725"/>
            <a:ext cx="5069570"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Accelerate development</a:t>
            </a:r>
          </a:p>
        </p:txBody>
      </p:sp>
      <p:sp>
        <p:nvSpPr>
          <p:cNvPr id="104" name="TextBox 103"/>
          <p:cNvSpPr txBox="1"/>
          <p:nvPr/>
        </p:nvSpPr>
        <p:spPr>
          <a:xfrm>
            <a:off x="6567881" y="5223386"/>
            <a:ext cx="5069570"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Languages supported</a:t>
            </a:r>
          </a:p>
        </p:txBody>
      </p:sp>
      <p:sp>
        <p:nvSpPr>
          <p:cNvPr id="105" name="TextBox 104"/>
          <p:cNvSpPr txBox="1"/>
          <p:nvPr/>
        </p:nvSpPr>
        <p:spPr>
          <a:xfrm>
            <a:off x="6567882" y="356224"/>
            <a:ext cx="3381818"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Event-driven</a:t>
            </a:r>
          </a:p>
        </p:txBody>
      </p:sp>
      <p:grpSp>
        <p:nvGrpSpPr>
          <p:cNvPr id="106" name="Group 105"/>
          <p:cNvGrpSpPr/>
          <p:nvPr/>
        </p:nvGrpSpPr>
        <p:grpSpPr>
          <a:xfrm>
            <a:off x="288272" y="1844058"/>
            <a:ext cx="3211113" cy="3196481"/>
            <a:chOff x="827088" y="-3463925"/>
            <a:chExt cx="3833812" cy="3816350"/>
          </a:xfrm>
        </p:grpSpPr>
        <p:sp>
          <p:nvSpPr>
            <p:cNvPr id="107"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08"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09"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10"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4BBB"/>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11"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12"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13"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14"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grpSp>
      <p:sp>
        <p:nvSpPr>
          <p:cNvPr id="115" name="Rectangle 114"/>
          <p:cNvSpPr/>
          <p:nvPr/>
        </p:nvSpPr>
        <p:spPr>
          <a:xfrm>
            <a:off x="317875" y="5089515"/>
            <a:ext cx="3181511" cy="693970"/>
          </a:xfrm>
          <a:prstGeom prst="rect">
            <a:avLst/>
          </a:prstGeom>
        </p:spPr>
        <p:txBody>
          <a:bodyPr wrap="square">
            <a:spAutoFit/>
          </a:bodyPr>
          <a:lstStyle/>
          <a:p>
            <a:pPr algn="ctr" defTabSz="914225"/>
            <a:r>
              <a:rPr lang="en-US" sz="3921" kern="0">
                <a:gradFill>
                  <a:gsLst>
                    <a:gs pos="0">
                      <a:schemeClr val="tx1"/>
                    </a:gs>
                    <a:gs pos="100000">
                      <a:schemeClr val="tx1"/>
                    </a:gs>
                  </a:gsLst>
                  <a:lin ang="5400000" scaled="1"/>
                </a:gradFill>
                <a:latin typeface="Segoe UI Light" panose="020B0502040204020203" pitchFamily="34" charset="0"/>
                <a:ea typeface="Segoe UI Black" panose="020B0A02040204020203" pitchFamily="34" charset="0"/>
                <a:cs typeface="Segoe UI Light" panose="020B0502040204020203" pitchFamily="34" charset="0"/>
              </a:rPr>
              <a:t>App Service</a:t>
            </a:r>
            <a:endParaRPr lang="en-US" sz="3921" kern="0">
              <a:gradFill>
                <a:gsLst>
                  <a:gs pos="0">
                    <a:schemeClr val="tx1"/>
                  </a:gs>
                  <a:gs pos="100000">
                    <a:schemeClr val="tx1"/>
                  </a:gs>
                </a:gsLst>
                <a:lin ang="5400000" scaled="1"/>
              </a:gradFill>
            </a:endParaRPr>
          </a:p>
        </p:txBody>
      </p:sp>
      <p:sp>
        <p:nvSpPr>
          <p:cNvPr id="146" name="TextBox 145"/>
          <p:cNvSpPr txBox="1"/>
          <p:nvPr/>
        </p:nvSpPr>
        <p:spPr>
          <a:xfrm>
            <a:off x="9688425" y="1486746"/>
            <a:ext cx="1079929"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err="1"/>
              <a:t>WebHook</a:t>
            </a:r>
            <a:r>
              <a:rPr lang="en-US" sz="980"/>
              <a:t> + API</a:t>
            </a:r>
          </a:p>
        </p:txBody>
      </p:sp>
      <p:pic>
        <p:nvPicPr>
          <p:cNvPr id="147" name="Picture 146"/>
          <p:cNvPicPr>
            <a:picLocks noChangeAspect="1"/>
          </p:cNvPicPr>
          <p:nvPr/>
        </p:nvPicPr>
        <p:blipFill>
          <a:blip r:embed="rId6"/>
          <a:stretch>
            <a:fillRect/>
          </a:stretch>
        </p:blipFill>
        <p:spPr>
          <a:xfrm>
            <a:off x="7037976" y="769467"/>
            <a:ext cx="627497" cy="627497"/>
          </a:xfrm>
          <a:prstGeom prst="rect">
            <a:avLst/>
          </a:prstGeom>
        </p:spPr>
      </p:pic>
      <p:pic>
        <p:nvPicPr>
          <p:cNvPr id="148" name="Picture 147"/>
          <p:cNvPicPr>
            <a:picLocks noChangeAspect="1"/>
          </p:cNvPicPr>
          <p:nvPr/>
        </p:nvPicPr>
        <p:blipFill>
          <a:blip r:embed="rId7"/>
          <a:stretch>
            <a:fillRect/>
          </a:stretch>
        </p:blipFill>
        <p:spPr>
          <a:xfrm>
            <a:off x="8465103" y="762358"/>
            <a:ext cx="627497" cy="627497"/>
          </a:xfrm>
          <a:prstGeom prst="rect">
            <a:avLst/>
          </a:prstGeom>
        </p:spPr>
      </p:pic>
      <p:pic>
        <p:nvPicPr>
          <p:cNvPr id="149" name="Picture 148"/>
          <p:cNvPicPr>
            <a:picLocks noChangeAspect="1"/>
          </p:cNvPicPr>
          <p:nvPr/>
        </p:nvPicPr>
        <p:blipFill>
          <a:blip r:embed="rId8"/>
          <a:stretch>
            <a:fillRect/>
          </a:stretch>
        </p:blipFill>
        <p:spPr>
          <a:xfrm>
            <a:off x="9892230" y="734967"/>
            <a:ext cx="672319" cy="672319"/>
          </a:xfrm>
          <a:prstGeom prst="rect">
            <a:avLst/>
          </a:prstGeom>
        </p:spPr>
      </p:pic>
      <p:sp>
        <p:nvSpPr>
          <p:cNvPr id="150" name="TextBox 149"/>
          <p:cNvSpPr txBox="1"/>
          <p:nvPr/>
        </p:nvSpPr>
        <p:spPr>
          <a:xfrm>
            <a:off x="7104058" y="1457700"/>
            <a:ext cx="495335"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Timer</a:t>
            </a:r>
          </a:p>
        </p:txBody>
      </p:sp>
      <p:sp>
        <p:nvSpPr>
          <p:cNvPr id="151" name="TextBox 150"/>
          <p:cNvSpPr txBox="1"/>
          <p:nvPr/>
        </p:nvSpPr>
        <p:spPr>
          <a:xfrm>
            <a:off x="8248358" y="1486746"/>
            <a:ext cx="1072072"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Data processing</a:t>
            </a:r>
          </a:p>
        </p:txBody>
      </p:sp>
      <p:sp>
        <p:nvSpPr>
          <p:cNvPr id="152" name="TextBox 151"/>
          <p:cNvSpPr txBox="1"/>
          <p:nvPr/>
        </p:nvSpPr>
        <p:spPr>
          <a:xfrm>
            <a:off x="6525649" y="2931152"/>
            <a:ext cx="613196" cy="497848"/>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Azure</a:t>
            </a:r>
            <a:br>
              <a:rPr lang="en-US" sz="980"/>
            </a:br>
            <a:r>
              <a:rPr lang="en-US" sz="980"/>
              <a:t>Blob</a:t>
            </a:r>
            <a:br>
              <a:rPr lang="en-US" sz="980"/>
            </a:br>
            <a:r>
              <a:rPr lang="en-US" sz="980"/>
              <a:t>Storage</a:t>
            </a:r>
          </a:p>
        </p:txBody>
      </p:sp>
      <p:sp>
        <p:nvSpPr>
          <p:cNvPr id="153" name="TextBox 152"/>
          <p:cNvSpPr txBox="1"/>
          <p:nvPr/>
        </p:nvSpPr>
        <p:spPr>
          <a:xfrm>
            <a:off x="7201362" y="2931152"/>
            <a:ext cx="602196"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Azure</a:t>
            </a:r>
            <a:br>
              <a:rPr lang="en-US" sz="980"/>
            </a:br>
            <a:r>
              <a:rPr lang="en-US" sz="980"/>
              <a:t>Queues</a:t>
            </a:r>
          </a:p>
        </p:txBody>
      </p:sp>
      <p:sp>
        <p:nvSpPr>
          <p:cNvPr id="154" name="TextBox 153"/>
          <p:cNvSpPr txBox="1"/>
          <p:nvPr/>
        </p:nvSpPr>
        <p:spPr>
          <a:xfrm>
            <a:off x="8590468" y="2931152"/>
            <a:ext cx="699628"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OneDrive</a:t>
            </a:r>
          </a:p>
        </p:txBody>
      </p:sp>
      <p:sp>
        <p:nvSpPr>
          <p:cNvPr id="155" name="TextBox 154"/>
          <p:cNvSpPr txBox="1"/>
          <p:nvPr/>
        </p:nvSpPr>
        <p:spPr>
          <a:xfrm>
            <a:off x="9453352" y="2931152"/>
            <a:ext cx="665055"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Dropbox</a:t>
            </a:r>
          </a:p>
        </p:txBody>
      </p:sp>
      <p:sp>
        <p:nvSpPr>
          <p:cNvPr id="156" name="TextBox 155"/>
          <p:cNvSpPr txBox="1"/>
          <p:nvPr/>
        </p:nvSpPr>
        <p:spPr>
          <a:xfrm>
            <a:off x="10372241" y="2938919"/>
            <a:ext cx="384617" cy="226260"/>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Box</a:t>
            </a:r>
          </a:p>
        </p:txBody>
      </p:sp>
      <p:sp>
        <p:nvSpPr>
          <p:cNvPr id="157" name="TextBox 156"/>
          <p:cNvSpPr txBox="1"/>
          <p:nvPr/>
        </p:nvSpPr>
        <p:spPr>
          <a:xfrm>
            <a:off x="7718138" y="2931152"/>
            <a:ext cx="803346"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Azure</a:t>
            </a:r>
            <a:br>
              <a:rPr lang="en-US" sz="980"/>
            </a:br>
            <a:r>
              <a:rPr lang="en-US" sz="980"/>
              <a:t>Service Bus</a:t>
            </a:r>
          </a:p>
        </p:txBody>
      </p:sp>
      <p:sp>
        <p:nvSpPr>
          <p:cNvPr id="158" name="TextBox 157"/>
          <p:cNvSpPr txBox="1"/>
          <p:nvPr/>
        </p:nvSpPr>
        <p:spPr>
          <a:xfrm>
            <a:off x="11042836" y="2931152"/>
            <a:ext cx="584908"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Google</a:t>
            </a:r>
            <a:br>
              <a:rPr lang="en-US" sz="980"/>
            </a:br>
            <a:r>
              <a:rPr lang="en-US" sz="980"/>
              <a:t>Drive</a:t>
            </a:r>
          </a:p>
        </p:txBody>
      </p:sp>
      <p:pic>
        <p:nvPicPr>
          <p:cNvPr id="159" name="Picture 158"/>
          <p:cNvPicPr>
            <a:picLocks noChangeAspect="1"/>
          </p:cNvPicPr>
          <p:nvPr/>
        </p:nvPicPr>
        <p:blipFill>
          <a:blip r:embed="rId9">
            <a:biLevel thresh="25000"/>
          </a:blip>
          <a:stretch>
            <a:fillRect/>
          </a:stretch>
        </p:blipFill>
        <p:spPr>
          <a:xfrm>
            <a:off x="6608140" y="2379854"/>
            <a:ext cx="448215" cy="448212"/>
          </a:xfrm>
          <a:prstGeom prst="rect">
            <a:avLst/>
          </a:prstGeom>
        </p:spPr>
      </p:pic>
      <p:pic>
        <p:nvPicPr>
          <p:cNvPr id="160" name="Picture 159"/>
          <p:cNvPicPr>
            <a:picLocks noChangeAspect="1"/>
          </p:cNvPicPr>
          <p:nvPr/>
        </p:nvPicPr>
        <p:blipFill>
          <a:blip r:embed="rId10">
            <a:biLevel thresh="25000"/>
          </a:blip>
          <a:stretch>
            <a:fillRect/>
          </a:stretch>
        </p:blipFill>
        <p:spPr>
          <a:xfrm>
            <a:off x="10270719" y="2437668"/>
            <a:ext cx="602774" cy="332586"/>
          </a:xfrm>
          <a:prstGeom prst="rect">
            <a:avLst/>
          </a:prstGeom>
        </p:spPr>
      </p:pic>
      <p:pic>
        <p:nvPicPr>
          <p:cNvPr id="11" name="Picture 10"/>
          <p:cNvPicPr>
            <a:picLocks noChangeAspect="1"/>
          </p:cNvPicPr>
          <p:nvPr/>
        </p:nvPicPr>
        <p:blipFill>
          <a:blip r:embed="rId11"/>
          <a:stretch>
            <a:fillRect/>
          </a:stretch>
        </p:blipFill>
        <p:spPr>
          <a:xfrm>
            <a:off x="8576212" y="2433213"/>
            <a:ext cx="717140" cy="341494"/>
          </a:xfrm>
          <a:prstGeom prst="rect">
            <a:avLst/>
          </a:prstGeom>
        </p:spPr>
      </p:pic>
      <p:sp>
        <p:nvSpPr>
          <p:cNvPr id="161" name="Freeform 12"/>
          <p:cNvSpPr>
            <a:spLocks noChangeAspect="1" noEditPoints="1"/>
          </p:cNvSpPr>
          <p:nvPr/>
        </p:nvSpPr>
        <p:spPr bwMode="auto">
          <a:xfrm>
            <a:off x="9531044" y="2379854"/>
            <a:ext cx="501982" cy="448212"/>
          </a:xfrm>
          <a:custGeom>
            <a:avLst/>
            <a:gdLst>
              <a:gd name="T0" fmla="*/ 347 w 1167"/>
              <a:gd name="T1" fmla="*/ 0 h 1042"/>
              <a:gd name="T2" fmla="*/ 0 w 1167"/>
              <a:gd name="T3" fmla="*/ 215 h 1042"/>
              <a:gd name="T4" fmla="*/ 222 w 1167"/>
              <a:gd name="T5" fmla="*/ 399 h 1042"/>
              <a:gd name="T6" fmla="*/ 574 w 1167"/>
              <a:gd name="T7" fmla="*/ 182 h 1042"/>
              <a:gd name="T8" fmla="*/ 347 w 1167"/>
              <a:gd name="T9" fmla="*/ 0 h 1042"/>
              <a:gd name="T10" fmla="*/ 347 w 1167"/>
              <a:gd name="T11" fmla="*/ 0 h 1042"/>
              <a:gd name="T12" fmla="*/ 819 w 1167"/>
              <a:gd name="T13" fmla="*/ 0 h 1042"/>
              <a:gd name="T14" fmla="*/ 1167 w 1167"/>
              <a:gd name="T15" fmla="*/ 217 h 1042"/>
              <a:gd name="T16" fmla="*/ 944 w 1167"/>
              <a:gd name="T17" fmla="*/ 399 h 1042"/>
              <a:gd name="T18" fmla="*/ 597 w 1167"/>
              <a:gd name="T19" fmla="*/ 182 h 1042"/>
              <a:gd name="T20" fmla="*/ 819 w 1167"/>
              <a:gd name="T21" fmla="*/ 0 h 1042"/>
              <a:gd name="T22" fmla="*/ 819 w 1167"/>
              <a:gd name="T23" fmla="*/ 0 h 1042"/>
              <a:gd name="T24" fmla="*/ 349 w 1167"/>
              <a:gd name="T25" fmla="*/ 798 h 1042"/>
              <a:gd name="T26" fmla="*/ 14 w 1167"/>
              <a:gd name="T27" fmla="*/ 602 h 1042"/>
              <a:gd name="T28" fmla="*/ 217 w 1167"/>
              <a:gd name="T29" fmla="*/ 427 h 1042"/>
              <a:gd name="T30" fmla="*/ 548 w 1167"/>
              <a:gd name="T31" fmla="*/ 631 h 1042"/>
              <a:gd name="T32" fmla="*/ 349 w 1167"/>
              <a:gd name="T33" fmla="*/ 798 h 1042"/>
              <a:gd name="T34" fmla="*/ 349 w 1167"/>
              <a:gd name="T35" fmla="*/ 798 h 1042"/>
              <a:gd name="T36" fmla="*/ 815 w 1167"/>
              <a:gd name="T37" fmla="*/ 796 h 1042"/>
              <a:gd name="T38" fmla="*/ 1152 w 1167"/>
              <a:gd name="T39" fmla="*/ 598 h 1042"/>
              <a:gd name="T40" fmla="*/ 949 w 1167"/>
              <a:gd name="T41" fmla="*/ 427 h 1042"/>
              <a:gd name="T42" fmla="*/ 618 w 1167"/>
              <a:gd name="T43" fmla="*/ 626 h 1042"/>
              <a:gd name="T44" fmla="*/ 815 w 1167"/>
              <a:gd name="T45" fmla="*/ 796 h 1042"/>
              <a:gd name="T46" fmla="*/ 815 w 1167"/>
              <a:gd name="T47" fmla="*/ 796 h 1042"/>
              <a:gd name="T48" fmla="*/ 592 w 1167"/>
              <a:gd name="T49" fmla="*/ 642 h 1042"/>
              <a:gd name="T50" fmla="*/ 592 w 1167"/>
              <a:gd name="T51" fmla="*/ 1042 h 1042"/>
              <a:gd name="T52" fmla="*/ 933 w 1167"/>
              <a:gd name="T53" fmla="*/ 831 h 1042"/>
              <a:gd name="T54" fmla="*/ 933 w 1167"/>
              <a:gd name="T55" fmla="*/ 768 h 1042"/>
              <a:gd name="T56" fmla="*/ 819 w 1167"/>
              <a:gd name="T57" fmla="*/ 827 h 1042"/>
              <a:gd name="T58" fmla="*/ 592 w 1167"/>
              <a:gd name="T59" fmla="*/ 642 h 1042"/>
              <a:gd name="T60" fmla="*/ 592 w 1167"/>
              <a:gd name="T61" fmla="*/ 642 h 1042"/>
              <a:gd name="T62" fmla="*/ 569 w 1167"/>
              <a:gd name="T63" fmla="*/ 642 h 1042"/>
              <a:gd name="T64" fmla="*/ 569 w 1167"/>
              <a:gd name="T65" fmla="*/ 1042 h 1042"/>
              <a:gd name="T66" fmla="*/ 233 w 1167"/>
              <a:gd name="T67" fmla="*/ 831 h 1042"/>
              <a:gd name="T68" fmla="*/ 233 w 1167"/>
              <a:gd name="T69" fmla="*/ 768 h 1042"/>
              <a:gd name="T70" fmla="*/ 347 w 1167"/>
              <a:gd name="T71" fmla="*/ 827 h 1042"/>
              <a:gd name="T72" fmla="*/ 569 w 1167"/>
              <a:gd name="T73" fmla="*/ 642 h 1042"/>
              <a:gd name="T74" fmla="*/ 569 w 1167"/>
              <a:gd name="T75" fmla="*/ 642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7" h="1042">
                <a:moveTo>
                  <a:pt x="347" y="0"/>
                </a:moveTo>
                <a:lnTo>
                  <a:pt x="0" y="215"/>
                </a:lnTo>
                <a:lnTo>
                  <a:pt x="222" y="399"/>
                </a:lnTo>
                <a:lnTo>
                  <a:pt x="574" y="182"/>
                </a:lnTo>
                <a:lnTo>
                  <a:pt x="347" y="0"/>
                </a:lnTo>
                <a:lnTo>
                  <a:pt x="347" y="0"/>
                </a:lnTo>
                <a:close/>
                <a:moveTo>
                  <a:pt x="819" y="0"/>
                </a:moveTo>
                <a:lnTo>
                  <a:pt x="1167" y="217"/>
                </a:lnTo>
                <a:lnTo>
                  <a:pt x="944" y="399"/>
                </a:lnTo>
                <a:lnTo>
                  <a:pt x="597" y="182"/>
                </a:lnTo>
                <a:lnTo>
                  <a:pt x="819" y="0"/>
                </a:lnTo>
                <a:lnTo>
                  <a:pt x="819" y="0"/>
                </a:lnTo>
                <a:close/>
                <a:moveTo>
                  <a:pt x="349" y="798"/>
                </a:moveTo>
                <a:lnTo>
                  <a:pt x="14" y="602"/>
                </a:lnTo>
                <a:lnTo>
                  <a:pt x="217" y="427"/>
                </a:lnTo>
                <a:lnTo>
                  <a:pt x="548" y="631"/>
                </a:lnTo>
                <a:lnTo>
                  <a:pt x="349" y="798"/>
                </a:lnTo>
                <a:lnTo>
                  <a:pt x="349" y="798"/>
                </a:lnTo>
                <a:close/>
                <a:moveTo>
                  <a:pt x="815" y="796"/>
                </a:moveTo>
                <a:lnTo>
                  <a:pt x="1152" y="598"/>
                </a:lnTo>
                <a:lnTo>
                  <a:pt x="949" y="427"/>
                </a:lnTo>
                <a:lnTo>
                  <a:pt x="618" y="626"/>
                </a:lnTo>
                <a:lnTo>
                  <a:pt x="815" y="796"/>
                </a:lnTo>
                <a:lnTo>
                  <a:pt x="815" y="796"/>
                </a:lnTo>
                <a:close/>
                <a:moveTo>
                  <a:pt x="592" y="642"/>
                </a:moveTo>
                <a:lnTo>
                  <a:pt x="592" y="1042"/>
                </a:lnTo>
                <a:lnTo>
                  <a:pt x="933" y="831"/>
                </a:lnTo>
                <a:lnTo>
                  <a:pt x="933" y="768"/>
                </a:lnTo>
                <a:lnTo>
                  <a:pt x="819" y="827"/>
                </a:lnTo>
                <a:lnTo>
                  <a:pt x="592" y="642"/>
                </a:lnTo>
                <a:lnTo>
                  <a:pt x="592" y="642"/>
                </a:lnTo>
                <a:close/>
                <a:moveTo>
                  <a:pt x="569" y="642"/>
                </a:moveTo>
                <a:lnTo>
                  <a:pt x="569" y="1042"/>
                </a:lnTo>
                <a:lnTo>
                  <a:pt x="233" y="831"/>
                </a:lnTo>
                <a:lnTo>
                  <a:pt x="233" y="768"/>
                </a:lnTo>
                <a:lnTo>
                  <a:pt x="347" y="827"/>
                </a:lnTo>
                <a:lnTo>
                  <a:pt x="569" y="642"/>
                </a:lnTo>
                <a:lnTo>
                  <a:pt x="569" y="642"/>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pic>
        <p:nvPicPr>
          <p:cNvPr id="12" name="Picture 11"/>
          <p:cNvPicPr>
            <a:picLocks noChangeAspect="1"/>
          </p:cNvPicPr>
          <p:nvPr/>
        </p:nvPicPr>
        <p:blipFill>
          <a:blip r:embed="rId12"/>
          <a:stretch>
            <a:fillRect/>
          </a:stretch>
        </p:blipFill>
        <p:spPr>
          <a:xfrm>
            <a:off x="11111183" y="2406705"/>
            <a:ext cx="448212" cy="394512"/>
          </a:xfrm>
          <a:prstGeom prst="rect">
            <a:avLst/>
          </a:prstGeom>
        </p:spPr>
      </p:pic>
      <p:pic>
        <p:nvPicPr>
          <p:cNvPr id="13" name="Picture 12"/>
          <p:cNvPicPr>
            <a:picLocks noChangeAspect="1"/>
          </p:cNvPicPr>
          <p:nvPr/>
        </p:nvPicPr>
        <p:blipFill>
          <a:blip r:embed="rId13"/>
          <a:stretch>
            <a:fillRect/>
          </a:stretch>
        </p:blipFill>
        <p:spPr>
          <a:xfrm>
            <a:off x="7294047" y="2402264"/>
            <a:ext cx="403391" cy="403391"/>
          </a:xfrm>
          <a:prstGeom prst="rect">
            <a:avLst/>
          </a:prstGeom>
        </p:spPr>
      </p:pic>
      <p:pic>
        <p:nvPicPr>
          <p:cNvPr id="162" name="Picture 161"/>
          <p:cNvPicPr>
            <a:picLocks noChangeAspect="1"/>
          </p:cNvPicPr>
          <p:nvPr/>
        </p:nvPicPr>
        <p:blipFill>
          <a:blip r:embed="rId13"/>
          <a:stretch>
            <a:fillRect/>
          </a:stretch>
        </p:blipFill>
        <p:spPr>
          <a:xfrm>
            <a:off x="7935130" y="2402264"/>
            <a:ext cx="403391" cy="403391"/>
          </a:xfrm>
          <a:prstGeom prst="rect">
            <a:avLst/>
          </a:prstGeom>
        </p:spPr>
      </p:pic>
      <p:sp>
        <p:nvSpPr>
          <p:cNvPr id="163" name="TextBox 162"/>
          <p:cNvSpPr txBox="1"/>
          <p:nvPr/>
        </p:nvSpPr>
        <p:spPr>
          <a:xfrm>
            <a:off x="6716615" y="4624233"/>
            <a:ext cx="911779"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Local</a:t>
            </a:r>
            <a:br>
              <a:rPr lang="en-US" sz="980"/>
            </a:br>
            <a:r>
              <a:rPr lang="en-US" sz="980"/>
              <a:t>development</a:t>
            </a:r>
          </a:p>
        </p:txBody>
      </p:sp>
      <p:sp>
        <p:nvSpPr>
          <p:cNvPr id="164" name="TextBox 163"/>
          <p:cNvSpPr txBox="1"/>
          <p:nvPr/>
        </p:nvSpPr>
        <p:spPr>
          <a:xfrm>
            <a:off x="8093612" y="4624233"/>
            <a:ext cx="757773"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Integrated</a:t>
            </a:r>
            <a:br>
              <a:rPr lang="en-US" sz="980"/>
            </a:br>
            <a:r>
              <a:rPr lang="en-US" sz="980"/>
              <a:t>DevOps</a:t>
            </a:r>
          </a:p>
        </p:txBody>
      </p:sp>
      <p:sp>
        <p:nvSpPr>
          <p:cNvPr id="165" name="TextBox 164"/>
          <p:cNvSpPr txBox="1"/>
          <p:nvPr/>
        </p:nvSpPr>
        <p:spPr>
          <a:xfrm>
            <a:off x="9378017" y="4624233"/>
            <a:ext cx="916493"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Package</a:t>
            </a:r>
            <a:br>
              <a:rPr lang="en-US" sz="980"/>
            </a:br>
            <a:r>
              <a:rPr lang="en-US" sz="980"/>
              <a:t>management</a:t>
            </a:r>
          </a:p>
        </p:txBody>
      </p:sp>
      <p:sp>
        <p:nvSpPr>
          <p:cNvPr id="166" name="TextBox 165"/>
          <p:cNvSpPr txBox="1"/>
          <p:nvPr/>
        </p:nvSpPr>
        <p:spPr>
          <a:xfrm>
            <a:off x="10733491" y="4624233"/>
            <a:ext cx="798633"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Function</a:t>
            </a:r>
            <a:br>
              <a:rPr lang="en-US" sz="980"/>
            </a:br>
            <a:r>
              <a:rPr lang="en-US" sz="980"/>
              <a:t>monitoring</a:t>
            </a:r>
          </a:p>
        </p:txBody>
      </p:sp>
      <p:sp>
        <p:nvSpPr>
          <p:cNvPr id="167" name="Freeform 23"/>
          <p:cNvSpPr>
            <a:spLocks noChangeAspect="1" noEditPoints="1"/>
          </p:cNvSpPr>
          <p:nvPr/>
        </p:nvSpPr>
        <p:spPr bwMode="auto">
          <a:xfrm>
            <a:off x="6958993" y="4186303"/>
            <a:ext cx="537855" cy="393922"/>
          </a:xfrm>
          <a:custGeom>
            <a:avLst/>
            <a:gdLst>
              <a:gd name="T0" fmla="*/ 132 w 284"/>
              <a:gd name="T1" fmla="*/ 189 h 208"/>
              <a:gd name="T2" fmla="*/ 95 w 284"/>
              <a:gd name="T3" fmla="*/ 189 h 208"/>
              <a:gd name="T4" fmla="*/ 95 w 284"/>
              <a:gd name="T5" fmla="*/ 208 h 208"/>
              <a:gd name="T6" fmla="*/ 189 w 284"/>
              <a:gd name="T7" fmla="*/ 208 h 208"/>
              <a:gd name="T8" fmla="*/ 189 w 284"/>
              <a:gd name="T9" fmla="*/ 189 h 208"/>
              <a:gd name="T10" fmla="*/ 151 w 284"/>
              <a:gd name="T11" fmla="*/ 189 h 208"/>
              <a:gd name="T12" fmla="*/ 151 w 284"/>
              <a:gd name="T13" fmla="*/ 170 h 208"/>
              <a:gd name="T14" fmla="*/ 265 w 284"/>
              <a:gd name="T15" fmla="*/ 170 h 208"/>
              <a:gd name="T16" fmla="*/ 274 w 284"/>
              <a:gd name="T17" fmla="*/ 170 h 208"/>
              <a:gd name="T18" fmla="*/ 284 w 284"/>
              <a:gd name="T19" fmla="*/ 170 h 208"/>
              <a:gd name="T20" fmla="*/ 284 w 284"/>
              <a:gd name="T21" fmla="*/ 19 h 208"/>
              <a:gd name="T22" fmla="*/ 284 w 284"/>
              <a:gd name="T23" fmla="*/ 10 h 208"/>
              <a:gd name="T24" fmla="*/ 284 w 284"/>
              <a:gd name="T25" fmla="*/ 0 h 208"/>
              <a:gd name="T26" fmla="*/ 0 w 284"/>
              <a:gd name="T27" fmla="*/ 0 h 208"/>
              <a:gd name="T28" fmla="*/ 0 w 284"/>
              <a:gd name="T29" fmla="*/ 10 h 208"/>
              <a:gd name="T30" fmla="*/ 0 w 284"/>
              <a:gd name="T31" fmla="*/ 19 h 208"/>
              <a:gd name="T32" fmla="*/ 0 w 284"/>
              <a:gd name="T33" fmla="*/ 152 h 208"/>
              <a:gd name="T34" fmla="*/ 0 w 284"/>
              <a:gd name="T35" fmla="*/ 161 h 208"/>
              <a:gd name="T36" fmla="*/ 0 w 284"/>
              <a:gd name="T37" fmla="*/ 170 h 208"/>
              <a:gd name="T38" fmla="*/ 132 w 284"/>
              <a:gd name="T39" fmla="*/ 170 h 208"/>
              <a:gd name="T40" fmla="*/ 132 w 284"/>
              <a:gd name="T41" fmla="*/ 189 h 208"/>
              <a:gd name="T42" fmla="*/ 19 w 284"/>
              <a:gd name="T43" fmla="*/ 152 h 208"/>
              <a:gd name="T44" fmla="*/ 19 w 284"/>
              <a:gd name="T45" fmla="*/ 19 h 208"/>
              <a:gd name="T46" fmla="*/ 265 w 284"/>
              <a:gd name="T47" fmla="*/ 19 h 208"/>
              <a:gd name="T48" fmla="*/ 265 w 284"/>
              <a:gd name="T49" fmla="*/ 152 h 208"/>
              <a:gd name="T50" fmla="*/ 19 w 284"/>
              <a:gd name="T51" fmla="*/ 152 h 208"/>
              <a:gd name="T52" fmla="*/ 38 w 284"/>
              <a:gd name="T53" fmla="*/ 114 h 208"/>
              <a:gd name="T54" fmla="*/ 246 w 284"/>
              <a:gd name="T55" fmla="*/ 114 h 208"/>
              <a:gd name="T56" fmla="*/ 246 w 284"/>
              <a:gd name="T57" fmla="*/ 133 h 208"/>
              <a:gd name="T58" fmla="*/ 38 w 284"/>
              <a:gd name="T59" fmla="*/ 133 h 208"/>
              <a:gd name="T60" fmla="*/ 38 w 284"/>
              <a:gd name="T61" fmla="*/ 11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208">
                <a:moveTo>
                  <a:pt x="132" y="189"/>
                </a:moveTo>
                <a:lnTo>
                  <a:pt x="95" y="189"/>
                </a:lnTo>
                <a:lnTo>
                  <a:pt x="95" y="208"/>
                </a:lnTo>
                <a:lnTo>
                  <a:pt x="189" y="208"/>
                </a:lnTo>
                <a:lnTo>
                  <a:pt x="189" y="189"/>
                </a:lnTo>
                <a:lnTo>
                  <a:pt x="151" y="189"/>
                </a:lnTo>
                <a:lnTo>
                  <a:pt x="151" y="170"/>
                </a:lnTo>
                <a:lnTo>
                  <a:pt x="265" y="170"/>
                </a:lnTo>
                <a:lnTo>
                  <a:pt x="274" y="170"/>
                </a:lnTo>
                <a:lnTo>
                  <a:pt x="284" y="170"/>
                </a:lnTo>
                <a:lnTo>
                  <a:pt x="284" y="19"/>
                </a:lnTo>
                <a:lnTo>
                  <a:pt x="284" y="10"/>
                </a:lnTo>
                <a:lnTo>
                  <a:pt x="284" y="0"/>
                </a:lnTo>
                <a:lnTo>
                  <a:pt x="0" y="0"/>
                </a:lnTo>
                <a:lnTo>
                  <a:pt x="0" y="10"/>
                </a:lnTo>
                <a:lnTo>
                  <a:pt x="0" y="19"/>
                </a:lnTo>
                <a:lnTo>
                  <a:pt x="0" y="152"/>
                </a:lnTo>
                <a:lnTo>
                  <a:pt x="0" y="161"/>
                </a:lnTo>
                <a:lnTo>
                  <a:pt x="0" y="170"/>
                </a:lnTo>
                <a:lnTo>
                  <a:pt x="132" y="170"/>
                </a:lnTo>
                <a:lnTo>
                  <a:pt x="132" y="189"/>
                </a:lnTo>
                <a:close/>
                <a:moveTo>
                  <a:pt x="19" y="152"/>
                </a:moveTo>
                <a:lnTo>
                  <a:pt x="19" y="19"/>
                </a:lnTo>
                <a:lnTo>
                  <a:pt x="265" y="19"/>
                </a:lnTo>
                <a:lnTo>
                  <a:pt x="265" y="152"/>
                </a:lnTo>
                <a:lnTo>
                  <a:pt x="19" y="152"/>
                </a:lnTo>
                <a:close/>
                <a:moveTo>
                  <a:pt x="38" y="114"/>
                </a:moveTo>
                <a:lnTo>
                  <a:pt x="246" y="114"/>
                </a:lnTo>
                <a:lnTo>
                  <a:pt x="246" y="133"/>
                </a:lnTo>
                <a:lnTo>
                  <a:pt x="38" y="133"/>
                </a:lnTo>
                <a:lnTo>
                  <a:pt x="38" y="114"/>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68" name="Freeform 12"/>
          <p:cNvSpPr>
            <a:spLocks noChangeAspect="1" noEditPoints="1"/>
          </p:cNvSpPr>
          <p:nvPr/>
        </p:nvSpPr>
        <p:spPr bwMode="auto">
          <a:xfrm>
            <a:off x="8275744" y="4050042"/>
            <a:ext cx="499978" cy="537855"/>
          </a:xfrm>
          <a:custGeom>
            <a:avLst/>
            <a:gdLst>
              <a:gd name="T0" fmla="*/ 0 w 112"/>
              <a:gd name="T1" fmla="*/ 120 h 120"/>
              <a:gd name="T2" fmla="*/ 8 w 112"/>
              <a:gd name="T3" fmla="*/ 120 h 120"/>
              <a:gd name="T4" fmla="*/ 32 w 112"/>
              <a:gd name="T5" fmla="*/ 96 h 120"/>
              <a:gd name="T6" fmla="*/ 56 w 112"/>
              <a:gd name="T7" fmla="*/ 120 h 120"/>
              <a:gd name="T8" fmla="*/ 64 w 112"/>
              <a:gd name="T9" fmla="*/ 120 h 120"/>
              <a:gd name="T10" fmla="*/ 46 w 112"/>
              <a:gd name="T11" fmla="*/ 91 h 120"/>
              <a:gd name="T12" fmla="*/ 56 w 112"/>
              <a:gd name="T13" fmla="*/ 72 h 120"/>
              <a:gd name="T14" fmla="*/ 80 w 112"/>
              <a:gd name="T15" fmla="*/ 48 h 120"/>
              <a:gd name="T16" fmla="*/ 104 w 112"/>
              <a:gd name="T17" fmla="*/ 72 h 120"/>
              <a:gd name="T18" fmla="*/ 112 w 112"/>
              <a:gd name="T19" fmla="*/ 72 h 120"/>
              <a:gd name="T20" fmla="*/ 94 w 112"/>
              <a:gd name="T21" fmla="*/ 43 h 120"/>
              <a:gd name="T22" fmla="*/ 104 w 112"/>
              <a:gd name="T23" fmla="*/ 24 h 120"/>
              <a:gd name="T24" fmla="*/ 80 w 112"/>
              <a:gd name="T25" fmla="*/ 0 h 120"/>
              <a:gd name="T26" fmla="*/ 56 w 112"/>
              <a:gd name="T27" fmla="*/ 24 h 120"/>
              <a:gd name="T28" fmla="*/ 65 w 112"/>
              <a:gd name="T29" fmla="*/ 43 h 120"/>
              <a:gd name="T30" fmla="*/ 51 w 112"/>
              <a:gd name="T31" fmla="*/ 58 h 120"/>
              <a:gd name="T32" fmla="*/ 32 w 112"/>
              <a:gd name="T33" fmla="*/ 48 h 120"/>
              <a:gd name="T34" fmla="*/ 8 w 112"/>
              <a:gd name="T35" fmla="*/ 72 h 120"/>
              <a:gd name="T36" fmla="*/ 17 w 112"/>
              <a:gd name="T37" fmla="*/ 91 h 120"/>
              <a:gd name="T38" fmla="*/ 0 w 112"/>
              <a:gd name="T39" fmla="*/ 120 h 120"/>
              <a:gd name="T40" fmla="*/ 64 w 112"/>
              <a:gd name="T41" fmla="*/ 24 h 120"/>
              <a:gd name="T42" fmla="*/ 80 w 112"/>
              <a:gd name="T43" fmla="*/ 8 h 120"/>
              <a:gd name="T44" fmla="*/ 96 w 112"/>
              <a:gd name="T45" fmla="*/ 24 h 120"/>
              <a:gd name="T46" fmla="*/ 80 w 112"/>
              <a:gd name="T47" fmla="*/ 40 h 120"/>
              <a:gd name="T48" fmla="*/ 64 w 112"/>
              <a:gd name="T49" fmla="*/ 24 h 120"/>
              <a:gd name="T50" fmla="*/ 16 w 112"/>
              <a:gd name="T51" fmla="*/ 72 h 120"/>
              <a:gd name="T52" fmla="*/ 32 w 112"/>
              <a:gd name="T53" fmla="*/ 56 h 120"/>
              <a:gd name="T54" fmla="*/ 48 w 112"/>
              <a:gd name="T55" fmla="*/ 72 h 120"/>
              <a:gd name="T56" fmla="*/ 32 w 112"/>
              <a:gd name="T57" fmla="*/ 88 h 120"/>
              <a:gd name="T58" fmla="*/ 16 w 112"/>
              <a:gd name="T59" fmla="*/ 7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 h="120">
                <a:moveTo>
                  <a:pt x="0" y="120"/>
                </a:moveTo>
                <a:cubicBezTo>
                  <a:pt x="8" y="120"/>
                  <a:pt x="8" y="120"/>
                  <a:pt x="8" y="120"/>
                </a:cubicBezTo>
                <a:cubicBezTo>
                  <a:pt x="8" y="107"/>
                  <a:pt x="18" y="96"/>
                  <a:pt x="32" y="96"/>
                </a:cubicBezTo>
                <a:cubicBezTo>
                  <a:pt x="45" y="96"/>
                  <a:pt x="56" y="107"/>
                  <a:pt x="56" y="120"/>
                </a:cubicBezTo>
                <a:cubicBezTo>
                  <a:pt x="64" y="120"/>
                  <a:pt x="64" y="120"/>
                  <a:pt x="64" y="120"/>
                </a:cubicBezTo>
                <a:cubicBezTo>
                  <a:pt x="64" y="107"/>
                  <a:pt x="56" y="97"/>
                  <a:pt x="46" y="91"/>
                </a:cubicBezTo>
                <a:cubicBezTo>
                  <a:pt x="52" y="87"/>
                  <a:pt x="56" y="80"/>
                  <a:pt x="56" y="72"/>
                </a:cubicBezTo>
                <a:cubicBezTo>
                  <a:pt x="56" y="59"/>
                  <a:pt x="66" y="48"/>
                  <a:pt x="80" y="48"/>
                </a:cubicBezTo>
                <a:cubicBezTo>
                  <a:pt x="93" y="48"/>
                  <a:pt x="104" y="59"/>
                  <a:pt x="104" y="72"/>
                </a:cubicBezTo>
                <a:cubicBezTo>
                  <a:pt x="112" y="72"/>
                  <a:pt x="112" y="72"/>
                  <a:pt x="112" y="72"/>
                </a:cubicBezTo>
                <a:cubicBezTo>
                  <a:pt x="112" y="59"/>
                  <a:pt x="104" y="49"/>
                  <a:pt x="94" y="43"/>
                </a:cubicBezTo>
                <a:cubicBezTo>
                  <a:pt x="100" y="39"/>
                  <a:pt x="104" y="32"/>
                  <a:pt x="104" y="24"/>
                </a:cubicBezTo>
                <a:cubicBezTo>
                  <a:pt x="104" y="11"/>
                  <a:pt x="93" y="0"/>
                  <a:pt x="80" y="0"/>
                </a:cubicBezTo>
                <a:cubicBezTo>
                  <a:pt x="66" y="0"/>
                  <a:pt x="56" y="11"/>
                  <a:pt x="56" y="24"/>
                </a:cubicBezTo>
                <a:cubicBezTo>
                  <a:pt x="56" y="32"/>
                  <a:pt x="60" y="39"/>
                  <a:pt x="65" y="43"/>
                </a:cubicBezTo>
                <a:cubicBezTo>
                  <a:pt x="59" y="46"/>
                  <a:pt x="54" y="52"/>
                  <a:pt x="51" y="58"/>
                </a:cubicBezTo>
                <a:cubicBezTo>
                  <a:pt x="47" y="52"/>
                  <a:pt x="40" y="48"/>
                  <a:pt x="32" y="48"/>
                </a:cubicBezTo>
                <a:cubicBezTo>
                  <a:pt x="18" y="48"/>
                  <a:pt x="8" y="59"/>
                  <a:pt x="8" y="72"/>
                </a:cubicBezTo>
                <a:cubicBezTo>
                  <a:pt x="8" y="80"/>
                  <a:pt x="12" y="87"/>
                  <a:pt x="17" y="91"/>
                </a:cubicBezTo>
                <a:cubicBezTo>
                  <a:pt x="7" y="97"/>
                  <a:pt x="0" y="107"/>
                  <a:pt x="0" y="120"/>
                </a:cubicBezTo>
                <a:close/>
                <a:moveTo>
                  <a:pt x="64" y="24"/>
                </a:moveTo>
                <a:cubicBezTo>
                  <a:pt x="64" y="15"/>
                  <a:pt x="71" y="8"/>
                  <a:pt x="80" y="8"/>
                </a:cubicBezTo>
                <a:cubicBezTo>
                  <a:pt x="88" y="8"/>
                  <a:pt x="96" y="15"/>
                  <a:pt x="96" y="24"/>
                </a:cubicBezTo>
                <a:cubicBezTo>
                  <a:pt x="96" y="33"/>
                  <a:pt x="88" y="40"/>
                  <a:pt x="80" y="40"/>
                </a:cubicBezTo>
                <a:cubicBezTo>
                  <a:pt x="71" y="40"/>
                  <a:pt x="64" y="33"/>
                  <a:pt x="64" y="24"/>
                </a:cubicBezTo>
                <a:close/>
                <a:moveTo>
                  <a:pt x="16" y="72"/>
                </a:moveTo>
                <a:cubicBezTo>
                  <a:pt x="16" y="63"/>
                  <a:pt x="23" y="56"/>
                  <a:pt x="32" y="56"/>
                </a:cubicBezTo>
                <a:cubicBezTo>
                  <a:pt x="40" y="56"/>
                  <a:pt x="48" y="63"/>
                  <a:pt x="48" y="72"/>
                </a:cubicBezTo>
                <a:cubicBezTo>
                  <a:pt x="48" y="81"/>
                  <a:pt x="40" y="88"/>
                  <a:pt x="32" y="88"/>
                </a:cubicBezTo>
                <a:cubicBezTo>
                  <a:pt x="23" y="88"/>
                  <a:pt x="16" y="81"/>
                  <a:pt x="16" y="7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69" name="Freeform 137"/>
          <p:cNvSpPr>
            <a:spLocks noChangeAspect="1" noEditPoints="1"/>
          </p:cNvSpPr>
          <p:nvPr/>
        </p:nvSpPr>
        <p:spPr bwMode="auto">
          <a:xfrm>
            <a:off x="9657969" y="4021878"/>
            <a:ext cx="405994" cy="537855"/>
          </a:xfrm>
          <a:custGeom>
            <a:avLst/>
            <a:gdLst>
              <a:gd name="T0" fmla="*/ 64 w 96"/>
              <a:gd name="T1" fmla="*/ 12 h 128"/>
              <a:gd name="T2" fmla="*/ 48 w 96"/>
              <a:gd name="T3" fmla="*/ 0 h 128"/>
              <a:gd name="T4" fmla="*/ 33 w 96"/>
              <a:gd name="T5" fmla="*/ 12 h 128"/>
              <a:gd name="T6" fmla="*/ 0 w 96"/>
              <a:gd name="T7" fmla="*/ 12 h 128"/>
              <a:gd name="T8" fmla="*/ 0 w 96"/>
              <a:gd name="T9" fmla="*/ 128 h 128"/>
              <a:gd name="T10" fmla="*/ 96 w 96"/>
              <a:gd name="T11" fmla="*/ 128 h 128"/>
              <a:gd name="T12" fmla="*/ 96 w 96"/>
              <a:gd name="T13" fmla="*/ 12 h 128"/>
              <a:gd name="T14" fmla="*/ 64 w 96"/>
              <a:gd name="T15" fmla="*/ 12 h 128"/>
              <a:gd name="T16" fmla="*/ 40 w 96"/>
              <a:gd name="T17" fmla="*/ 20 h 128"/>
              <a:gd name="T18" fmla="*/ 40 w 96"/>
              <a:gd name="T19" fmla="*/ 16 h 128"/>
              <a:gd name="T20" fmla="*/ 48 w 96"/>
              <a:gd name="T21" fmla="*/ 8 h 128"/>
              <a:gd name="T22" fmla="*/ 56 w 96"/>
              <a:gd name="T23" fmla="*/ 16 h 128"/>
              <a:gd name="T24" fmla="*/ 56 w 96"/>
              <a:gd name="T25" fmla="*/ 20 h 128"/>
              <a:gd name="T26" fmla="*/ 64 w 96"/>
              <a:gd name="T27" fmla="*/ 20 h 128"/>
              <a:gd name="T28" fmla="*/ 64 w 96"/>
              <a:gd name="T29" fmla="*/ 28 h 128"/>
              <a:gd name="T30" fmla="*/ 32 w 96"/>
              <a:gd name="T31" fmla="*/ 28 h 128"/>
              <a:gd name="T32" fmla="*/ 32 w 96"/>
              <a:gd name="T33" fmla="*/ 20 h 128"/>
              <a:gd name="T34" fmla="*/ 40 w 96"/>
              <a:gd name="T35" fmla="*/ 20 h 128"/>
              <a:gd name="T36" fmla="*/ 88 w 96"/>
              <a:gd name="T37" fmla="*/ 120 h 128"/>
              <a:gd name="T38" fmla="*/ 8 w 96"/>
              <a:gd name="T39" fmla="*/ 120 h 128"/>
              <a:gd name="T40" fmla="*/ 8 w 96"/>
              <a:gd name="T41" fmla="*/ 20 h 128"/>
              <a:gd name="T42" fmla="*/ 24 w 96"/>
              <a:gd name="T43" fmla="*/ 20 h 128"/>
              <a:gd name="T44" fmla="*/ 24 w 96"/>
              <a:gd name="T45" fmla="*/ 36 h 128"/>
              <a:gd name="T46" fmla="*/ 72 w 96"/>
              <a:gd name="T47" fmla="*/ 36 h 128"/>
              <a:gd name="T48" fmla="*/ 72 w 96"/>
              <a:gd name="T49" fmla="*/ 20 h 128"/>
              <a:gd name="T50" fmla="*/ 88 w 96"/>
              <a:gd name="T51" fmla="*/ 20 h 128"/>
              <a:gd name="T52" fmla="*/ 88 w 96"/>
              <a:gd name="T53"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6" h="128">
                <a:moveTo>
                  <a:pt x="64" y="12"/>
                </a:moveTo>
                <a:cubicBezTo>
                  <a:pt x="62" y="5"/>
                  <a:pt x="56" y="0"/>
                  <a:pt x="48" y="0"/>
                </a:cubicBezTo>
                <a:cubicBezTo>
                  <a:pt x="41" y="0"/>
                  <a:pt x="35" y="5"/>
                  <a:pt x="33" y="12"/>
                </a:cubicBezTo>
                <a:cubicBezTo>
                  <a:pt x="0" y="12"/>
                  <a:pt x="0" y="12"/>
                  <a:pt x="0" y="12"/>
                </a:cubicBezTo>
                <a:cubicBezTo>
                  <a:pt x="0" y="128"/>
                  <a:pt x="0" y="128"/>
                  <a:pt x="0" y="128"/>
                </a:cubicBezTo>
                <a:cubicBezTo>
                  <a:pt x="96" y="128"/>
                  <a:pt x="96" y="128"/>
                  <a:pt x="96" y="128"/>
                </a:cubicBezTo>
                <a:cubicBezTo>
                  <a:pt x="96" y="12"/>
                  <a:pt x="96" y="12"/>
                  <a:pt x="96" y="12"/>
                </a:cubicBezTo>
                <a:lnTo>
                  <a:pt x="64" y="12"/>
                </a:lnTo>
                <a:close/>
                <a:moveTo>
                  <a:pt x="40" y="20"/>
                </a:moveTo>
                <a:cubicBezTo>
                  <a:pt x="40" y="16"/>
                  <a:pt x="40" y="16"/>
                  <a:pt x="40" y="16"/>
                </a:cubicBezTo>
                <a:cubicBezTo>
                  <a:pt x="40" y="12"/>
                  <a:pt x="44" y="8"/>
                  <a:pt x="48" y="8"/>
                </a:cubicBezTo>
                <a:cubicBezTo>
                  <a:pt x="53" y="8"/>
                  <a:pt x="56" y="12"/>
                  <a:pt x="56" y="16"/>
                </a:cubicBezTo>
                <a:cubicBezTo>
                  <a:pt x="56" y="20"/>
                  <a:pt x="56" y="20"/>
                  <a:pt x="56" y="20"/>
                </a:cubicBezTo>
                <a:cubicBezTo>
                  <a:pt x="64" y="20"/>
                  <a:pt x="64" y="20"/>
                  <a:pt x="64" y="20"/>
                </a:cubicBezTo>
                <a:cubicBezTo>
                  <a:pt x="64" y="28"/>
                  <a:pt x="64" y="28"/>
                  <a:pt x="64" y="28"/>
                </a:cubicBezTo>
                <a:cubicBezTo>
                  <a:pt x="32" y="28"/>
                  <a:pt x="32" y="28"/>
                  <a:pt x="32" y="28"/>
                </a:cubicBezTo>
                <a:cubicBezTo>
                  <a:pt x="32" y="20"/>
                  <a:pt x="32" y="20"/>
                  <a:pt x="32" y="20"/>
                </a:cubicBezTo>
                <a:lnTo>
                  <a:pt x="40" y="20"/>
                </a:lnTo>
                <a:close/>
                <a:moveTo>
                  <a:pt x="88" y="120"/>
                </a:moveTo>
                <a:cubicBezTo>
                  <a:pt x="8" y="120"/>
                  <a:pt x="8" y="120"/>
                  <a:pt x="8" y="120"/>
                </a:cubicBezTo>
                <a:cubicBezTo>
                  <a:pt x="8" y="20"/>
                  <a:pt x="8" y="20"/>
                  <a:pt x="8" y="20"/>
                </a:cubicBezTo>
                <a:cubicBezTo>
                  <a:pt x="24" y="20"/>
                  <a:pt x="24" y="20"/>
                  <a:pt x="24" y="20"/>
                </a:cubicBezTo>
                <a:cubicBezTo>
                  <a:pt x="24" y="36"/>
                  <a:pt x="24" y="36"/>
                  <a:pt x="24" y="36"/>
                </a:cubicBezTo>
                <a:cubicBezTo>
                  <a:pt x="72" y="36"/>
                  <a:pt x="72" y="36"/>
                  <a:pt x="72" y="36"/>
                </a:cubicBezTo>
                <a:cubicBezTo>
                  <a:pt x="72" y="20"/>
                  <a:pt x="72" y="20"/>
                  <a:pt x="72" y="20"/>
                </a:cubicBezTo>
                <a:cubicBezTo>
                  <a:pt x="88" y="20"/>
                  <a:pt x="88" y="20"/>
                  <a:pt x="88" y="20"/>
                </a:cubicBezTo>
                <a:lnTo>
                  <a:pt x="88" y="12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grpSp>
        <p:nvGrpSpPr>
          <p:cNvPr id="170" name="Group 169"/>
          <p:cNvGrpSpPr>
            <a:grpSpLocks noChangeAspect="1"/>
          </p:cNvGrpSpPr>
          <p:nvPr/>
        </p:nvGrpSpPr>
        <p:grpSpPr>
          <a:xfrm>
            <a:off x="10815545" y="4045519"/>
            <a:ext cx="591276" cy="537855"/>
            <a:chOff x="4048125" y="3987800"/>
            <a:chExt cx="773113" cy="703263"/>
          </a:xfrm>
          <a:solidFill>
            <a:srgbClr val="FFFFFF"/>
          </a:solidFill>
        </p:grpSpPr>
        <p:sp>
          <p:nvSpPr>
            <p:cNvPr id="171" name="Freeform 20"/>
            <p:cNvSpPr>
              <a:spLocks/>
            </p:cNvSpPr>
            <p:nvPr/>
          </p:nvSpPr>
          <p:spPr bwMode="auto">
            <a:xfrm>
              <a:off x="4278313" y="4595813"/>
              <a:ext cx="311150" cy="69850"/>
            </a:xfrm>
            <a:custGeom>
              <a:avLst/>
              <a:gdLst>
                <a:gd name="T0" fmla="*/ 0 w 152"/>
                <a:gd name="T1" fmla="*/ 34 h 34"/>
                <a:gd name="T2" fmla="*/ 152 w 152"/>
                <a:gd name="T3" fmla="*/ 34 h 34"/>
                <a:gd name="T4" fmla="*/ 131 w 152"/>
                <a:gd name="T5" fmla="*/ 0 h 34"/>
                <a:gd name="T6" fmla="*/ 21 w 152"/>
                <a:gd name="T7" fmla="*/ 0 h 34"/>
                <a:gd name="T8" fmla="*/ 0 w 152"/>
                <a:gd name="T9" fmla="*/ 34 h 34"/>
              </a:gdLst>
              <a:ahLst/>
              <a:cxnLst>
                <a:cxn ang="0">
                  <a:pos x="T0" y="T1"/>
                </a:cxn>
                <a:cxn ang="0">
                  <a:pos x="T2" y="T3"/>
                </a:cxn>
                <a:cxn ang="0">
                  <a:pos x="T4" y="T5"/>
                </a:cxn>
                <a:cxn ang="0">
                  <a:pos x="T6" y="T7"/>
                </a:cxn>
                <a:cxn ang="0">
                  <a:pos x="T8" y="T9"/>
                </a:cxn>
              </a:cxnLst>
              <a:rect l="0" t="0" r="r" b="b"/>
              <a:pathLst>
                <a:path w="152" h="34">
                  <a:moveTo>
                    <a:pt x="0" y="34"/>
                  </a:moveTo>
                  <a:cubicBezTo>
                    <a:pt x="152" y="34"/>
                    <a:pt x="152" y="34"/>
                    <a:pt x="152" y="34"/>
                  </a:cubicBezTo>
                  <a:cubicBezTo>
                    <a:pt x="128" y="27"/>
                    <a:pt x="122" y="10"/>
                    <a:pt x="131" y="0"/>
                  </a:cubicBezTo>
                  <a:cubicBezTo>
                    <a:pt x="21" y="0"/>
                    <a:pt x="21" y="0"/>
                    <a:pt x="21" y="0"/>
                  </a:cubicBezTo>
                  <a:cubicBezTo>
                    <a:pt x="30" y="10"/>
                    <a:pt x="24" y="27"/>
                    <a:pt x="0"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2" name="Freeform 21"/>
            <p:cNvSpPr>
              <a:spLocks noEditPoints="1"/>
            </p:cNvSpPr>
            <p:nvPr/>
          </p:nvSpPr>
          <p:spPr bwMode="auto">
            <a:xfrm>
              <a:off x="4048125" y="3987800"/>
              <a:ext cx="773113" cy="584200"/>
            </a:xfrm>
            <a:custGeom>
              <a:avLst/>
              <a:gdLst>
                <a:gd name="T0" fmla="*/ 358 w 378"/>
                <a:gd name="T1" fmla="*/ 0 h 285"/>
                <a:gd name="T2" fmla="*/ 20 w 378"/>
                <a:gd name="T3" fmla="*/ 0 h 285"/>
                <a:gd name="T4" fmla="*/ 0 w 378"/>
                <a:gd name="T5" fmla="*/ 20 h 285"/>
                <a:gd name="T6" fmla="*/ 0 w 378"/>
                <a:gd name="T7" fmla="*/ 265 h 285"/>
                <a:gd name="T8" fmla="*/ 20 w 378"/>
                <a:gd name="T9" fmla="*/ 285 h 285"/>
                <a:gd name="T10" fmla="*/ 358 w 378"/>
                <a:gd name="T11" fmla="*/ 285 h 285"/>
                <a:gd name="T12" fmla="*/ 378 w 378"/>
                <a:gd name="T13" fmla="*/ 265 h 285"/>
                <a:gd name="T14" fmla="*/ 378 w 378"/>
                <a:gd name="T15" fmla="*/ 20 h 285"/>
                <a:gd name="T16" fmla="*/ 358 w 378"/>
                <a:gd name="T17" fmla="*/ 0 h 285"/>
                <a:gd name="T18" fmla="*/ 189 w 378"/>
                <a:gd name="T19" fmla="*/ 273 h 285"/>
                <a:gd name="T20" fmla="*/ 177 w 378"/>
                <a:gd name="T21" fmla="*/ 261 h 285"/>
                <a:gd name="T22" fmla="*/ 189 w 378"/>
                <a:gd name="T23" fmla="*/ 249 h 285"/>
                <a:gd name="T24" fmla="*/ 201 w 378"/>
                <a:gd name="T25" fmla="*/ 261 h 285"/>
                <a:gd name="T26" fmla="*/ 189 w 378"/>
                <a:gd name="T27" fmla="*/ 273 h 285"/>
                <a:gd name="T28" fmla="*/ 348 w 378"/>
                <a:gd name="T29" fmla="*/ 234 h 285"/>
                <a:gd name="T30" fmla="*/ 344 w 378"/>
                <a:gd name="T31" fmla="*/ 238 h 285"/>
                <a:gd name="T32" fmla="*/ 34 w 378"/>
                <a:gd name="T33" fmla="*/ 238 h 285"/>
                <a:gd name="T34" fmla="*/ 30 w 378"/>
                <a:gd name="T35" fmla="*/ 234 h 285"/>
                <a:gd name="T36" fmla="*/ 30 w 378"/>
                <a:gd name="T37" fmla="*/ 33 h 285"/>
                <a:gd name="T38" fmla="*/ 34 w 378"/>
                <a:gd name="T39" fmla="*/ 29 h 285"/>
                <a:gd name="T40" fmla="*/ 344 w 378"/>
                <a:gd name="T41" fmla="*/ 29 h 285"/>
                <a:gd name="T42" fmla="*/ 348 w 378"/>
                <a:gd name="T43" fmla="*/ 33 h 285"/>
                <a:gd name="T44" fmla="*/ 348 w 378"/>
                <a:gd name="T45" fmla="*/ 2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8" h="285">
                  <a:moveTo>
                    <a:pt x="358" y="0"/>
                  </a:moveTo>
                  <a:cubicBezTo>
                    <a:pt x="20" y="0"/>
                    <a:pt x="20" y="0"/>
                    <a:pt x="20" y="0"/>
                  </a:cubicBezTo>
                  <a:cubicBezTo>
                    <a:pt x="9" y="0"/>
                    <a:pt x="0" y="9"/>
                    <a:pt x="0" y="20"/>
                  </a:cubicBezTo>
                  <a:cubicBezTo>
                    <a:pt x="0" y="265"/>
                    <a:pt x="0" y="265"/>
                    <a:pt x="0" y="265"/>
                  </a:cubicBezTo>
                  <a:cubicBezTo>
                    <a:pt x="0" y="276"/>
                    <a:pt x="9" y="285"/>
                    <a:pt x="20" y="285"/>
                  </a:cubicBezTo>
                  <a:cubicBezTo>
                    <a:pt x="358" y="285"/>
                    <a:pt x="358" y="285"/>
                    <a:pt x="358" y="285"/>
                  </a:cubicBezTo>
                  <a:cubicBezTo>
                    <a:pt x="369" y="285"/>
                    <a:pt x="378" y="276"/>
                    <a:pt x="378" y="265"/>
                  </a:cubicBezTo>
                  <a:cubicBezTo>
                    <a:pt x="378" y="20"/>
                    <a:pt x="378" y="20"/>
                    <a:pt x="378" y="20"/>
                  </a:cubicBezTo>
                  <a:cubicBezTo>
                    <a:pt x="378" y="9"/>
                    <a:pt x="369" y="0"/>
                    <a:pt x="358" y="0"/>
                  </a:cubicBezTo>
                  <a:close/>
                  <a:moveTo>
                    <a:pt x="189" y="273"/>
                  </a:moveTo>
                  <a:cubicBezTo>
                    <a:pt x="182" y="273"/>
                    <a:pt x="177" y="268"/>
                    <a:pt x="177" y="261"/>
                  </a:cubicBezTo>
                  <a:cubicBezTo>
                    <a:pt x="177" y="254"/>
                    <a:pt x="182" y="249"/>
                    <a:pt x="189" y="249"/>
                  </a:cubicBezTo>
                  <a:cubicBezTo>
                    <a:pt x="196" y="249"/>
                    <a:pt x="201" y="254"/>
                    <a:pt x="201" y="261"/>
                  </a:cubicBezTo>
                  <a:cubicBezTo>
                    <a:pt x="201" y="268"/>
                    <a:pt x="196" y="273"/>
                    <a:pt x="189" y="273"/>
                  </a:cubicBezTo>
                  <a:close/>
                  <a:moveTo>
                    <a:pt x="348" y="234"/>
                  </a:moveTo>
                  <a:cubicBezTo>
                    <a:pt x="348" y="236"/>
                    <a:pt x="346" y="238"/>
                    <a:pt x="344" y="238"/>
                  </a:cubicBezTo>
                  <a:cubicBezTo>
                    <a:pt x="34" y="238"/>
                    <a:pt x="34" y="238"/>
                    <a:pt x="34" y="238"/>
                  </a:cubicBezTo>
                  <a:cubicBezTo>
                    <a:pt x="32" y="238"/>
                    <a:pt x="30" y="236"/>
                    <a:pt x="30" y="234"/>
                  </a:cubicBezTo>
                  <a:cubicBezTo>
                    <a:pt x="30" y="33"/>
                    <a:pt x="30" y="33"/>
                    <a:pt x="30" y="33"/>
                  </a:cubicBezTo>
                  <a:cubicBezTo>
                    <a:pt x="30" y="31"/>
                    <a:pt x="32" y="29"/>
                    <a:pt x="34" y="29"/>
                  </a:cubicBezTo>
                  <a:cubicBezTo>
                    <a:pt x="344" y="29"/>
                    <a:pt x="344" y="29"/>
                    <a:pt x="344" y="29"/>
                  </a:cubicBezTo>
                  <a:cubicBezTo>
                    <a:pt x="346" y="29"/>
                    <a:pt x="348" y="31"/>
                    <a:pt x="348" y="33"/>
                  </a:cubicBezTo>
                  <a:lnTo>
                    <a:pt x="348"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3" name="Freeform 22"/>
            <p:cNvSpPr>
              <a:spLocks/>
            </p:cNvSpPr>
            <p:nvPr/>
          </p:nvSpPr>
          <p:spPr bwMode="auto">
            <a:xfrm>
              <a:off x="4167188" y="4140200"/>
              <a:ext cx="533400" cy="258762"/>
            </a:xfrm>
            <a:custGeom>
              <a:avLst/>
              <a:gdLst>
                <a:gd name="T0" fmla="*/ 257 w 261"/>
                <a:gd name="T1" fmla="*/ 3 h 127"/>
                <a:gd name="T2" fmla="*/ 246 w 261"/>
                <a:gd name="T3" fmla="*/ 4 h 127"/>
                <a:gd name="T4" fmla="*/ 193 w 261"/>
                <a:gd name="T5" fmla="*/ 71 h 127"/>
                <a:gd name="T6" fmla="*/ 141 w 261"/>
                <a:gd name="T7" fmla="*/ 30 h 127"/>
                <a:gd name="T8" fmla="*/ 135 w 261"/>
                <a:gd name="T9" fmla="*/ 29 h 127"/>
                <a:gd name="T10" fmla="*/ 129 w 261"/>
                <a:gd name="T11" fmla="*/ 32 h 127"/>
                <a:gd name="T12" fmla="*/ 90 w 261"/>
                <a:gd name="T13" fmla="*/ 82 h 127"/>
                <a:gd name="T14" fmla="*/ 63 w 261"/>
                <a:gd name="T15" fmla="*/ 58 h 127"/>
                <a:gd name="T16" fmla="*/ 57 w 261"/>
                <a:gd name="T17" fmla="*/ 56 h 127"/>
                <a:gd name="T18" fmla="*/ 52 w 261"/>
                <a:gd name="T19" fmla="*/ 58 h 127"/>
                <a:gd name="T20" fmla="*/ 3 w 261"/>
                <a:gd name="T21" fmla="*/ 114 h 127"/>
                <a:gd name="T22" fmla="*/ 3 w 261"/>
                <a:gd name="T23" fmla="*/ 125 h 127"/>
                <a:gd name="T24" fmla="*/ 9 w 261"/>
                <a:gd name="T25" fmla="*/ 127 h 127"/>
                <a:gd name="T26" fmla="*/ 15 w 261"/>
                <a:gd name="T27" fmla="*/ 125 h 127"/>
                <a:gd name="T28" fmla="*/ 58 w 261"/>
                <a:gd name="T29" fmla="*/ 75 h 127"/>
                <a:gd name="T30" fmla="*/ 86 w 261"/>
                <a:gd name="T31" fmla="*/ 100 h 127"/>
                <a:gd name="T32" fmla="*/ 92 w 261"/>
                <a:gd name="T33" fmla="*/ 102 h 127"/>
                <a:gd name="T34" fmla="*/ 98 w 261"/>
                <a:gd name="T35" fmla="*/ 99 h 127"/>
                <a:gd name="T36" fmla="*/ 137 w 261"/>
                <a:gd name="T37" fmla="*/ 48 h 127"/>
                <a:gd name="T38" fmla="*/ 189 w 261"/>
                <a:gd name="T39" fmla="*/ 88 h 127"/>
                <a:gd name="T40" fmla="*/ 200 w 261"/>
                <a:gd name="T41" fmla="*/ 87 h 127"/>
                <a:gd name="T42" fmla="*/ 258 w 261"/>
                <a:gd name="T43" fmla="*/ 14 h 127"/>
                <a:gd name="T44" fmla="*/ 257 w 261"/>
                <a:gd name="T45" fmla="*/ 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1" h="127">
                  <a:moveTo>
                    <a:pt x="257" y="3"/>
                  </a:moveTo>
                  <a:cubicBezTo>
                    <a:pt x="254" y="0"/>
                    <a:pt x="249" y="1"/>
                    <a:pt x="246" y="4"/>
                  </a:cubicBezTo>
                  <a:cubicBezTo>
                    <a:pt x="193" y="71"/>
                    <a:pt x="193" y="71"/>
                    <a:pt x="193" y="71"/>
                  </a:cubicBezTo>
                  <a:cubicBezTo>
                    <a:pt x="141" y="30"/>
                    <a:pt x="141" y="30"/>
                    <a:pt x="141" y="30"/>
                  </a:cubicBezTo>
                  <a:cubicBezTo>
                    <a:pt x="139" y="29"/>
                    <a:pt x="137" y="28"/>
                    <a:pt x="135" y="29"/>
                  </a:cubicBezTo>
                  <a:cubicBezTo>
                    <a:pt x="133" y="29"/>
                    <a:pt x="131" y="30"/>
                    <a:pt x="129" y="32"/>
                  </a:cubicBezTo>
                  <a:cubicBezTo>
                    <a:pt x="90" y="82"/>
                    <a:pt x="90" y="82"/>
                    <a:pt x="90" y="82"/>
                  </a:cubicBezTo>
                  <a:cubicBezTo>
                    <a:pt x="63" y="58"/>
                    <a:pt x="63" y="58"/>
                    <a:pt x="63" y="58"/>
                  </a:cubicBezTo>
                  <a:cubicBezTo>
                    <a:pt x="61" y="56"/>
                    <a:pt x="59" y="55"/>
                    <a:pt x="57" y="56"/>
                  </a:cubicBezTo>
                  <a:cubicBezTo>
                    <a:pt x="55" y="56"/>
                    <a:pt x="53" y="57"/>
                    <a:pt x="52" y="58"/>
                  </a:cubicBezTo>
                  <a:cubicBezTo>
                    <a:pt x="3" y="114"/>
                    <a:pt x="3" y="114"/>
                    <a:pt x="3" y="114"/>
                  </a:cubicBezTo>
                  <a:cubicBezTo>
                    <a:pt x="0" y="117"/>
                    <a:pt x="0" y="123"/>
                    <a:pt x="3" y="125"/>
                  </a:cubicBezTo>
                  <a:cubicBezTo>
                    <a:pt x="5" y="127"/>
                    <a:pt x="7" y="127"/>
                    <a:pt x="9" y="127"/>
                  </a:cubicBezTo>
                  <a:cubicBezTo>
                    <a:pt x="11" y="127"/>
                    <a:pt x="13" y="127"/>
                    <a:pt x="15" y="125"/>
                  </a:cubicBezTo>
                  <a:cubicBezTo>
                    <a:pt x="58" y="75"/>
                    <a:pt x="58" y="75"/>
                    <a:pt x="58" y="75"/>
                  </a:cubicBezTo>
                  <a:cubicBezTo>
                    <a:pt x="86" y="100"/>
                    <a:pt x="86" y="100"/>
                    <a:pt x="86" y="100"/>
                  </a:cubicBezTo>
                  <a:cubicBezTo>
                    <a:pt x="88" y="101"/>
                    <a:pt x="90" y="102"/>
                    <a:pt x="92" y="102"/>
                  </a:cubicBezTo>
                  <a:cubicBezTo>
                    <a:pt x="94" y="101"/>
                    <a:pt x="96" y="100"/>
                    <a:pt x="98" y="99"/>
                  </a:cubicBezTo>
                  <a:cubicBezTo>
                    <a:pt x="137" y="48"/>
                    <a:pt x="137" y="48"/>
                    <a:pt x="137" y="48"/>
                  </a:cubicBezTo>
                  <a:cubicBezTo>
                    <a:pt x="189" y="88"/>
                    <a:pt x="189" y="88"/>
                    <a:pt x="189" y="88"/>
                  </a:cubicBezTo>
                  <a:cubicBezTo>
                    <a:pt x="192" y="91"/>
                    <a:pt x="197" y="90"/>
                    <a:pt x="200" y="87"/>
                  </a:cubicBezTo>
                  <a:cubicBezTo>
                    <a:pt x="258" y="14"/>
                    <a:pt x="258" y="14"/>
                    <a:pt x="258" y="14"/>
                  </a:cubicBezTo>
                  <a:cubicBezTo>
                    <a:pt x="261" y="11"/>
                    <a:pt x="261" y="6"/>
                    <a:pt x="25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4" name="Rectangle 23"/>
            <p:cNvSpPr>
              <a:spLocks noChangeArrowheads="1"/>
            </p:cNvSpPr>
            <p:nvPr/>
          </p:nvSpPr>
          <p:spPr bwMode="auto">
            <a:xfrm>
              <a:off x="4278313" y="4665663"/>
              <a:ext cx="31115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182" name="TextBox 181"/>
          <p:cNvSpPr txBox="1"/>
          <p:nvPr/>
        </p:nvSpPr>
        <p:spPr>
          <a:xfrm>
            <a:off x="6708045" y="6118275"/>
            <a:ext cx="333470"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C#</a:t>
            </a:r>
          </a:p>
        </p:txBody>
      </p:sp>
      <p:sp>
        <p:nvSpPr>
          <p:cNvPr id="183" name="TextBox 182"/>
          <p:cNvSpPr txBox="1"/>
          <p:nvPr/>
        </p:nvSpPr>
        <p:spPr>
          <a:xfrm>
            <a:off x="9435832" y="6126042"/>
            <a:ext cx="790177" cy="226260"/>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PowerShell</a:t>
            </a:r>
          </a:p>
        </p:txBody>
      </p:sp>
      <p:sp>
        <p:nvSpPr>
          <p:cNvPr id="184" name="TextBox 183"/>
          <p:cNvSpPr txBox="1"/>
          <p:nvPr/>
        </p:nvSpPr>
        <p:spPr>
          <a:xfrm>
            <a:off x="11044050" y="6126042"/>
            <a:ext cx="488811" cy="226260"/>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Batch</a:t>
            </a:r>
          </a:p>
        </p:txBody>
      </p:sp>
      <p:sp>
        <p:nvSpPr>
          <p:cNvPr id="185" name="TextBox 184"/>
          <p:cNvSpPr txBox="1"/>
          <p:nvPr/>
        </p:nvSpPr>
        <p:spPr>
          <a:xfrm>
            <a:off x="7939379" y="6118275"/>
            <a:ext cx="731058"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JavaScript</a:t>
            </a:r>
          </a:p>
        </p:txBody>
      </p:sp>
      <p:sp>
        <p:nvSpPr>
          <p:cNvPr id="186" name="TextBox 185"/>
          <p:cNvSpPr txBox="1"/>
          <p:nvPr/>
        </p:nvSpPr>
        <p:spPr>
          <a:xfrm>
            <a:off x="8839194" y="6126042"/>
            <a:ext cx="411867" cy="226260"/>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PHP</a:t>
            </a:r>
          </a:p>
        </p:txBody>
      </p:sp>
      <p:sp>
        <p:nvSpPr>
          <p:cNvPr id="187" name="TextBox 186"/>
          <p:cNvSpPr txBox="1"/>
          <p:nvPr/>
        </p:nvSpPr>
        <p:spPr>
          <a:xfrm>
            <a:off x="7438154" y="6126042"/>
            <a:ext cx="315687" cy="226260"/>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F#</a:t>
            </a:r>
          </a:p>
        </p:txBody>
      </p:sp>
      <p:sp>
        <p:nvSpPr>
          <p:cNvPr id="188" name="TextBox 187"/>
          <p:cNvSpPr txBox="1"/>
          <p:nvPr/>
        </p:nvSpPr>
        <p:spPr>
          <a:xfrm>
            <a:off x="10367161" y="6126042"/>
            <a:ext cx="440721" cy="226260"/>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Bash</a:t>
            </a:r>
          </a:p>
        </p:txBody>
      </p:sp>
      <p:pic>
        <p:nvPicPr>
          <p:cNvPr id="20" name="Picture 19"/>
          <p:cNvPicPr>
            <a:picLocks noChangeAspect="1"/>
          </p:cNvPicPr>
          <p:nvPr/>
        </p:nvPicPr>
        <p:blipFill>
          <a:blip r:embed="rId14"/>
          <a:stretch>
            <a:fillRect/>
          </a:stretch>
        </p:blipFill>
        <p:spPr>
          <a:xfrm>
            <a:off x="6682431" y="5667805"/>
            <a:ext cx="384696" cy="268927"/>
          </a:xfrm>
          <a:prstGeom prst="rect">
            <a:avLst/>
          </a:prstGeom>
        </p:spPr>
      </p:pic>
      <p:pic>
        <p:nvPicPr>
          <p:cNvPr id="22" name="Picture 21"/>
          <p:cNvPicPr>
            <a:picLocks noChangeAspect="1"/>
          </p:cNvPicPr>
          <p:nvPr/>
        </p:nvPicPr>
        <p:blipFill>
          <a:blip r:embed="rId15"/>
          <a:stretch>
            <a:fillRect/>
          </a:stretch>
        </p:blipFill>
        <p:spPr>
          <a:xfrm>
            <a:off x="7359887" y="5578162"/>
            <a:ext cx="472224" cy="448212"/>
          </a:xfrm>
          <a:prstGeom prst="rect">
            <a:avLst/>
          </a:prstGeom>
        </p:spPr>
      </p:pic>
      <p:pic>
        <p:nvPicPr>
          <p:cNvPr id="23" name="Picture 22"/>
          <p:cNvPicPr>
            <a:picLocks noChangeAspect="1"/>
          </p:cNvPicPr>
          <p:nvPr/>
        </p:nvPicPr>
        <p:blipFill>
          <a:blip r:embed="rId16"/>
          <a:stretch>
            <a:fillRect/>
          </a:stretch>
        </p:blipFill>
        <p:spPr>
          <a:xfrm>
            <a:off x="8124870" y="5622983"/>
            <a:ext cx="358570" cy="358570"/>
          </a:xfrm>
          <a:prstGeom prst="rect">
            <a:avLst/>
          </a:prstGeom>
        </p:spPr>
      </p:pic>
      <p:pic>
        <p:nvPicPr>
          <p:cNvPr id="24" name="Picture 23"/>
          <p:cNvPicPr>
            <a:picLocks noChangeAspect="1"/>
          </p:cNvPicPr>
          <p:nvPr/>
        </p:nvPicPr>
        <p:blipFill>
          <a:blip r:embed="rId17"/>
          <a:stretch>
            <a:fillRect/>
          </a:stretch>
        </p:blipFill>
        <p:spPr>
          <a:xfrm>
            <a:off x="8776199" y="5666103"/>
            <a:ext cx="537855" cy="272331"/>
          </a:xfrm>
          <a:prstGeom prst="rect">
            <a:avLst/>
          </a:prstGeom>
        </p:spPr>
      </p:pic>
      <p:pic>
        <p:nvPicPr>
          <p:cNvPr id="25" name="Picture 24"/>
          <p:cNvPicPr>
            <a:picLocks noChangeAspect="1"/>
          </p:cNvPicPr>
          <p:nvPr/>
        </p:nvPicPr>
        <p:blipFill>
          <a:blip r:embed="rId18"/>
          <a:stretch>
            <a:fillRect/>
          </a:stretch>
        </p:blipFill>
        <p:spPr>
          <a:xfrm>
            <a:off x="9606814" y="5632777"/>
            <a:ext cx="448212" cy="338984"/>
          </a:xfrm>
          <a:prstGeom prst="rect">
            <a:avLst/>
          </a:prstGeom>
        </p:spPr>
      </p:pic>
      <p:pic>
        <p:nvPicPr>
          <p:cNvPr id="26" name="Picture 25"/>
          <p:cNvPicPr>
            <a:picLocks noChangeAspect="1"/>
          </p:cNvPicPr>
          <p:nvPr/>
        </p:nvPicPr>
        <p:blipFill>
          <a:blip r:embed="rId19"/>
          <a:stretch>
            <a:fillRect/>
          </a:stretch>
        </p:blipFill>
        <p:spPr>
          <a:xfrm>
            <a:off x="10347786" y="5610211"/>
            <a:ext cx="448212" cy="384114"/>
          </a:xfrm>
          <a:prstGeom prst="rect">
            <a:avLst/>
          </a:prstGeom>
        </p:spPr>
      </p:pic>
      <p:sp>
        <p:nvSpPr>
          <p:cNvPr id="189" name="Freeform 114"/>
          <p:cNvSpPr>
            <a:spLocks noChangeAspect="1" noEditPoints="1"/>
          </p:cNvSpPr>
          <p:nvPr/>
        </p:nvSpPr>
        <p:spPr bwMode="auto">
          <a:xfrm>
            <a:off x="11088755" y="5610845"/>
            <a:ext cx="390630" cy="382848"/>
          </a:xfrm>
          <a:custGeom>
            <a:avLst/>
            <a:gdLst>
              <a:gd name="T0" fmla="*/ 37 w 106"/>
              <a:gd name="T1" fmla="*/ 104 h 104"/>
              <a:gd name="T2" fmla="*/ 25 w 106"/>
              <a:gd name="T3" fmla="*/ 87 h 104"/>
              <a:gd name="T4" fmla="*/ 0 w 106"/>
              <a:gd name="T5" fmla="*/ 65 h 104"/>
              <a:gd name="T6" fmla="*/ 9 w 106"/>
              <a:gd name="T7" fmla="*/ 52 h 104"/>
              <a:gd name="T8" fmla="*/ 0 w 106"/>
              <a:gd name="T9" fmla="*/ 40 h 104"/>
              <a:gd name="T10" fmla="*/ 25 w 106"/>
              <a:gd name="T11" fmla="*/ 18 h 104"/>
              <a:gd name="T12" fmla="*/ 37 w 106"/>
              <a:gd name="T13" fmla="*/ 0 h 104"/>
              <a:gd name="T14" fmla="*/ 69 w 106"/>
              <a:gd name="T15" fmla="*/ 11 h 104"/>
              <a:gd name="T16" fmla="*/ 90 w 106"/>
              <a:gd name="T17" fmla="*/ 13 h 104"/>
              <a:gd name="T18" fmla="*/ 96 w 106"/>
              <a:gd name="T19" fmla="*/ 46 h 104"/>
              <a:gd name="T20" fmla="*/ 96 w 106"/>
              <a:gd name="T21" fmla="*/ 59 h 104"/>
              <a:gd name="T22" fmla="*/ 90 w 106"/>
              <a:gd name="T23" fmla="*/ 92 h 104"/>
              <a:gd name="T24" fmla="*/ 69 w 106"/>
              <a:gd name="T25" fmla="*/ 93 h 104"/>
              <a:gd name="T26" fmla="*/ 45 w 106"/>
              <a:gd name="T27" fmla="*/ 96 h 104"/>
              <a:gd name="T28" fmla="*/ 61 w 106"/>
              <a:gd name="T29" fmla="*/ 88 h 104"/>
              <a:gd name="T30" fmla="*/ 77 w 106"/>
              <a:gd name="T31" fmla="*/ 79 h 104"/>
              <a:gd name="T32" fmla="*/ 87 w 106"/>
              <a:gd name="T33" fmla="*/ 81 h 104"/>
              <a:gd name="T34" fmla="*/ 87 w 106"/>
              <a:gd name="T35" fmla="*/ 63 h 104"/>
              <a:gd name="T36" fmla="*/ 89 w 106"/>
              <a:gd name="T37" fmla="*/ 52 h 104"/>
              <a:gd name="T38" fmla="*/ 87 w 106"/>
              <a:gd name="T39" fmla="*/ 42 h 104"/>
              <a:gd name="T40" fmla="*/ 87 w 106"/>
              <a:gd name="T41" fmla="*/ 24 h 104"/>
              <a:gd name="T42" fmla="*/ 77 w 106"/>
              <a:gd name="T43" fmla="*/ 26 h 104"/>
              <a:gd name="T44" fmla="*/ 61 w 106"/>
              <a:gd name="T45" fmla="*/ 17 h 104"/>
              <a:gd name="T46" fmla="*/ 45 w 106"/>
              <a:gd name="T47" fmla="*/ 8 h 104"/>
              <a:gd name="T48" fmla="*/ 42 w 106"/>
              <a:gd name="T49" fmla="*/ 18 h 104"/>
              <a:gd name="T50" fmla="*/ 26 w 106"/>
              <a:gd name="T51" fmla="*/ 28 h 104"/>
              <a:gd name="T52" fmla="*/ 11 w 106"/>
              <a:gd name="T53" fmla="*/ 37 h 104"/>
              <a:gd name="T54" fmla="*/ 18 w 106"/>
              <a:gd name="T55" fmla="*/ 45 h 104"/>
              <a:gd name="T56" fmla="*/ 18 w 106"/>
              <a:gd name="T57" fmla="*/ 60 h 104"/>
              <a:gd name="T58" fmla="*/ 11 w 106"/>
              <a:gd name="T59" fmla="*/ 68 h 104"/>
              <a:gd name="T60" fmla="*/ 26 w 106"/>
              <a:gd name="T61" fmla="*/ 77 h 104"/>
              <a:gd name="T62" fmla="*/ 42 w 106"/>
              <a:gd name="T63" fmla="*/ 87 h 104"/>
              <a:gd name="T64" fmla="*/ 45 w 106"/>
              <a:gd name="T65" fmla="*/ 96 h 104"/>
              <a:gd name="T66" fmla="*/ 25 w 106"/>
              <a:gd name="T67" fmla="*/ 52 h 104"/>
              <a:gd name="T68" fmla="*/ 81 w 106"/>
              <a:gd name="T69" fmla="*/ 52 h 104"/>
              <a:gd name="T70" fmla="*/ 53 w 106"/>
              <a:gd name="T71" fmla="*/ 32 h 104"/>
              <a:gd name="T72" fmla="*/ 53 w 106"/>
              <a:gd name="T73" fmla="*/ 72 h 104"/>
              <a:gd name="T74" fmla="*/ 53 w 106"/>
              <a:gd name="T75"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6" h="104">
                <a:moveTo>
                  <a:pt x="69" y="104"/>
                </a:moveTo>
                <a:cubicBezTo>
                  <a:pt x="37" y="104"/>
                  <a:pt x="37" y="104"/>
                  <a:pt x="37" y="104"/>
                </a:cubicBezTo>
                <a:cubicBezTo>
                  <a:pt x="37" y="93"/>
                  <a:pt x="37" y="93"/>
                  <a:pt x="37" y="93"/>
                </a:cubicBezTo>
                <a:cubicBezTo>
                  <a:pt x="33" y="92"/>
                  <a:pt x="29" y="90"/>
                  <a:pt x="25" y="87"/>
                </a:cubicBezTo>
                <a:cubicBezTo>
                  <a:pt x="16" y="92"/>
                  <a:pt x="16" y="92"/>
                  <a:pt x="16" y="92"/>
                </a:cubicBezTo>
                <a:cubicBezTo>
                  <a:pt x="0" y="65"/>
                  <a:pt x="0" y="65"/>
                  <a:pt x="0" y="65"/>
                </a:cubicBezTo>
                <a:cubicBezTo>
                  <a:pt x="9" y="59"/>
                  <a:pt x="9" y="59"/>
                  <a:pt x="9" y="59"/>
                </a:cubicBezTo>
                <a:cubicBezTo>
                  <a:pt x="9" y="57"/>
                  <a:pt x="9" y="55"/>
                  <a:pt x="9" y="52"/>
                </a:cubicBezTo>
                <a:cubicBezTo>
                  <a:pt x="9" y="50"/>
                  <a:pt x="9" y="48"/>
                  <a:pt x="9" y="46"/>
                </a:cubicBezTo>
                <a:cubicBezTo>
                  <a:pt x="0" y="40"/>
                  <a:pt x="0" y="40"/>
                  <a:pt x="0" y="40"/>
                </a:cubicBezTo>
                <a:cubicBezTo>
                  <a:pt x="16" y="13"/>
                  <a:pt x="16" y="13"/>
                  <a:pt x="16" y="13"/>
                </a:cubicBezTo>
                <a:cubicBezTo>
                  <a:pt x="25" y="18"/>
                  <a:pt x="25" y="18"/>
                  <a:pt x="25" y="18"/>
                </a:cubicBezTo>
                <a:cubicBezTo>
                  <a:pt x="29" y="15"/>
                  <a:pt x="33" y="13"/>
                  <a:pt x="37" y="11"/>
                </a:cubicBezTo>
                <a:cubicBezTo>
                  <a:pt x="37" y="0"/>
                  <a:pt x="37" y="0"/>
                  <a:pt x="37" y="0"/>
                </a:cubicBezTo>
                <a:cubicBezTo>
                  <a:pt x="69" y="0"/>
                  <a:pt x="69" y="0"/>
                  <a:pt x="69" y="0"/>
                </a:cubicBezTo>
                <a:cubicBezTo>
                  <a:pt x="69" y="11"/>
                  <a:pt x="69" y="11"/>
                  <a:pt x="69" y="11"/>
                </a:cubicBezTo>
                <a:cubicBezTo>
                  <a:pt x="73" y="13"/>
                  <a:pt x="77" y="15"/>
                  <a:pt x="80" y="18"/>
                </a:cubicBezTo>
                <a:cubicBezTo>
                  <a:pt x="90" y="13"/>
                  <a:pt x="90" y="13"/>
                  <a:pt x="90" y="13"/>
                </a:cubicBezTo>
                <a:cubicBezTo>
                  <a:pt x="106" y="40"/>
                  <a:pt x="106" y="40"/>
                  <a:pt x="106" y="40"/>
                </a:cubicBezTo>
                <a:cubicBezTo>
                  <a:pt x="96" y="46"/>
                  <a:pt x="96" y="46"/>
                  <a:pt x="96" y="46"/>
                </a:cubicBezTo>
                <a:cubicBezTo>
                  <a:pt x="97" y="48"/>
                  <a:pt x="97" y="50"/>
                  <a:pt x="97" y="52"/>
                </a:cubicBezTo>
                <a:cubicBezTo>
                  <a:pt x="97" y="55"/>
                  <a:pt x="97" y="57"/>
                  <a:pt x="96" y="59"/>
                </a:cubicBezTo>
                <a:cubicBezTo>
                  <a:pt x="106" y="65"/>
                  <a:pt x="106" y="65"/>
                  <a:pt x="106" y="65"/>
                </a:cubicBezTo>
                <a:cubicBezTo>
                  <a:pt x="90" y="92"/>
                  <a:pt x="90" y="92"/>
                  <a:pt x="90" y="92"/>
                </a:cubicBezTo>
                <a:cubicBezTo>
                  <a:pt x="80" y="87"/>
                  <a:pt x="80" y="87"/>
                  <a:pt x="80" y="87"/>
                </a:cubicBezTo>
                <a:cubicBezTo>
                  <a:pt x="77" y="90"/>
                  <a:pt x="73" y="92"/>
                  <a:pt x="69" y="93"/>
                </a:cubicBezTo>
                <a:lnTo>
                  <a:pt x="69" y="104"/>
                </a:lnTo>
                <a:close/>
                <a:moveTo>
                  <a:pt x="45" y="96"/>
                </a:moveTo>
                <a:cubicBezTo>
                  <a:pt x="61" y="96"/>
                  <a:pt x="61" y="96"/>
                  <a:pt x="61" y="96"/>
                </a:cubicBezTo>
                <a:cubicBezTo>
                  <a:pt x="61" y="88"/>
                  <a:pt x="61" y="88"/>
                  <a:pt x="61" y="88"/>
                </a:cubicBezTo>
                <a:cubicBezTo>
                  <a:pt x="64" y="87"/>
                  <a:pt x="64" y="87"/>
                  <a:pt x="64" y="87"/>
                </a:cubicBezTo>
                <a:cubicBezTo>
                  <a:pt x="69" y="85"/>
                  <a:pt x="73" y="83"/>
                  <a:pt x="77" y="79"/>
                </a:cubicBezTo>
                <a:cubicBezTo>
                  <a:pt x="79" y="77"/>
                  <a:pt x="79" y="77"/>
                  <a:pt x="79" y="77"/>
                </a:cubicBezTo>
                <a:cubicBezTo>
                  <a:pt x="87" y="81"/>
                  <a:pt x="87" y="81"/>
                  <a:pt x="87" y="81"/>
                </a:cubicBezTo>
                <a:cubicBezTo>
                  <a:pt x="95" y="68"/>
                  <a:pt x="95" y="68"/>
                  <a:pt x="95" y="68"/>
                </a:cubicBezTo>
                <a:cubicBezTo>
                  <a:pt x="87" y="63"/>
                  <a:pt x="87" y="63"/>
                  <a:pt x="87" y="63"/>
                </a:cubicBezTo>
                <a:cubicBezTo>
                  <a:pt x="88" y="60"/>
                  <a:pt x="88" y="60"/>
                  <a:pt x="88" y="60"/>
                </a:cubicBezTo>
                <a:cubicBezTo>
                  <a:pt x="88" y="58"/>
                  <a:pt x="89" y="55"/>
                  <a:pt x="89" y="52"/>
                </a:cubicBezTo>
                <a:cubicBezTo>
                  <a:pt x="89" y="50"/>
                  <a:pt x="88" y="47"/>
                  <a:pt x="88" y="45"/>
                </a:cubicBezTo>
                <a:cubicBezTo>
                  <a:pt x="87" y="42"/>
                  <a:pt x="87" y="42"/>
                  <a:pt x="87" y="42"/>
                </a:cubicBezTo>
                <a:cubicBezTo>
                  <a:pt x="95" y="37"/>
                  <a:pt x="95" y="37"/>
                  <a:pt x="95" y="37"/>
                </a:cubicBezTo>
                <a:cubicBezTo>
                  <a:pt x="87" y="24"/>
                  <a:pt x="87" y="24"/>
                  <a:pt x="87" y="24"/>
                </a:cubicBezTo>
                <a:cubicBezTo>
                  <a:pt x="79" y="28"/>
                  <a:pt x="79" y="28"/>
                  <a:pt x="79" y="28"/>
                </a:cubicBezTo>
                <a:cubicBezTo>
                  <a:pt x="77" y="26"/>
                  <a:pt x="77" y="26"/>
                  <a:pt x="77" y="26"/>
                </a:cubicBezTo>
                <a:cubicBezTo>
                  <a:pt x="73" y="22"/>
                  <a:pt x="69" y="20"/>
                  <a:pt x="64" y="18"/>
                </a:cubicBezTo>
                <a:cubicBezTo>
                  <a:pt x="61" y="17"/>
                  <a:pt x="61" y="17"/>
                  <a:pt x="61" y="17"/>
                </a:cubicBezTo>
                <a:cubicBezTo>
                  <a:pt x="61" y="8"/>
                  <a:pt x="61" y="8"/>
                  <a:pt x="61" y="8"/>
                </a:cubicBezTo>
                <a:cubicBezTo>
                  <a:pt x="45" y="8"/>
                  <a:pt x="45" y="8"/>
                  <a:pt x="45" y="8"/>
                </a:cubicBezTo>
                <a:cubicBezTo>
                  <a:pt x="45" y="17"/>
                  <a:pt x="45" y="17"/>
                  <a:pt x="45" y="17"/>
                </a:cubicBezTo>
                <a:cubicBezTo>
                  <a:pt x="42" y="18"/>
                  <a:pt x="42" y="18"/>
                  <a:pt x="42" y="18"/>
                </a:cubicBezTo>
                <a:cubicBezTo>
                  <a:pt x="37" y="20"/>
                  <a:pt x="32" y="22"/>
                  <a:pt x="28" y="26"/>
                </a:cubicBezTo>
                <a:cubicBezTo>
                  <a:pt x="26" y="28"/>
                  <a:pt x="26" y="28"/>
                  <a:pt x="26" y="28"/>
                </a:cubicBezTo>
                <a:cubicBezTo>
                  <a:pt x="19" y="24"/>
                  <a:pt x="19" y="24"/>
                  <a:pt x="19" y="24"/>
                </a:cubicBezTo>
                <a:cubicBezTo>
                  <a:pt x="11" y="37"/>
                  <a:pt x="11" y="37"/>
                  <a:pt x="11" y="37"/>
                </a:cubicBezTo>
                <a:cubicBezTo>
                  <a:pt x="18" y="42"/>
                  <a:pt x="18" y="42"/>
                  <a:pt x="18" y="42"/>
                </a:cubicBezTo>
                <a:cubicBezTo>
                  <a:pt x="18" y="45"/>
                  <a:pt x="18" y="45"/>
                  <a:pt x="18" y="45"/>
                </a:cubicBezTo>
                <a:cubicBezTo>
                  <a:pt x="17" y="47"/>
                  <a:pt x="17" y="50"/>
                  <a:pt x="17" y="52"/>
                </a:cubicBezTo>
                <a:cubicBezTo>
                  <a:pt x="17" y="55"/>
                  <a:pt x="17" y="58"/>
                  <a:pt x="18" y="60"/>
                </a:cubicBezTo>
                <a:cubicBezTo>
                  <a:pt x="18" y="63"/>
                  <a:pt x="18" y="63"/>
                  <a:pt x="18" y="63"/>
                </a:cubicBezTo>
                <a:cubicBezTo>
                  <a:pt x="11" y="68"/>
                  <a:pt x="11" y="68"/>
                  <a:pt x="11" y="68"/>
                </a:cubicBezTo>
                <a:cubicBezTo>
                  <a:pt x="19" y="81"/>
                  <a:pt x="19" y="81"/>
                  <a:pt x="19" y="81"/>
                </a:cubicBezTo>
                <a:cubicBezTo>
                  <a:pt x="26" y="77"/>
                  <a:pt x="26" y="77"/>
                  <a:pt x="26" y="77"/>
                </a:cubicBezTo>
                <a:cubicBezTo>
                  <a:pt x="28" y="79"/>
                  <a:pt x="28" y="79"/>
                  <a:pt x="28" y="79"/>
                </a:cubicBezTo>
                <a:cubicBezTo>
                  <a:pt x="32" y="83"/>
                  <a:pt x="37" y="85"/>
                  <a:pt x="42" y="87"/>
                </a:cubicBezTo>
                <a:cubicBezTo>
                  <a:pt x="45" y="88"/>
                  <a:pt x="45" y="88"/>
                  <a:pt x="45" y="88"/>
                </a:cubicBezTo>
                <a:lnTo>
                  <a:pt x="45" y="96"/>
                </a:lnTo>
                <a:close/>
                <a:moveTo>
                  <a:pt x="53" y="80"/>
                </a:moveTo>
                <a:cubicBezTo>
                  <a:pt x="37" y="80"/>
                  <a:pt x="25" y="68"/>
                  <a:pt x="25" y="52"/>
                </a:cubicBezTo>
                <a:cubicBezTo>
                  <a:pt x="25" y="37"/>
                  <a:pt x="37" y="24"/>
                  <a:pt x="53" y="24"/>
                </a:cubicBezTo>
                <a:cubicBezTo>
                  <a:pt x="68" y="24"/>
                  <a:pt x="81" y="37"/>
                  <a:pt x="81" y="52"/>
                </a:cubicBezTo>
                <a:cubicBezTo>
                  <a:pt x="81" y="68"/>
                  <a:pt x="68" y="80"/>
                  <a:pt x="53" y="80"/>
                </a:cubicBezTo>
                <a:close/>
                <a:moveTo>
                  <a:pt x="53" y="32"/>
                </a:moveTo>
                <a:cubicBezTo>
                  <a:pt x="42" y="32"/>
                  <a:pt x="33" y="41"/>
                  <a:pt x="33" y="52"/>
                </a:cubicBezTo>
                <a:cubicBezTo>
                  <a:pt x="33" y="64"/>
                  <a:pt x="42" y="72"/>
                  <a:pt x="53" y="72"/>
                </a:cubicBezTo>
                <a:cubicBezTo>
                  <a:pt x="64" y="72"/>
                  <a:pt x="73" y="64"/>
                  <a:pt x="73" y="52"/>
                </a:cubicBezTo>
                <a:cubicBezTo>
                  <a:pt x="73" y="41"/>
                  <a:pt x="64" y="32"/>
                  <a:pt x="53" y="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pic>
        <p:nvPicPr>
          <p:cNvPr id="116" name="Picture 115"/>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4186363" y="3626465"/>
            <a:ext cx="782308" cy="782308"/>
          </a:xfrm>
          <a:prstGeom prst="rect">
            <a:avLst/>
          </a:prstGeom>
        </p:spPr>
      </p:pic>
    </p:spTree>
    <p:extLst>
      <p:ext uri="{BB962C8B-B14F-4D97-AF65-F5344CB8AC3E}">
        <p14:creationId xmlns:p14="http://schemas.microsoft.com/office/powerpoint/2010/main" val="380125545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439365" y="423413"/>
            <a:ext cx="3719288" cy="83099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prstClr val="white"/>
                </a:solidFill>
                <a:effectLst/>
                <a:uLnTx/>
                <a:uFillTx/>
                <a:latin typeface="Segoe UI Light"/>
                <a:ea typeface="+mj-ea"/>
                <a:cs typeface="+mj-cs"/>
              </a:rPr>
              <a:t>HOL Scenario</a:t>
            </a:r>
            <a:endParaRPr kumimoji="0" lang="en-US" sz="1800" b="0" i="0" u="none" strike="noStrike" kern="0" cap="none" spc="0" normalizeH="0" baseline="0" noProof="0" dirty="0">
              <a:ln>
                <a:noFill/>
              </a:ln>
              <a:solidFill>
                <a:sysClr val="windowText" lastClr="000000"/>
              </a:solidFill>
              <a:effectLst/>
              <a:uLnTx/>
              <a:uFillTx/>
            </a:endParaRPr>
          </a:p>
        </p:txBody>
      </p:sp>
      <p:grpSp>
        <p:nvGrpSpPr>
          <p:cNvPr id="43" name="Group 42"/>
          <p:cNvGrpSpPr>
            <a:grpSpLocks noChangeAspect="1"/>
          </p:cNvGrpSpPr>
          <p:nvPr/>
        </p:nvGrpSpPr>
        <p:grpSpPr bwMode="auto">
          <a:xfrm>
            <a:off x="696527" y="2123356"/>
            <a:ext cx="1434012" cy="774822"/>
            <a:chOff x="3479034" y="4845974"/>
            <a:chExt cx="1793040" cy="970652"/>
          </a:xfrm>
          <a:solidFill>
            <a:srgbClr val="FFFFFF"/>
          </a:solidFill>
        </p:grpSpPr>
        <p:sp>
          <p:nvSpPr>
            <p:cNvPr id="44" name="Freeform 43"/>
            <p:cNvSpPr>
              <a:spLocks noEditPoints="1"/>
            </p:cNvSpPr>
            <p:nvPr/>
          </p:nvSpPr>
          <p:spPr bwMode="black">
            <a:xfrm>
              <a:off x="4953857" y="5174915"/>
              <a:ext cx="318217" cy="641711"/>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sp>
          <p:nvSpPr>
            <p:cNvPr id="45" name="Freeform 44"/>
            <p:cNvSpPr>
              <a:spLocks noEditPoints="1"/>
            </p:cNvSpPr>
            <p:nvPr/>
          </p:nvSpPr>
          <p:spPr bwMode="black">
            <a:xfrm>
              <a:off x="3479034" y="4845974"/>
              <a:ext cx="1408547" cy="970652"/>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46" name="Rectangle 45"/>
          <p:cNvSpPr>
            <a:spLocks noChangeAspect="1"/>
          </p:cNvSpPr>
          <p:nvPr/>
        </p:nvSpPr>
        <p:spPr>
          <a:xfrm>
            <a:off x="486796" y="2959566"/>
            <a:ext cx="1688045" cy="188385"/>
          </a:xfrm>
          <a:prstGeom prst="rect">
            <a:avLst/>
          </a:prstGeom>
          <a:no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1118108" rtl="0" eaLnBrk="1" fontAlgn="base" latinLnBrk="0" hangingPunct="1">
              <a:lnSpc>
                <a:spcPct val="100000"/>
              </a:lnSpc>
              <a:spcBef>
                <a:spcPts val="0"/>
              </a:spcBef>
              <a:spcAft>
                <a:spcPct val="0"/>
              </a:spcAft>
              <a:buClrTx/>
              <a:buSzTx/>
              <a:buFontTx/>
              <a:buNone/>
              <a:tabLst/>
              <a:defRPr/>
            </a:pPr>
            <a:r>
              <a:rPr kumimoji="0" lang="en-US" sz="1224" b="0" i="0" u="none" strike="noStrike" kern="1200" cap="none" spc="0" normalizeH="0" baseline="0" noProof="0" dirty="0">
                <a:ln>
                  <a:solidFill>
                    <a:srgbClr val="FFFFFF">
                      <a:alpha val="0"/>
                    </a:srgbClr>
                  </a:solidFill>
                </a:ln>
                <a:solidFill>
                  <a:srgbClr val="FFFFFF"/>
                </a:solidFill>
                <a:effectLst/>
                <a:uLnTx/>
                <a:uFillTx/>
                <a:latin typeface="Segoe"/>
                <a:ea typeface="+mn-ea"/>
                <a:cs typeface="+mn-cs"/>
              </a:rPr>
              <a:t>Student machine</a:t>
            </a:r>
          </a:p>
        </p:txBody>
      </p:sp>
      <p:sp>
        <p:nvSpPr>
          <p:cNvPr id="30" name="Rectangle 29"/>
          <p:cNvSpPr/>
          <p:nvPr/>
        </p:nvSpPr>
        <p:spPr>
          <a:xfrm>
            <a:off x="3596640" y="1706551"/>
            <a:ext cx="8140931" cy="436223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32" name="Picture 4"/>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930628" y="1217920"/>
            <a:ext cx="765696" cy="764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Rectangle 32"/>
          <p:cNvSpPr/>
          <p:nvPr/>
        </p:nvSpPr>
        <p:spPr>
          <a:xfrm>
            <a:off x="3798859" y="6107087"/>
            <a:ext cx="3223959"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rPr>
              <a:t>100 USD Azure Pass Credit for 30 days</a:t>
            </a:r>
            <a:endParaRPr kumimoji="0" lang="en-US" sz="1400" b="0" i="0" u="none" strike="noStrike" kern="0" cap="none" spc="0" normalizeH="0" baseline="0" noProof="0" dirty="0">
              <a:ln>
                <a:noFill/>
              </a:ln>
              <a:solidFill>
                <a:sysClr val="windowText" lastClr="000000"/>
              </a:solidFill>
              <a:effectLst/>
              <a:uLnTx/>
              <a:uFillTx/>
            </a:endParaRPr>
          </a:p>
        </p:txBody>
      </p:sp>
      <p:cxnSp>
        <p:nvCxnSpPr>
          <p:cNvPr id="5" name="Connector: Elbow 4"/>
          <p:cNvCxnSpPr>
            <a:cxnSpLocks/>
            <a:stCxn id="46" idx="2"/>
          </p:cNvCxnSpPr>
          <p:nvPr/>
        </p:nvCxnSpPr>
        <p:spPr>
          <a:xfrm rot="16200000" flipH="1">
            <a:off x="1342376" y="3136394"/>
            <a:ext cx="630979" cy="654092"/>
          </a:xfrm>
          <a:prstGeom prst="bentConnector2">
            <a:avLst/>
          </a:prstGeom>
          <a:ln>
            <a:solidFill>
              <a:schemeClr val="bg1"/>
            </a:solidFill>
            <a:tailEnd type="triangle"/>
          </a:ln>
        </p:spPr>
        <p:style>
          <a:lnRef idx="3">
            <a:schemeClr val="accent1"/>
          </a:lnRef>
          <a:fillRef idx="0">
            <a:schemeClr val="accent1"/>
          </a:fillRef>
          <a:effectRef idx="2">
            <a:schemeClr val="accent1"/>
          </a:effectRef>
          <a:fontRef idx="minor">
            <a:schemeClr val="tx1"/>
          </a:fontRef>
        </p:style>
      </p:cxnSp>
      <p:sp>
        <p:nvSpPr>
          <p:cNvPr id="40" name="Rectangle 39"/>
          <p:cNvSpPr>
            <a:spLocks noChangeAspect="1"/>
          </p:cNvSpPr>
          <p:nvPr/>
        </p:nvSpPr>
        <p:spPr>
          <a:xfrm>
            <a:off x="1476490" y="4172685"/>
            <a:ext cx="1688045" cy="376770"/>
          </a:xfrm>
          <a:prstGeom prst="rect">
            <a:avLst/>
          </a:prstGeom>
          <a:no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1118108" rtl="0" eaLnBrk="1" fontAlgn="base" latinLnBrk="0" hangingPunct="1">
              <a:lnSpc>
                <a:spcPct val="100000"/>
              </a:lnSpc>
              <a:spcBef>
                <a:spcPts val="0"/>
              </a:spcBef>
              <a:spcAft>
                <a:spcPct val="0"/>
              </a:spcAft>
              <a:buClrTx/>
              <a:buSzTx/>
              <a:buFontTx/>
              <a:buNone/>
              <a:tabLst/>
              <a:defRPr/>
            </a:pPr>
            <a:r>
              <a:rPr kumimoji="0" lang="en-US" sz="1224" b="0" i="0" u="none" strike="noStrike" kern="1200" cap="none" spc="0" normalizeH="0" baseline="0" noProof="0" dirty="0">
                <a:ln>
                  <a:solidFill>
                    <a:srgbClr val="FFFFFF">
                      <a:alpha val="0"/>
                    </a:srgbClr>
                  </a:solidFill>
                </a:ln>
                <a:solidFill>
                  <a:srgbClr val="FFFFFF"/>
                </a:solidFill>
                <a:effectLst/>
                <a:uLnTx/>
                <a:uFillTx/>
                <a:latin typeface="Segoe"/>
                <a:ea typeface="+mn-ea"/>
                <a:cs typeface="+mn-cs"/>
              </a:rPr>
              <a:t>Simulator Sensor</a:t>
            </a:r>
          </a:p>
          <a:p>
            <a:pPr marL="0" marR="0" lvl="0" indent="0" algn="ctr" defTabSz="1118108" rtl="0" eaLnBrk="1" fontAlgn="base" latinLnBrk="0" hangingPunct="1">
              <a:lnSpc>
                <a:spcPct val="100000"/>
              </a:lnSpc>
              <a:spcBef>
                <a:spcPts val="0"/>
              </a:spcBef>
              <a:spcAft>
                <a:spcPct val="0"/>
              </a:spcAft>
              <a:buClrTx/>
              <a:buSzTx/>
              <a:buFontTx/>
              <a:buNone/>
              <a:tabLst/>
              <a:defRPr/>
            </a:pPr>
            <a:r>
              <a:rPr lang="en-US" sz="1224" dirty="0">
                <a:ln>
                  <a:solidFill>
                    <a:srgbClr val="FFFFFF">
                      <a:alpha val="0"/>
                    </a:srgbClr>
                  </a:solidFill>
                </a:ln>
                <a:solidFill>
                  <a:srgbClr val="FFFFFF"/>
                </a:solidFill>
                <a:latin typeface="Segoe"/>
              </a:rPr>
              <a:t>(Node.js)</a:t>
            </a:r>
            <a:endParaRPr kumimoji="0" lang="en-US" sz="1224" b="0" i="0" u="none" strike="noStrike" kern="1200" cap="none" spc="0" normalizeH="0" baseline="0" noProof="0" dirty="0">
              <a:ln>
                <a:solidFill>
                  <a:srgbClr val="FFFFFF">
                    <a:alpha val="0"/>
                  </a:srgbClr>
                </a:solidFill>
              </a:ln>
              <a:solidFill>
                <a:srgbClr val="FFFFFF"/>
              </a:solidFill>
              <a:effectLst/>
              <a:uLnTx/>
              <a:uFillTx/>
              <a:latin typeface="Segoe"/>
              <a:ea typeface="+mn-ea"/>
              <a:cs typeface="+mn-cs"/>
            </a:endParaRPr>
          </a:p>
        </p:txBody>
      </p:sp>
      <p:cxnSp>
        <p:nvCxnSpPr>
          <p:cNvPr id="39" name="Straight Arrow Connector 38"/>
          <p:cNvCxnSpPr>
            <a:cxnSpLocks/>
            <a:endCxn id="11" idx="1"/>
          </p:cNvCxnSpPr>
          <p:nvPr/>
        </p:nvCxnSpPr>
        <p:spPr>
          <a:xfrm>
            <a:off x="2723943" y="3795343"/>
            <a:ext cx="1195716" cy="0"/>
          </a:xfrm>
          <a:prstGeom prst="straightConnector1">
            <a:avLst/>
          </a:prstGeom>
          <a:ln w="9525" cap="flat" cmpd="sng" algn="ctr">
            <a:solidFill>
              <a:schemeClr val="accent4"/>
            </a:solidFill>
            <a:prstDash val="sysDash"/>
            <a:round/>
            <a:headEnd type="none" w="med" len="med"/>
            <a:tailEnd type="triangle" w="med" len="med"/>
          </a:ln>
        </p:spPr>
        <p:style>
          <a:lnRef idx="0">
            <a:scrgbClr r="0" g="0" b="0"/>
          </a:lnRef>
          <a:fillRef idx="0">
            <a:scrgbClr r="0" g="0" b="0"/>
          </a:fillRef>
          <a:effectRef idx="0">
            <a:scrgbClr r="0" g="0" b="0"/>
          </a:effectRef>
          <a:fontRef idx="minor">
            <a:schemeClr val="tx1"/>
          </a:fontRef>
        </p:style>
      </p:cxnSp>
      <p:pic>
        <p:nvPicPr>
          <p:cNvPr id="11" name="Picture 10"/>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919659" y="3405198"/>
            <a:ext cx="780290" cy="780290"/>
          </a:xfrm>
          <a:prstGeom prst="rect">
            <a:avLst/>
          </a:prstGeom>
        </p:spPr>
      </p:pic>
      <p:sp>
        <p:nvSpPr>
          <p:cNvPr id="48" name="Rectangle 47"/>
          <p:cNvSpPr>
            <a:spLocks noChangeAspect="1"/>
          </p:cNvSpPr>
          <p:nvPr/>
        </p:nvSpPr>
        <p:spPr>
          <a:xfrm>
            <a:off x="3435313" y="4251157"/>
            <a:ext cx="1688045" cy="188385"/>
          </a:xfrm>
          <a:prstGeom prst="rect">
            <a:avLst/>
          </a:prstGeom>
          <a:no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1118108" rtl="0" eaLnBrk="1" fontAlgn="base" latinLnBrk="0" hangingPunct="1">
              <a:lnSpc>
                <a:spcPct val="100000"/>
              </a:lnSpc>
              <a:spcBef>
                <a:spcPts val="0"/>
              </a:spcBef>
              <a:spcAft>
                <a:spcPct val="0"/>
              </a:spcAft>
              <a:buClrTx/>
              <a:buSzTx/>
              <a:buFontTx/>
              <a:buNone/>
              <a:tabLst/>
              <a:defRPr/>
            </a:pPr>
            <a:r>
              <a:rPr kumimoji="0" lang="en-US" sz="1224" b="0" i="0" u="none" strike="noStrike" kern="1200" cap="none" spc="0" normalizeH="0" baseline="0" noProof="0" dirty="0">
                <a:ln>
                  <a:solidFill>
                    <a:srgbClr val="FFFFFF">
                      <a:alpha val="0"/>
                    </a:srgbClr>
                  </a:solidFill>
                </a:ln>
                <a:solidFill>
                  <a:srgbClr val="FFFFFF"/>
                </a:solidFill>
                <a:effectLst/>
                <a:uLnTx/>
                <a:uFillTx/>
                <a:latin typeface="Segoe"/>
                <a:ea typeface="+mn-ea"/>
                <a:cs typeface="+mn-cs"/>
              </a:rPr>
              <a:t>IoT Hub</a:t>
            </a:r>
          </a:p>
        </p:txBody>
      </p:sp>
      <p:pic>
        <p:nvPicPr>
          <p:cNvPr id="14" name="Picture 13"/>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985124" y="3436581"/>
            <a:ext cx="670779" cy="670779"/>
          </a:xfrm>
          <a:prstGeom prst="rect">
            <a:avLst/>
          </a:prstGeom>
        </p:spPr>
      </p:pic>
      <p:pic>
        <p:nvPicPr>
          <p:cNvPr id="52" name="Picture 51"/>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932138" y="2029102"/>
            <a:ext cx="780290" cy="780290"/>
          </a:xfrm>
          <a:prstGeom prst="rect">
            <a:avLst/>
          </a:prstGeom>
        </p:spPr>
      </p:pic>
      <p:sp>
        <p:nvSpPr>
          <p:cNvPr id="53" name="Rectangle 52"/>
          <p:cNvSpPr>
            <a:spLocks noChangeAspect="1"/>
          </p:cNvSpPr>
          <p:nvPr/>
        </p:nvSpPr>
        <p:spPr>
          <a:xfrm>
            <a:off x="5574470" y="2905250"/>
            <a:ext cx="1688045" cy="188385"/>
          </a:xfrm>
          <a:prstGeom prst="rect">
            <a:avLst/>
          </a:prstGeom>
          <a:no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1118108" rtl="0" eaLnBrk="1" fontAlgn="base" latinLnBrk="0" hangingPunct="1">
              <a:lnSpc>
                <a:spcPct val="100000"/>
              </a:lnSpc>
              <a:spcBef>
                <a:spcPts val="0"/>
              </a:spcBef>
              <a:spcAft>
                <a:spcPct val="0"/>
              </a:spcAft>
              <a:buClrTx/>
              <a:buSzTx/>
              <a:buFontTx/>
              <a:buNone/>
              <a:tabLst/>
              <a:defRPr/>
            </a:pPr>
            <a:r>
              <a:rPr kumimoji="0" lang="en-US" sz="1224" b="0" i="0" u="none" strike="noStrike" kern="1200" cap="none" spc="0" normalizeH="0" baseline="0" noProof="0" dirty="0">
                <a:ln>
                  <a:solidFill>
                    <a:srgbClr val="FFFFFF">
                      <a:alpha val="0"/>
                    </a:srgbClr>
                  </a:solidFill>
                </a:ln>
                <a:solidFill>
                  <a:srgbClr val="FFFFFF"/>
                </a:solidFill>
                <a:effectLst/>
                <a:uLnTx/>
                <a:uFillTx/>
                <a:latin typeface="Segoe"/>
                <a:ea typeface="+mn-ea"/>
                <a:cs typeface="+mn-cs"/>
              </a:rPr>
              <a:t>Stream Analytics</a:t>
            </a:r>
          </a:p>
        </p:txBody>
      </p:sp>
      <p:pic>
        <p:nvPicPr>
          <p:cNvPr id="54" name="Picture 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932138" y="4650050"/>
            <a:ext cx="780290" cy="780290"/>
          </a:xfrm>
          <a:prstGeom prst="rect">
            <a:avLst/>
          </a:prstGeom>
        </p:spPr>
      </p:pic>
      <p:sp>
        <p:nvSpPr>
          <p:cNvPr id="55" name="Rectangle 54"/>
          <p:cNvSpPr>
            <a:spLocks noChangeAspect="1"/>
          </p:cNvSpPr>
          <p:nvPr/>
        </p:nvSpPr>
        <p:spPr>
          <a:xfrm>
            <a:off x="5574470" y="5526198"/>
            <a:ext cx="1688045" cy="188385"/>
          </a:xfrm>
          <a:prstGeom prst="rect">
            <a:avLst/>
          </a:prstGeom>
          <a:no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1118108" rtl="0" eaLnBrk="1" fontAlgn="base" latinLnBrk="0" hangingPunct="1">
              <a:lnSpc>
                <a:spcPct val="100000"/>
              </a:lnSpc>
              <a:spcBef>
                <a:spcPts val="0"/>
              </a:spcBef>
              <a:spcAft>
                <a:spcPct val="0"/>
              </a:spcAft>
              <a:buClrTx/>
              <a:buSzTx/>
              <a:buFontTx/>
              <a:buNone/>
              <a:tabLst/>
              <a:defRPr/>
            </a:pPr>
            <a:r>
              <a:rPr kumimoji="0" lang="en-US" sz="1224" b="0" i="0" u="none" strike="noStrike" kern="1200" cap="none" spc="0" normalizeH="0" baseline="0" noProof="0" dirty="0">
                <a:ln>
                  <a:solidFill>
                    <a:srgbClr val="FFFFFF">
                      <a:alpha val="0"/>
                    </a:srgbClr>
                  </a:solidFill>
                </a:ln>
                <a:solidFill>
                  <a:srgbClr val="FFFFFF"/>
                </a:solidFill>
                <a:effectLst/>
                <a:uLnTx/>
                <a:uFillTx/>
                <a:latin typeface="Segoe"/>
                <a:ea typeface="+mn-ea"/>
                <a:cs typeface="+mn-cs"/>
              </a:rPr>
              <a:t>Stream Analytics</a:t>
            </a:r>
          </a:p>
        </p:txBody>
      </p:sp>
      <p:cxnSp>
        <p:nvCxnSpPr>
          <p:cNvPr id="56" name="Straight Arrow Connector 55"/>
          <p:cNvCxnSpPr>
            <a:cxnSpLocks/>
          </p:cNvCxnSpPr>
          <p:nvPr/>
        </p:nvCxnSpPr>
        <p:spPr>
          <a:xfrm>
            <a:off x="4699949" y="3862480"/>
            <a:ext cx="1030291" cy="117503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cxnSpLocks/>
          </p:cNvCxnSpPr>
          <p:nvPr/>
        </p:nvCxnSpPr>
        <p:spPr>
          <a:xfrm flipV="1">
            <a:off x="4724953" y="2578437"/>
            <a:ext cx="1094520" cy="104634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10660544" y="2318638"/>
            <a:ext cx="1190817" cy="259799"/>
          </a:xfrm>
          <a:prstGeom prst="rect">
            <a:avLst/>
          </a:prstGeom>
        </p:spPr>
        <p:txBody>
          <a:bodyPr wrap="square">
            <a:spAutoFit/>
          </a:bodyPr>
          <a:lstStyle/>
          <a:p>
            <a:pPr defTabSz="896386"/>
            <a:r>
              <a:rPr lang="en-US" sz="1100" kern="0" dirty="0">
                <a:solidFill>
                  <a:schemeClr val="bg1"/>
                </a:solidFill>
                <a:cs typeface="Segoe UI Semilight" panose="020B0402040204020203" pitchFamily="34" charset="0"/>
              </a:rPr>
              <a:t>Power BI</a:t>
            </a:r>
          </a:p>
        </p:txBody>
      </p:sp>
      <p:grpSp>
        <p:nvGrpSpPr>
          <p:cNvPr id="59" name="Group 58"/>
          <p:cNvGrpSpPr/>
          <p:nvPr/>
        </p:nvGrpSpPr>
        <p:grpSpPr>
          <a:xfrm>
            <a:off x="9582722" y="2188022"/>
            <a:ext cx="847916" cy="503433"/>
            <a:chOff x="7884058" y="5368509"/>
            <a:chExt cx="324905" cy="207663"/>
          </a:xfrm>
          <a:solidFill>
            <a:srgbClr val="FFFFFF"/>
          </a:solidFill>
        </p:grpSpPr>
        <p:sp>
          <p:nvSpPr>
            <p:cNvPr id="60"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sp>
          <p:nvSpPr>
            <p:cNvPr id="61"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sp>
          <p:nvSpPr>
            <p:cNvPr id="62"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sp>
          <p:nvSpPr>
            <p:cNvPr id="63"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sp>
          <p:nvSpPr>
            <p:cNvPr id="64"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grpSp>
      <p:cxnSp>
        <p:nvCxnSpPr>
          <p:cNvPr id="65" name="Straight Arrow Connector 64"/>
          <p:cNvCxnSpPr>
            <a:cxnSpLocks/>
          </p:cNvCxnSpPr>
          <p:nvPr/>
        </p:nvCxnSpPr>
        <p:spPr>
          <a:xfrm>
            <a:off x="6955468" y="2396392"/>
            <a:ext cx="2517512"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71" name="Picture 70"/>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8052876" y="3381825"/>
            <a:ext cx="780290" cy="780290"/>
          </a:xfrm>
          <a:prstGeom prst="rect">
            <a:avLst/>
          </a:prstGeom>
        </p:spPr>
      </p:pic>
      <p:cxnSp>
        <p:nvCxnSpPr>
          <p:cNvPr id="72" name="Straight Arrow Connector 71"/>
          <p:cNvCxnSpPr>
            <a:cxnSpLocks/>
          </p:cNvCxnSpPr>
          <p:nvPr/>
        </p:nvCxnSpPr>
        <p:spPr>
          <a:xfrm>
            <a:off x="6955468" y="2691455"/>
            <a:ext cx="936081" cy="104525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8793862" y="3881300"/>
            <a:ext cx="1190817" cy="259799"/>
          </a:xfrm>
          <a:prstGeom prst="rect">
            <a:avLst/>
          </a:prstGeom>
        </p:spPr>
        <p:txBody>
          <a:bodyPr wrap="square">
            <a:spAutoFit/>
          </a:bodyPr>
          <a:lstStyle/>
          <a:p>
            <a:pPr defTabSz="896386"/>
            <a:r>
              <a:rPr lang="en-US" sz="1100" kern="0" dirty="0">
                <a:solidFill>
                  <a:schemeClr val="bg1"/>
                </a:solidFill>
                <a:cs typeface="Segoe UI Semilight" panose="020B0402040204020203" pitchFamily="34" charset="0"/>
              </a:rPr>
              <a:t>Storage BLOB</a:t>
            </a:r>
          </a:p>
        </p:txBody>
      </p:sp>
      <p:pic>
        <p:nvPicPr>
          <p:cNvPr id="78" name="Picture 77"/>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7501404" y="4682143"/>
            <a:ext cx="780290" cy="780290"/>
          </a:xfrm>
          <a:prstGeom prst="rect">
            <a:avLst/>
          </a:prstGeom>
        </p:spPr>
      </p:pic>
      <p:cxnSp>
        <p:nvCxnSpPr>
          <p:cNvPr id="79" name="Straight Arrow Connector 78"/>
          <p:cNvCxnSpPr>
            <a:cxnSpLocks/>
          </p:cNvCxnSpPr>
          <p:nvPr/>
        </p:nvCxnSpPr>
        <p:spPr>
          <a:xfrm>
            <a:off x="6755963" y="5072288"/>
            <a:ext cx="636822"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a:xfrm>
            <a:off x="7414976" y="5502432"/>
            <a:ext cx="898708" cy="280718"/>
          </a:xfrm>
          <a:prstGeom prst="rect">
            <a:avLst/>
          </a:prstGeom>
        </p:spPr>
        <p:txBody>
          <a:bodyPr wrap="none">
            <a:spAutoFit/>
          </a:bodyPr>
          <a:lstStyle/>
          <a:p>
            <a:pPr lvl="0" algn="ctr" defTabSz="1118108" fontAlgn="base">
              <a:spcAft>
                <a:spcPct val="0"/>
              </a:spcAft>
              <a:defRPr/>
            </a:pPr>
            <a:r>
              <a:rPr lang="en-US" sz="1224" dirty="0">
                <a:ln>
                  <a:solidFill>
                    <a:srgbClr val="FFFFFF">
                      <a:alpha val="0"/>
                    </a:srgbClr>
                  </a:solidFill>
                </a:ln>
                <a:solidFill>
                  <a:srgbClr val="FFFFFF"/>
                </a:solidFill>
                <a:latin typeface="Segoe"/>
              </a:rPr>
              <a:t>Event Hub</a:t>
            </a:r>
          </a:p>
        </p:txBody>
      </p:sp>
      <p:pic>
        <p:nvPicPr>
          <p:cNvPr id="87" name="Picture 86"/>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9154391" y="4650050"/>
            <a:ext cx="780290" cy="780290"/>
          </a:xfrm>
          <a:prstGeom prst="rect">
            <a:avLst/>
          </a:prstGeom>
        </p:spPr>
      </p:pic>
      <p:cxnSp>
        <p:nvCxnSpPr>
          <p:cNvPr id="88" name="Straight Arrow Connector 87"/>
          <p:cNvCxnSpPr>
            <a:cxnSpLocks/>
          </p:cNvCxnSpPr>
          <p:nvPr/>
        </p:nvCxnSpPr>
        <p:spPr>
          <a:xfrm>
            <a:off x="8344058" y="5084896"/>
            <a:ext cx="636822"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90" name="Picture 89"/>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10733847" y="4646399"/>
            <a:ext cx="752929" cy="780290"/>
          </a:xfrm>
          <a:prstGeom prst="rect">
            <a:avLst/>
          </a:prstGeom>
        </p:spPr>
      </p:pic>
      <p:cxnSp>
        <p:nvCxnSpPr>
          <p:cNvPr id="91" name="Straight Arrow Connector 90"/>
          <p:cNvCxnSpPr>
            <a:cxnSpLocks/>
          </p:cNvCxnSpPr>
          <p:nvPr/>
        </p:nvCxnSpPr>
        <p:spPr>
          <a:xfrm>
            <a:off x="10006680" y="5072288"/>
            <a:ext cx="636822"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9012835" y="5483036"/>
            <a:ext cx="1111202" cy="280718"/>
          </a:xfrm>
          <a:prstGeom prst="rect">
            <a:avLst/>
          </a:prstGeom>
        </p:spPr>
        <p:txBody>
          <a:bodyPr wrap="none">
            <a:spAutoFit/>
          </a:bodyPr>
          <a:lstStyle/>
          <a:p>
            <a:pPr lvl="0" algn="ctr" defTabSz="1118108" fontAlgn="base">
              <a:spcAft>
                <a:spcPct val="0"/>
              </a:spcAft>
              <a:defRPr/>
            </a:pPr>
            <a:r>
              <a:rPr lang="en-US" sz="1224" dirty="0">
                <a:ln>
                  <a:solidFill>
                    <a:srgbClr val="FFFFFF">
                      <a:alpha val="0"/>
                    </a:srgbClr>
                  </a:solidFill>
                </a:ln>
                <a:solidFill>
                  <a:srgbClr val="FFFFFF"/>
                </a:solidFill>
                <a:latin typeface="Segoe"/>
              </a:rPr>
              <a:t>Function App</a:t>
            </a:r>
          </a:p>
        </p:txBody>
      </p:sp>
      <p:sp>
        <p:nvSpPr>
          <p:cNvPr id="93" name="Rectangle 92"/>
          <p:cNvSpPr/>
          <p:nvPr/>
        </p:nvSpPr>
        <p:spPr>
          <a:xfrm>
            <a:off x="10595635" y="5491703"/>
            <a:ext cx="883576" cy="280718"/>
          </a:xfrm>
          <a:prstGeom prst="rect">
            <a:avLst/>
          </a:prstGeom>
        </p:spPr>
        <p:txBody>
          <a:bodyPr wrap="none">
            <a:spAutoFit/>
          </a:bodyPr>
          <a:lstStyle/>
          <a:p>
            <a:pPr lvl="0" algn="ctr" defTabSz="1118108" fontAlgn="base">
              <a:spcAft>
                <a:spcPct val="0"/>
              </a:spcAft>
              <a:defRPr/>
            </a:pPr>
            <a:r>
              <a:rPr lang="en-US" sz="1224" dirty="0">
                <a:ln>
                  <a:solidFill>
                    <a:srgbClr val="FFFFFF">
                      <a:alpha val="0"/>
                    </a:srgbClr>
                  </a:solidFill>
                </a:ln>
                <a:solidFill>
                  <a:srgbClr val="FFFFFF"/>
                </a:solidFill>
                <a:latin typeface="Segoe"/>
              </a:rPr>
              <a:t>Logic App</a:t>
            </a:r>
          </a:p>
        </p:txBody>
      </p:sp>
      <p:pic>
        <p:nvPicPr>
          <p:cNvPr id="97" name="Picture 96"/>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10665791" y="3543321"/>
            <a:ext cx="780290" cy="780290"/>
          </a:xfrm>
          <a:prstGeom prst="rect">
            <a:avLst/>
          </a:prstGeom>
        </p:spPr>
      </p:pic>
      <p:cxnSp>
        <p:nvCxnSpPr>
          <p:cNvPr id="98" name="Straight Arrow Connector 97"/>
          <p:cNvCxnSpPr>
            <a:cxnSpLocks/>
          </p:cNvCxnSpPr>
          <p:nvPr/>
        </p:nvCxnSpPr>
        <p:spPr>
          <a:xfrm flipV="1">
            <a:off x="11078954" y="4251157"/>
            <a:ext cx="0" cy="39374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p:cNvSpPr/>
          <p:nvPr/>
        </p:nvSpPr>
        <p:spPr>
          <a:xfrm>
            <a:off x="10299267" y="3280173"/>
            <a:ext cx="1410964" cy="280718"/>
          </a:xfrm>
          <a:prstGeom prst="rect">
            <a:avLst/>
          </a:prstGeom>
        </p:spPr>
        <p:txBody>
          <a:bodyPr wrap="none">
            <a:spAutoFit/>
          </a:bodyPr>
          <a:lstStyle/>
          <a:p>
            <a:pPr lvl="0" algn="ctr" defTabSz="1118108" fontAlgn="base">
              <a:spcAft>
                <a:spcPct val="0"/>
              </a:spcAft>
              <a:defRPr/>
            </a:pPr>
            <a:r>
              <a:rPr lang="en-US" sz="1224" dirty="0">
                <a:ln>
                  <a:solidFill>
                    <a:srgbClr val="FFFFFF">
                      <a:alpha val="0"/>
                    </a:srgbClr>
                  </a:solidFill>
                </a:ln>
                <a:solidFill>
                  <a:srgbClr val="FFFFFF"/>
                </a:solidFill>
                <a:latin typeface="Segoe"/>
              </a:rPr>
              <a:t>Email Notification</a:t>
            </a:r>
          </a:p>
        </p:txBody>
      </p:sp>
      <p:sp>
        <p:nvSpPr>
          <p:cNvPr id="2" name="Rectangle 1"/>
          <p:cNvSpPr/>
          <p:nvPr/>
        </p:nvSpPr>
        <p:spPr>
          <a:xfrm>
            <a:off x="7220449" y="4545376"/>
            <a:ext cx="4442358" cy="131688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500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3546" y="1276785"/>
            <a:ext cx="11445848" cy="4388894"/>
          </a:xfrm>
        </p:spPr>
        <p:txBody>
          <a:bodyPr/>
          <a:lstStyle/>
          <a:p>
            <a:r>
              <a:rPr lang="en-US" sz="2000" dirty="0"/>
              <a:t>Introduction to Microsoft Azure IoT Suite (60 minutes)</a:t>
            </a:r>
          </a:p>
          <a:p>
            <a:r>
              <a:rPr lang="en-US" sz="2000" dirty="0"/>
              <a:t>Break</a:t>
            </a:r>
          </a:p>
          <a:p>
            <a:r>
              <a:rPr lang="en-US" sz="2000" dirty="0"/>
              <a:t>HOL: Getting Start with Simulated Device &amp; Azure IoT Hub (60 minutes)</a:t>
            </a:r>
          </a:p>
          <a:p>
            <a:endParaRPr lang="en-US" sz="2000" dirty="0"/>
          </a:p>
          <a:p>
            <a:r>
              <a:rPr lang="en-US" sz="2000" dirty="0"/>
              <a:t>Lunch</a:t>
            </a:r>
          </a:p>
          <a:p>
            <a:endParaRPr lang="en-US" sz="2000" dirty="0"/>
          </a:p>
          <a:p>
            <a:r>
              <a:rPr lang="en-US" sz="2000" dirty="0"/>
              <a:t>HOL: Getting Start with Azure Stream Analytics (60 minutes)</a:t>
            </a:r>
          </a:p>
          <a:p>
            <a:r>
              <a:rPr lang="en-US" sz="2000" dirty="0"/>
              <a:t>HOL: Connecting Azure Stream Analytics data to PowerBI (45 minutes) </a:t>
            </a:r>
          </a:p>
          <a:p>
            <a:r>
              <a:rPr lang="en-US" sz="2000" dirty="0"/>
              <a:t>Break</a:t>
            </a:r>
          </a:p>
          <a:p>
            <a:r>
              <a:rPr lang="en-US" sz="2000" dirty="0"/>
              <a:t>HOL: Introduction to Microsoft Azure Big Data Platform (60 minutes)</a:t>
            </a:r>
          </a:p>
          <a:p>
            <a:r>
              <a:rPr lang="en-US" sz="2000" dirty="0"/>
              <a:t>Introduction to IoT Preconfigured Solutions (60 minutes)</a:t>
            </a:r>
          </a:p>
          <a:p>
            <a:endParaRPr lang="en-US" sz="2000" dirty="0"/>
          </a:p>
          <a:p>
            <a:pPr lvl="1"/>
            <a:endParaRPr lang="en-US" sz="1200" dirty="0"/>
          </a:p>
        </p:txBody>
      </p:sp>
    </p:spTree>
    <p:extLst>
      <p:ext uri="{BB962C8B-B14F-4D97-AF65-F5344CB8AC3E}">
        <p14:creationId xmlns:p14="http://schemas.microsoft.com/office/powerpoint/2010/main" val="377367828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Hands-On Labs</a:t>
            </a:r>
          </a:p>
        </p:txBody>
      </p:sp>
      <p:sp>
        <p:nvSpPr>
          <p:cNvPr id="7" name="Rectangle 6"/>
          <p:cNvSpPr/>
          <p:nvPr/>
        </p:nvSpPr>
        <p:spPr>
          <a:xfrm>
            <a:off x="792853" y="1764717"/>
            <a:ext cx="10387510" cy="1938992"/>
          </a:xfrm>
          <a:prstGeom prst="rect">
            <a:avLst/>
          </a:prstGeom>
        </p:spPr>
        <p:txBody>
          <a:bodyPr wrap="square">
            <a:spAutoFit/>
          </a:bodyPr>
          <a:lstStyle/>
          <a:p>
            <a:r>
              <a:rPr lang="en-US" sz="2400" dirty="0">
                <a:solidFill>
                  <a:schemeClr val="bg1"/>
                </a:solidFill>
              </a:rPr>
              <a:t>Estimated time: 60 minutes</a:t>
            </a:r>
          </a:p>
          <a:p>
            <a:endParaRPr lang="en-US" sz="2400" dirty="0">
              <a:solidFill>
                <a:schemeClr val="bg1"/>
              </a:solidFill>
            </a:endParaRPr>
          </a:p>
          <a:p>
            <a:r>
              <a:rPr lang="en-US" sz="2400" dirty="0">
                <a:solidFill>
                  <a:schemeClr val="bg1"/>
                </a:solidFill>
              </a:rPr>
              <a:t>07 - Alert to trigger a business workflow</a:t>
            </a:r>
          </a:p>
          <a:p>
            <a:r>
              <a:rPr lang="en-US" sz="2400" dirty="0">
                <a:solidFill>
                  <a:schemeClr val="bg1"/>
                </a:solidFill>
              </a:rPr>
              <a:t>08 - Create an Azure function to process the Event hub queue</a:t>
            </a:r>
          </a:p>
          <a:p>
            <a:endParaRPr lang="en-US" sz="2400" dirty="0"/>
          </a:p>
        </p:txBody>
      </p:sp>
    </p:spTree>
    <p:extLst>
      <p:ext uri="{BB962C8B-B14F-4D97-AF65-F5344CB8AC3E}">
        <p14:creationId xmlns:p14="http://schemas.microsoft.com/office/powerpoint/2010/main" val="30672782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loud Callout 5"/>
          <p:cNvSpPr/>
          <p:nvPr/>
        </p:nvSpPr>
        <p:spPr>
          <a:xfrm>
            <a:off x="90572" y="5549315"/>
            <a:ext cx="1526894" cy="1017929"/>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rPr>
              <a:t>Internet of Smart Meters</a:t>
            </a:r>
          </a:p>
        </p:txBody>
      </p:sp>
      <p:sp>
        <p:nvSpPr>
          <p:cNvPr id="8" name="Cloud Callout 7"/>
          <p:cNvSpPr/>
          <p:nvPr/>
        </p:nvSpPr>
        <p:spPr>
          <a:xfrm>
            <a:off x="121870" y="3052149"/>
            <a:ext cx="1526894" cy="1017929"/>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rPr>
              <a:t>Internet of Cars </a:t>
            </a:r>
          </a:p>
        </p:txBody>
      </p:sp>
      <p:sp>
        <p:nvSpPr>
          <p:cNvPr id="10" name="Cloud Callout 9"/>
          <p:cNvSpPr/>
          <p:nvPr/>
        </p:nvSpPr>
        <p:spPr>
          <a:xfrm>
            <a:off x="854019" y="4255697"/>
            <a:ext cx="1526894" cy="1017929"/>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rPr>
              <a:t>Internet of Facilities/ Buildings</a:t>
            </a:r>
          </a:p>
        </p:txBody>
      </p:sp>
      <p:sp>
        <p:nvSpPr>
          <p:cNvPr id="11" name="Cloud Callout 10"/>
          <p:cNvSpPr/>
          <p:nvPr/>
        </p:nvSpPr>
        <p:spPr>
          <a:xfrm>
            <a:off x="2333129" y="5425298"/>
            <a:ext cx="1526894" cy="1017929"/>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rPr>
              <a:t>Internet of Generators</a:t>
            </a:r>
          </a:p>
        </p:txBody>
      </p:sp>
      <p:sp>
        <p:nvSpPr>
          <p:cNvPr id="12" name="Title 3"/>
          <p:cNvSpPr>
            <a:spLocks noGrp="1"/>
          </p:cNvSpPr>
          <p:nvPr>
            <p:ph type="title"/>
          </p:nvPr>
        </p:nvSpPr>
        <p:spPr/>
        <p:txBody>
          <a:bodyPr>
            <a:noAutofit/>
          </a:bodyPr>
          <a:lstStyle/>
          <a:p>
            <a:r>
              <a:rPr lang="en-US" sz="3600" dirty="0"/>
              <a:t>Innovation at work – Real IoT Use Cases</a:t>
            </a:r>
          </a:p>
        </p:txBody>
      </p:sp>
      <p:sp>
        <p:nvSpPr>
          <p:cNvPr id="13" name="Cloud Callout 12"/>
          <p:cNvSpPr/>
          <p:nvPr/>
        </p:nvSpPr>
        <p:spPr>
          <a:xfrm>
            <a:off x="8800859" y="3953103"/>
            <a:ext cx="1526894" cy="1017929"/>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rPr>
              <a:t>Internet of Aircrafts</a:t>
            </a:r>
          </a:p>
        </p:txBody>
      </p:sp>
      <p:sp>
        <p:nvSpPr>
          <p:cNvPr id="14" name="Cloud Callout 13"/>
          <p:cNvSpPr/>
          <p:nvPr/>
        </p:nvSpPr>
        <p:spPr>
          <a:xfrm>
            <a:off x="4364331" y="5519161"/>
            <a:ext cx="1781378" cy="1017929"/>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rPr>
              <a:t>Internet of Mining Equipment</a:t>
            </a:r>
          </a:p>
        </p:txBody>
      </p:sp>
      <p:sp>
        <p:nvSpPr>
          <p:cNvPr id="17" name="Cloud Callout 16"/>
          <p:cNvSpPr/>
          <p:nvPr/>
        </p:nvSpPr>
        <p:spPr>
          <a:xfrm>
            <a:off x="10369573" y="1524432"/>
            <a:ext cx="1526894" cy="1017929"/>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rPr>
              <a:t>Internet of Oil Equipment</a:t>
            </a:r>
          </a:p>
        </p:txBody>
      </p:sp>
      <p:sp>
        <p:nvSpPr>
          <p:cNvPr id="18" name="Cloud Callout 17"/>
          <p:cNvSpPr/>
          <p:nvPr/>
        </p:nvSpPr>
        <p:spPr>
          <a:xfrm>
            <a:off x="4248948" y="2542361"/>
            <a:ext cx="1526894" cy="1017929"/>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rPr>
              <a:t>Internet of Cows</a:t>
            </a:r>
          </a:p>
        </p:txBody>
      </p:sp>
      <p:sp>
        <p:nvSpPr>
          <p:cNvPr id="19" name="Cloud Callout 18"/>
          <p:cNvSpPr/>
          <p:nvPr/>
        </p:nvSpPr>
        <p:spPr>
          <a:xfrm>
            <a:off x="1901498" y="2289308"/>
            <a:ext cx="1526894" cy="1017929"/>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rPr>
              <a:t>Internet of Elevators</a:t>
            </a:r>
          </a:p>
        </p:txBody>
      </p:sp>
      <p:sp>
        <p:nvSpPr>
          <p:cNvPr id="20" name="Cloud Callout 19"/>
          <p:cNvSpPr/>
          <p:nvPr/>
        </p:nvSpPr>
        <p:spPr>
          <a:xfrm>
            <a:off x="3181711" y="4005148"/>
            <a:ext cx="1526894" cy="1017929"/>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rPr>
              <a:t>Internet of Fryers</a:t>
            </a:r>
          </a:p>
        </p:txBody>
      </p:sp>
      <p:sp>
        <p:nvSpPr>
          <p:cNvPr id="21" name="Cloud Callout 20"/>
          <p:cNvSpPr/>
          <p:nvPr/>
        </p:nvSpPr>
        <p:spPr>
          <a:xfrm>
            <a:off x="5509403" y="3601711"/>
            <a:ext cx="1526894" cy="1017929"/>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rPr>
              <a:t>Internet of Vending Machines</a:t>
            </a:r>
          </a:p>
        </p:txBody>
      </p:sp>
      <p:sp>
        <p:nvSpPr>
          <p:cNvPr id="22" name="Cloud Callout 21"/>
          <p:cNvSpPr/>
          <p:nvPr/>
        </p:nvSpPr>
        <p:spPr>
          <a:xfrm>
            <a:off x="10565421" y="3175673"/>
            <a:ext cx="1526894" cy="1017929"/>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rPr>
              <a:t>Internet of Factory Floor</a:t>
            </a:r>
          </a:p>
        </p:txBody>
      </p:sp>
      <p:sp>
        <p:nvSpPr>
          <p:cNvPr id="23" name="Cloud Callout 22"/>
          <p:cNvSpPr/>
          <p:nvPr/>
        </p:nvSpPr>
        <p:spPr>
          <a:xfrm>
            <a:off x="6572413" y="4605760"/>
            <a:ext cx="1526894" cy="1017929"/>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rPr>
              <a:t>Internet of Retail Experiences</a:t>
            </a:r>
          </a:p>
        </p:txBody>
      </p:sp>
      <p:sp>
        <p:nvSpPr>
          <p:cNvPr id="24" name="Cloud Callout 23"/>
          <p:cNvSpPr/>
          <p:nvPr/>
        </p:nvSpPr>
        <p:spPr>
          <a:xfrm>
            <a:off x="7837095" y="2873146"/>
            <a:ext cx="1526894" cy="1017929"/>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rPr>
              <a:t>Internet of Golf Carts/ATVs</a:t>
            </a:r>
          </a:p>
        </p:txBody>
      </p:sp>
      <p:sp>
        <p:nvSpPr>
          <p:cNvPr id="15" name="Cloud Callout 14"/>
          <p:cNvSpPr/>
          <p:nvPr/>
        </p:nvSpPr>
        <p:spPr>
          <a:xfrm>
            <a:off x="8260259" y="1390155"/>
            <a:ext cx="1781378" cy="1017929"/>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rPr>
              <a:t>Internet of Gas Stations</a:t>
            </a:r>
          </a:p>
        </p:txBody>
      </p:sp>
      <p:sp>
        <p:nvSpPr>
          <p:cNvPr id="5" name="Cloud Callout 4"/>
          <p:cNvSpPr/>
          <p:nvPr/>
        </p:nvSpPr>
        <p:spPr>
          <a:xfrm>
            <a:off x="175810" y="1553249"/>
            <a:ext cx="1526894" cy="1017929"/>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rPr>
              <a:t>Internet of Medical Devices </a:t>
            </a:r>
          </a:p>
        </p:txBody>
      </p:sp>
      <p:sp>
        <p:nvSpPr>
          <p:cNvPr id="7" name="Cloud Callout 6"/>
          <p:cNvSpPr/>
          <p:nvPr/>
        </p:nvSpPr>
        <p:spPr>
          <a:xfrm>
            <a:off x="3366796" y="1363720"/>
            <a:ext cx="1526894" cy="1017929"/>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rPr>
              <a:t>Internet of Vacuums</a:t>
            </a:r>
          </a:p>
        </p:txBody>
      </p:sp>
      <p:sp>
        <p:nvSpPr>
          <p:cNvPr id="9" name="Cloud Callout 8"/>
          <p:cNvSpPr/>
          <p:nvPr/>
        </p:nvSpPr>
        <p:spPr>
          <a:xfrm>
            <a:off x="5948141" y="1460859"/>
            <a:ext cx="1978482" cy="1241332"/>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rPr>
              <a:t>Internet of Electric Charging Stations</a:t>
            </a:r>
          </a:p>
        </p:txBody>
      </p:sp>
      <p:sp>
        <p:nvSpPr>
          <p:cNvPr id="25" name="Cloud Callout 24"/>
          <p:cNvSpPr/>
          <p:nvPr/>
        </p:nvSpPr>
        <p:spPr>
          <a:xfrm>
            <a:off x="7910170" y="5581189"/>
            <a:ext cx="1781378" cy="1017929"/>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rPr>
              <a:t>Internet of Vaccines</a:t>
            </a:r>
          </a:p>
        </p:txBody>
      </p:sp>
      <p:sp>
        <p:nvSpPr>
          <p:cNvPr id="26" name="Cloud Callout 25"/>
          <p:cNvSpPr/>
          <p:nvPr/>
        </p:nvSpPr>
        <p:spPr>
          <a:xfrm>
            <a:off x="10399467" y="5037822"/>
            <a:ext cx="1526894" cy="1017929"/>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rPr>
              <a:t>Internet of Postboxes</a:t>
            </a:r>
          </a:p>
        </p:txBody>
      </p:sp>
    </p:spTree>
    <p:extLst>
      <p:ext uri="{BB962C8B-B14F-4D97-AF65-F5344CB8AC3E}">
        <p14:creationId xmlns:p14="http://schemas.microsoft.com/office/powerpoint/2010/main" val="3721241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5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250"/>
                            </p:stCondLst>
                            <p:childTnLst>
                              <p:par>
                                <p:cTn id="8" presetID="1" presetClass="entr" presetSubtype="0" fill="hold" grpId="0" nodeType="afterEffect">
                                  <p:stCondLst>
                                    <p:cond delay="25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250"/>
                                  </p:stCondLst>
                                  <p:childTnLst>
                                    <p:set>
                                      <p:cBhvr>
                                        <p:cTn id="12" dur="1" fill="hold">
                                          <p:stCondLst>
                                            <p:cond delay="0"/>
                                          </p:stCondLst>
                                        </p:cTn>
                                        <p:tgtEl>
                                          <p:spTgt spid="17"/>
                                        </p:tgtEl>
                                        <p:attrNameLst>
                                          <p:attrName>style.visibility</p:attrName>
                                        </p:attrNameLst>
                                      </p:cBhvr>
                                      <p:to>
                                        <p:strVal val="visible"/>
                                      </p:to>
                                    </p:set>
                                  </p:childTnLst>
                                </p:cTn>
                              </p:par>
                            </p:childTnLst>
                          </p:cTn>
                        </p:par>
                        <p:par>
                          <p:cTn id="13" fill="hold">
                            <p:stCondLst>
                              <p:cond delay="750"/>
                            </p:stCondLst>
                            <p:childTnLst>
                              <p:par>
                                <p:cTn id="14" presetID="1" presetClass="entr" presetSubtype="0" fill="hold" grpId="0" nodeType="afterEffect">
                                  <p:stCondLst>
                                    <p:cond delay="250"/>
                                  </p:stCondLst>
                                  <p:childTnLst>
                                    <p:set>
                                      <p:cBhvr>
                                        <p:cTn id="15" dur="1" fill="hold">
                                          <p:stCondLst>
                                            <p:cond delay="0"/>
                                          </p:stCondLst>
                                        </p:cTn>
                                        <p:tgtEl>
                                          <p:spTgt spid="10"/>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grpId="0" nodeType="afterEffect">
                                  <p:stCondLst>
                                    <p:cond delay="250"/>
                                  </p:stCondLst>
                                  <p:childTnLst>
                                    <p:set>
                                      <p:cBhvr>
                                        <p:cTn id="18" dur="1" fill="hold">
                                          <p:stCondLst>
                                            <p:cond delay="0"/>
                                          </p:stCondLst>
                                        </p:cTn>
                                        <p:tgtEl>
                                          <p:spTgt spid="7"/>
                                        </p:tgtEl>
                                        <p:attrNameLst>
                                          <p:attrName>style.visibility</p:attrName>
                                        </p:attrNameLst>
                                      </p:cBhvr>
                                      <p:to>
                                        <p:strVal val="visible"/>
                                      </p:to>
                                    </p:set>
                                  </p:childTnLst>
                                </p:cTn>
                              </p:par>
                            </p:childTnLst>
                          </p:cTn>
                        </p:par>
                        <p:par>
                          <p:cTn id="19" fill="hold">
                            <p:stCondLst>
                              <p:cond delay="1250"/>
                            </p:stCondLst>
                            <p:childTnLst>
                              <p:par>
                                <p:cTn id="20" presetID="1" presetClass="entr" presetSubtype="0" fill="hold" grpId="0" nodeType="afterEffect">
                                  <p:stCondLst>
                                    <p:cond delay="250"/>
                                  </p:stCondLst>
                                  <p:childTnLst>
                                    <p:set>
                                      <p:cBhvr>
                                        <p:cTn id="21" dur="1" fill="hold">
                                          <p:stCondLst>
                                            <p:cond delay="0"/>
                                          </p:stCondLst>
                                        </p:cTn>
                                        <p:tgtEl>
                                          <p:spTgt spid="21"/>
                                        </p:tgtEl>
                                        <p:attrNameLst>
                                          <p:attrName>style.visibility</p:attrName>
                                        </p:attrNameLst>
                                      </p:cBhvr>
                                      <p:to>
                                        <p:strVal val="visible"/>
                                      </p:to>
                                    </p:set>
                                  </p:childTnLst>
                                </p:cTn>
                              </p:par>
                            </p:childTnLst>
                          </p:cTn>
                        </p:par>
                        <p:par>
                          <p:cTn id="22" fill="hold">
                            <p:stCondLst>
                              <p:cond delay="1500"/>
                            </p:stCondLst>
                            <p:childTnLst>
                              <p:par>
                                <p:cTn id="23" presetID="1" presetClass="entr" presetSubtype="0" fill="hold" grpId="0" nodeType="afterEffect">
                                  <p:stCondLst>
                                    <p:cond delay="250"/>
                                  </p:stCondLst>
                                  <p:childTnLst>
                                    <p:set>
                                      <p:cBhvr>
                                        <p:cTn id="24" dur="1" fill="hold">
                                          <p:stCondLst>
                                            <p:cond delay="0"/>
                                          </p:stCondLst>
                                        </p:cTn>
                                        <p:tgtEl>
                                          <p:spTgt spid="14"/>
                                        </p:tgtEl>
                                        <p:attrNameLst>
                                          <p:attrName>style.visibility</p:attrName>
                                        </p:attrNameLst>
                                      </p:cBhvr>
                                      <p:to>
                                        <p:strVal val="visible"/>
                                      </p:to>
                                    </p:set>
                                  </p:childTnLst>
                                </p:cTn>
                              </p:par>
                            </p:childTnLst>
                          </p:cTn>
                        </p:par>
                        <p:par>
                          <p:cTn id="25" fill="hold">
                            <p:stCondLst>
                              <p:cond delay="1750"/>
                            </p:stCondLst>
                            <p:childTnLst>
                              <p:par>
                                <p:cTn id="26" presetID="1" presetClass="entr" presetSubtype="0" fill="hold" grpId="0" nodeType="afterEffect">
                                  <p:stCondLst>
                                    <p:cond delay="250"/>
                                  </p:stCondLst>
                                  <p:childTnLst>
                                    <p:set>
                                      <p:cBhvr>
                                        <p:cTn id="27" dur="1" fill="hold">
                                          <p:stCondLst>
                                            <p:cond delay="0"/>
                                          </p:stCondLst>
                                        </p:cTn>
                                        <p:tgtEl>
                                          <p:spTgt spid="19"/>
                                        </p:tgtEl>
                                        <p:attrNameLst>
                                          <p:attrName>style.visibility</p:attrName>
                                        </p:attrNameLst>
                                      </p:cBhvr>
                                      <p:to>
                                        <p:strVal val="visible"/>
                                      </p:to>
                                    </p:set>
                                  </p:childTnLst>
                                </p:cTn>
                              </p:par>
                            </p:childTnLst>
                          </p:cTn>
                        </p:par>
                        <p:par>
                          <p:cTn id="28" fill="hold">
                            <p:stCondLst>
                              <p:cond delay="2000"/>
                            </p:stCondLst>
                            <p:childTnLst>
                              <p:par>
                                <p:cTn id="29" presetID="1" presetClass="entr" presetSubtype="0" fill="hold" grpId="0" nodeType="afterEffect">
                                  <p:stCondLst>
                                    <p:cond delay="250"/>
                                  </p:stCondLst>
                                  <p:childTnLst>
                                    <p:set>
                                      <p:cBhvr>
                                        <p:cTn id="30" dur="1" fill="hold">
                                          <p:stCondLst>
                                            <p:cond delay="0"/>
                                          </p:stCondLst>
                                        </p:cTn>
                                        <p:tgtEl>
                                          <p:spTgt spid="8"/>
                                        </p:tgtEl>
                                        <p:attrNameLst>
                                          <p:attrName>style.visibility</p:attrName>
                                        </p:attrNameLst>
                                      </p:cBhvr>
                                      <p:to>
                                        <p:strVal val="visible"/>
                                      </p:to>
                                    </p:set>
                                  </p:childTnLst>
                                </p:cTn>
                              </p:par>
                            </p:childTnLst>
                          </p:cTn>
                        </p:par>
                        <p:par>
                          <p:cTn id="31" fill="hold">
                            <p:stCondLst>
                              <p:cond delay="2250"/>
                            </p:stCondLst>
                            <p:childTnLst>
                              <p:par>
                                <p:cTn id="32" presetID="1" presetClass="entr" presetSubtype="0" fill="hold" grpId="0" nodeType="afterEffect">
                                  <p:stCondLst>
                                    <p:cond delay="250"/>
                                  </p:stCondLst>
                                  <p:childTnLst>
                                    <p:set>
                                      <p:cBhvr>
                                        <p:cTn id="33" dur="1" fill="hold">
                                          <p:stCondLst>
                                            <p:cond delay="0"/>
                                          </p:stCondLst>
                                        </p:cTn>
                                        <p:tgtEl>
                                          <p:spTgt spid="24"/>
                                        </p:tgtEl>
                                        <p:attrNameLst>
                                          <p:attrName>style.visibility</p:attrName>
                                        </p:attrNameLst>
                                      </p:cBhvr>
                                      <p:to>
                                        <p:strVal val="visible"/>
                                      </p:to>
                                    </p:set>
                                  </p:childTnLst>
                                </p:cTn>
                              </p:par>
                            </p:childTnLst>
                          </p:cTn>
                        </p:par>
                        <p:par>
                          <p:cTn id="34" fill="hold">
                            <p:stCondLst>
                              <p:cond delay="2500"/>
                            </p:stCondLst>
                            <p:childTnLst>
                              <p:par>
                                <p:cTn id="35" presetID="1" presetClass="entr" presetSubtype="0" fill="hold" grpId="0" nodeType="afterEffect">
                                  <p:stCondLst>
                                    <p:cond delay="250"/>
                                  </p:stCondLst>
                                  <p:childTnLst>
                                    <p:set>
                                      <p:cBhvr>
                                        <p:cTn id="36" dur="1" fill="hold">
                                          <p:stCondLst>
                                            <p:cond delay="0"/>
                                          </p:stCondLst>
                                        </p:cTn>
                                        <p:tgtEl>
                                          <p:spTgt spid="22"/>
                                        </p:tgtEl>
                                        <p:attrNameLst>
                                          <p:attrName>style.visibility</p:attrName>
                                        </p:attrNameLst>
                                      </p:cBhvr>
                                      <p:to>
                                        <p:strVal val="visible"/>
                                      </p:to>
                                    </p:set>
                                  </p:childTnLst>
                                </p:cTn>
                              </p:par>
                            </p:childTnLst>
                          </p:cTn>
                        </p:par>
                        <p:par>
                          <p:cTn id="37" fill="hold">
                            <p:stCondLst>
                              <p:cond delay="2750"/>
                            </p:stCondLst>
                            <p:childTnLst>
                              <p:par>
                                <p:cTn id="38" presetID="1" presetClass="entr" presetSubtype="0" fill="hold" grpId="0" nodeType="afterEffect">
                                  <p:stCondLst>
                                    <p:cond delay="250"/>
                                  </p:stCondLst>
                                  <p:childTnLst>
                                    <p:set>
                                      <p:cBhvr>
                                        <p:cTn id="39" dur="1" fill="hold">
                                          <p:stCondLst>
                                            <p:cond delay="0"/>
                                          </p:stCondLst>
                                        </p:cTn>
                                        <p:tgtEl>
                                          <p:spTgt spid="11"/>
                                        </p:tgtEl>
                                        <p:attrNameLst>
                                          <p:attrName>style.visibility</p:attrName>
                                        </p:attrNameLst>
                                      </p:cBhvr>
                                      <p:to>
                                        <p:strVal val="visible"/>
                                      </p:to>
                                    </p:set>
                                  </p:childTnLst>
                                </p:cTn>
                              </p:par>
                            </p:childTnLst>
                          </p:cTn>
                        </p:par>
                        <p:par>
                          <p:cTn id="40" fill="hold">
                            <p:stCondLst>
                              <p:cond delay="3000"/>
                            </p:stCondLst>
                            <p:childTnLst>
                              <p:par>
                                <p:cTn id="41" presetID="1" presetClass="entr" presetSubtype="0" fill="hold" grpId="0" nodeType="afterEffect">
                                  <p:stCondLst>
                                    <p:cond delay="250"/>
                                  </p:stCondLst>
                                  <p:childTnLst>
                                    <p:set>
                                      <p:cBhvr>
                                        <p:cTn id="42" dur="1" fill="hold">
                                          <p:stCondLst>
                                            <p:cond delay="0"/>
                                          </p:stCondLst>
                                        </p:cTn>
                                        <p:tgtEl>
                                          <p:spTgt spid="20"/>
                                        </p:tgtEl>
                                        <p:attrNameLst>
                                          <p:attrName>style.visibility</p:attrName>
                                        </p:attrNameLst>
                                      </p:cBhvr>
                                      <p:to>
                                        <p:strVal val="visible"/>
                                      </p:to>
                                    </p:set>
                                  </p:childTnLst>
                                </p:cTn>
                              </p:par>
                            </p:childTnLst>
                          </p:cTn>
                        </p:par>
                        <p:par>
                          <p:cTn id="43" fill="hold">
                            <p:stCondLst>
                              <p:cond delay="3250"/>
                            </p:stCondLst>
                            <p:childTnLst>
                              <p:par>
                                <p:cTn id="44" presetID="1" presetClass="entr" presetSubtype="0" fill="hold" grpId="0" nodeType="afterEffect">
                                  <p:stCondLst>
                                    <p:cond delay="250"/>
                                  </p:stCondLst>
                                  <p:childTnLst>
                                    <p:set>
                                      <p:cBhvr>
                                        <p:cTn id="45" dur="1" fill="hold">
                                          <p:stCondLst>
                                            <p:cond delay="0"/>
                                          </p:stCondLst>
                                        </p:cTn>
                                        <p:tgtEl>
                                          <p:spTgt spid="9"/>
                                        </p:tgtEl>
                                        <p:attrNameLst>
                                          <p:attrName>style.visibility</p:attrName>
                                        </p:attrNameLst>
                                      </p:cBhvr>
                                      <p:to>
                                        <p:strVal val="visible"/>
                                      </p:to>
                                    </p:set>
                                  </p:childTnLst>
                                </p:cTn>
                              </p:par>
                            </p:childTnLst>
                          </p:cTn>
                        </p:par>
                        <p:par>
                          <p:cTn id="46" fill="hold">
                            <p:stCondLst>
                              <p:cond delay="3500"/>
                            </p:stCondLst>
                            <p:childTnLst>
                              <p:par>
                                <p:cTn id="47" presetID="1" presetClass="entr" presetSubtype="0" fill="hold" grpId="0" nodeType="afterEffect">
                                  <p:stCondLst>
                                    <p:cond delay="250"/>
                                  </p:stCondLst>
                                  <p:childTnLst>
                                    <p:set>
                                      <p:cBhvr>
                                        <p:cTn id="48" dur="1" fill="hold">
                                          <p:stCondLst>
                                            <p:cond delay="0"/>
                                          </p:stCondLst>
                                        </p:cTn>
                                        <p:tgtEl>
                                          <p:spTgt spid="13"/>
                                        </p:tgtEl>
                                        <p:attrNameLst>
                                          <p:attrName>style.visibility</p:attrName>
                                        </p:attrNameLst>
                                      </p:cBhvr>
                                      <p:to>
                                        <p:strVal val="visible"/>
                                      </p:to>
                                    </p:set>
                                  </p:childTnLst>
                                </p:cTn>
                              </p:par>
                            </p:childTnLst>
                          </p:cTn>
                        </p:par>
                        <p:par>
                          <p:cTn id="49" fill="hold">
                            <p:stCondLst>
                              <p:cond delay="3750"/>
                            </p:stCondLst>
                            <p:childTnLst>
                              <p:par>
                                <p:cTn id="50" presetID="1" presetClass="entr" presetSubtype="0" fill="hold" grpId="0" nodeType="afterEffect">
                                  <p:stCondLst>
                                    <p:cond delay="250"/>
                                  </p:stCondLst>
                                  <p:childTnLst>
                                    <p:set>
                                      <p:cBhvr>
                                        <p:cTn id="51" dur="1" fill="hold">
                                          <p:stCondLst>
                                            <p:cond delay="0"/>
                                          </p:stCondLst>
                                        </p:cTn>
                                        <p:tgtEl>
                                          <p:spTgt spid="15"/>
                                        </p:tgtEl>
                                        <p:attrNameLst>
                                          <p:attrName>style.visibility</p:attrName>
                                        </p:attrNameLst>
                                      </p:cBhvr>
                                      <p:to>
                                        <p:strVal val="visible"/>
                                      </p:to>
                                    </p:set>
                                  </p:childTnLst>
                                </p:cTn>
                              </p:par>
                            </p:childTnLst>
                          </p:cTn>
                        </p:par>
                        <p:par>
                          <p:cTn id="52" fill="hold">
                            <p:stCondLst>
                              <p:cond delay="4000"/>
                            </p:stCondLst>
                            <p:childTnLst>
                              <p:par>
                                <p:cTn id="53" presetID="1" presetClass="entr" presetSubtype="0" fill="hold" grpId="0" nodeType="afterEffect">
                                  <p:stCondLst>
                                    <p:cond delay="250"/>
                                  </p:stCondLst>
                                  <p:childTnLst>
                                    <p:set>
                                      <p:cBhvr>
                                        <p:cTn id="54" dur="1" fill="hold">
                                          <p:stCondLst>
                                            <p:cond delay="0"/>
                                          </p:stCondLst>
                                        </p:cTn>
                                        <p:tgtEl>
                                          <p:spTgt spid="18"/>
                                        </p:tgtEl>
                                        <p:attrNameLst>
                                          <p:attrName>style.visibility</p:attrName>
                                        </p:attrNameLst>
                                      </p:cBhvr>
                                      <p:to>
                                        <p:strVal val="visible"/>
                                      </p:to>
                                    </p:set>
                                  </p:childTnLst>
                                </p:cTn>
                              </p:par>
                            </p:childTnLst>
                          </p:cTn>
                        </p:par>
                        <p:par>
                          <p:cTn id="55" fill="hold">
                            <p:stCondLst>
                              <p:cond delay="4250"/>
                            </p:stCondLst>
                            <p:childTnLst>
                              <p:par>
                                <p:cTn id="56" presetID="1" presetClass="entr" presetSubtype="0" fill="hold" grpId="0" nodeType="afterEffect">
                                  <p:stCondLst>
                                    <p:cond delay="250"/>
                                  </p:stCondLst>
                                  <p:childTnLst>
                                    <p:set>
                                      <p:cBhvr>
                                        <p:cTn id="57" dur="1" fill="hold">
                                          <p:stCondLst>
                                            <p:cond delay="0"/>
                                          </p:stCondLst>
                                        </p:cTn>
                                        <p:tgtEl>
                                          <p:spTgt spid="23"/>
                                        </p:tgtEl>
                                        <p:attrNameLst>
                                          <p:attrName>style.visibility</p:attrName>
                                        </p:attrNameLst>
                                      </p:cBhvr>
                                      <p:to>
                                        <p:strVal val="visible"/>
                                      </p:to>
                                    </p:set>
                                  </p:childTnLst>
                                </p:cTn>
                              </p:par>
                            </p:childTnLst>
                          </p:cTn>
                        </p:par>
                        <p:par>
                          <p:cTn id="58" fill="hold">
                            <p:stCondLst>
                              <p:cond delay="4500"/>
                            </p:stCondLst>
                            <p:childTnLst>
                              <p:par>
                                <p:cTn id="59" presetID="1" presetClass="entr" presetSubtype="0" fill="hold" grpId="0" nodeType="afterEffect">
                                  <p:stCondLst>
                                    <p:cond delay="250"/>
                                  </p:stCondLst>
                                  <p:childTnLst>
                                    <p:set>
                                      <p:cBhvr>
                                        <p:cTn id="60" dur="1" fill="hold">
                                          <p:stCondLst>
                                            <p:cond delay="0"/>
                                          </p:stCondLst>
                                        </p:cTn>
                                        <p:tgtEl>
                                          <p:spTgt spid="25"/>
                                        </p:tgtEl>
                                        <p:attrNameLst>
                                          <p:attrName>style.visibility</p:attrName>
                                        </p:attrNameLst>
                                      </p:cBhvr>
                                      <p:to>
                                        <p:strVal val="visible"/>
                                      </p:to>
                                    </p:set>
                                  </p:childTnLst>
                                </p:cTn>
                              </p:par>
                            </p:childTnLst>
                          </p:cTn>
                        </p:par>
                        <p:par>
                          <p:cTn id="61" fill="hold">
                            <p:stCondLst>
                              <p:cond delay="4750"/>
                            </p:stCondLst>
                            <p:childTnLst>
                              <p:par>
                                <p:cTn id="62" presetID="1" presetClass="entr" presetSubtype="0" fill="hold" grpId="0" nodeType="afterEffect">
                                  <p:stCondLst>
                                    <p:cond delay="250"/>
                                  </p:stCondLst>
                                  <p:childTnLst>
                                    <p:set>
                                      <p:cBhvr>
                                        <p:cTn id="63"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1" grpId="0" animBg="1"/>
      <p:bldP spid="13" grpId="0" animBg="1"/>
      <p:bldP spid="14" grpId="0" animBg="1"/>
      <p:bldP spid="17" grpId="0" animBg="1"/>
      <p:bldP spid="18" grpId="0" animBg="1"/>
      <p:bldP spid="19" grpId="0" animBg="1"/>
      <p:bldP spid="20" grpId="0" animBg="1"/>
      <p:bldP spid="21" grpId="0" animBg="1"/>
      <p:bldP spid="22" grpId="0" animBg="1"/>
      <p:bldP spid="23" grpId="0" animBg="1"/>
      <p:bldP spid="24" grpId="0" animBg="1"/>
      <p:bldP spid="15" grpId="0" animBg="1"/>
      <p:bldP spid="5" grpId="0" animBg="1"/>
      <p:bldP spid="7" grpId="0" animBg="1"/>
      <p:bldP spid="9" grpId="0" animBg="1"/>
      <p:bldP spid="25" grpId="0" animBg="1"/>
      <p:bldP spid="2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a:t>Example Use Case : Internet of Things Data</a:t>
            </a:r>
          </a:p>
        </p:txBody>
      </p:sp>
      <p:pic>
        <p:nvPicPr>
          <p:cNvPr id="5" name="Picture 4"/>
          <p:cNvPicPr>
            <a:picLocks noChangeAspect="1"/>
          </p:cNvPicPr>
          <p:nvPr/>
        </p:nvPicPr>
        <p:blipFill>
          <a:blip r:embed="rId2"/>
          <a:stretch>
            <a:fillRect/>
          </a:stretch>
        </p:blipFill>
        <p:spPr>
          <a:xfrm>
            <a:off x="416762" y="960721"/>
            <a:ext cx="4974271" cy="2652945"/>
          </a:xfrm>
          <a:prstGeom prst="rect">
            <a:avLst/>
          </a:prstGeom>
        </p:spPr>
      </p:pic>
      <p:pic>
        <p:nvPicPr>
          <p:cNvPr id="7" name="Picture 6"/>
          <p:cNvPicPr>
            <a:picLocks noChangeAspect="1"/>
          </p:cNvPicPr>
          <p:nvPr/>
        </p:nvPicPr>
        <p:blipFill>
          <a:blip r:embed="rId3"/>
          <a:stretch>
            <a:fillRect/>
          </a:stretch>
        </p:blipFill>
        <p:spPr>
          <a:xfrm>
            <a:off x="359017" y="4099958"/>
            <a:ext cx="4846892" cy="2372475"/>
          </a:xfrm>
          <a:prstGeom prst="rect">
            <a:avLst/>
          </a:prstGeom>
        </p:spPr>
      </p:pic>
      <p:sp>
        <p:nvSpPr>
          <p:cNvPr id="9" name="Rectangle 8"/>
          <p:cNvSpPr/>
          <p:nvPr/>
        </p:nvSpPr>
        <p:spPr>
          <a:xfrm>
            <a:off x="359017" y="3730626"/>
            <a:ext cx="1975028" cy="369332"/>
          </a:xfrm>
          <a:prstGeom prst="rect">
            <a:avLst/>
          </a:prstGeom>
        </p:spPr>
        <p:txBody>
          <a:bodyPr wrap="none">
            <a:spAutoFit/>
          </a:bodyPr>
          <a:lstStyle/>
          <a:p>
            <a:r>
              <a:rPr lang="en-US" dirty="0"/>
              <a:t>Entry data stream</a:t>
            </a:r>
          </a:p>
        </p:txBody>
      </p:sp>
      <p:sp>
        <p:nvSpPr>
          <p:cNvPr id="10" name="Rectangle 9"/>
          <p:cNvSpPr/>
          <p:nvPr/>
        </p:nvSpPr>
        <p:spPr>
          <a:xfrm>
            <a:off x="359017" y="6533988"/>
            <a:ext cx="11978827" cy="307777"/>
          </a:xfrm>
          <a:prstGeom prst="rect">
            <a:avLst/>
          </a:prstGeom>
        </p:spPr>
        <p:txBody>
          <a:bodyPr wrap="square">
            <a:spAutoFit/>
          </a:bodyPr>
          <a:lstStyle/>
          <a:p>
            <a:r>
              <a:rPr lang="en-US" sz="1400" dirty="0"/>
              <a:t>https://docs.microsoft.com/en-us/azure/stream-analytics/stream-analytics-build-an-iot-solution-using-stream-analytics</a:t>
            </a:r>
          </a:p>
        </p:txBody>
      </p:sp>
      <p:pic>
        <p:nvPicPr>
          <p:cNvPr id="11" name="Picture 10"/>
          <p:cNvPicPr>
            <a:picLocks noChangeAspect="1"/>
          </p:cNvPicPr>
          <p:nvPr/>
        </p:nvPicPr>
        <p:blipFill>
          <a:blip r:embed="rId4"/>
          <a:stretch>
            <a:fillRect/>
          </a:stretch>
        </p:blipFill>
        <p:spPr>
          <a:xfrm>
            <a:off x="6667527" y="1346388"/>
            <a:ext cx="4884954" cy="2110069"/>
          </a:xfrm>
          <a:prstGeom prst="rect">
            <a:avLst/>
          </a:prstGeom>
        </p:spPr>
      </p:pic>
      <p:sp>
        <p:nvSpPr>
          <p:cNvPr id="14" name="Rectangle 13"/>
          <p:cNvSpPr/>
          <p:nvPr/>
        </p:nvSpPr>
        <p:spPr>
          <a:xfrm>
            <a:off x="7483522" y="882117"/>
            <a:ext cx="2789610" cy="369332"/>
          </a:xfrm>
          <a:prstGeom prst="rect">
            <a:avLst/>
          </a:prstGeom>
        </p:spPr>
        <p:txBody>
          <a:bodyPr wrap="none">
            <a:spAutoFit/>
          </a:bodyPr>
          <a:lstStyle/>
          <a:p>
            <a:r>
              <a:rPr lang="en-US" dirty="0"/>
              <a:t>Vehicle registration status</a:t>
            </a:r>
          </a:p>
        </p:txBody>
      </p:sp>
      <p:sp>
        <p:nvSpPr>
          <p:cNvPr id="15" name="Rectangle 14"/>
          <p:cNvSpPr/>
          <p:nvPr/>
        </p:nvSpPr>
        <p:spPr>
          <a:xfrm>
            <a:off x="7218545" y="5667775"/>
            <a:ext cx="3318024" cy="369332"/>
          </a:xfrm>
          <a:prstGeom prst="rect">
            <a:avLst/>
          </a:prstGeom>
        </p:spPr>
        <p:txBody>
          <a:bodyPr wrap="none">
            <a:spAutoFit/>
          </a:bodyPr>
          <a:lstStyle/>
          <a:p>
            <a:r>
              <a:rPr lang="en-US" b="1" dirty="0"/>
              <a:t>Vehicle registration database</a:t>
            </a:r>
            <a:endParaRPr lang="en-US" dirty="0"/>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7412" y="4581841"/>
            <a:ext cx="780290" cy="780290"/>
          </a:xfrm>
          <a:prstGeom prst="rect">
            <a:avLst/>
          </a:prstGeom>
        </p:spPr>
      </p:pic>
      <p:sp>
        <p:nvSpPr>
          <p:cNvPr id="17" name="Arrow: Right 16"/>
          <p:cNvSpPr/>
          <p:nvPr/>
        </p:nvSpPr>
        <p:spPr bwMode="auto">
          <a:xfrm>
            <a:off x="5845428" y="4790783"/>
            <a:ext cx="2182219" cy="37585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Arrow: Right 17"/>
          <p:cNvSpPr/>
          <p:nvPr/>
        </p:nvSpPr>
        <p:spPr bwMode="auto">
          <a:xfrm rot="16200000">
            <a:off x="8448311" y="3731343"/>
            <a:ext cx="840489" cy="39203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6549994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Example Use Case: Social media analysis: Real-time Twitter sentiment analysis in Azure Stream Analytics</a:t>
            </a:r>
          </a:p>
        </p:txBody>
      </p:sp>
      <p:sp>
        <p:nvSpPr>
          <p:cNvPr id="4" name="Rectangle 3"/>
          <p:cNvSpPr/>
          <p:nvPr/>
        </p:nvSpPr>
        <p:spPr>
          <a:xfrm>
            <a:off x="359017" y="6507129"/>
            <a:ext cx="11234591" cy="307777"/>
          </a:xfrm>
          <a:prstGeom prst="rect">
            <a:avLst/>
          </a:prstGeom>
        </p:spPr>
        <p:txBody>
          <a:bodyPr wrap="square">
            <a:spAutoFit/>
          </a:bodyPr>
          <a:lstStyle/>
          <a:p>
            <a:r>
              <a:rPr lang="en-US" sz="1400" dirty="0"/>
              <a:t>https://docs.microsoft.com/en-us/azure/stream-analytics/stream-analytics-twitter-sentiment-analysis-trends</a:t>
            </a:r>
          </a:p>
        </p:txBody>
      </p:sp>
      <p:pic>
        <p:nvPicPr>
          <p:cNvPr id="7" name="Picture 6"/>
          <p:cNvPicPr>
            <a:picLocks noChangeAspect="1"/>
          </p:cNvPicPr>
          <p:nvPr/>
        </p:nvPicPr>
        <p:blipFill>
          <a:blip r:embed="rId2"/>
          <a:stretch>
            <a:fillRect/>
          </a:stretch>
        </p:blipFill>
        <p:spPr>
          <a:xfrm>
            <a:off x="1082694" y="1636275"/>
            <a:ext cx="9799278" cy="121351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4653" y="3725734"/>
            <a:ext cx="8369846" cy="2707215"/>
          </a:xfrm>
          <a:prstGeom prst="rect">
            <a:avLst/>
          </a:prstGeom>
        </p:spPr>
      </p:pic>
      <p:sp>
        <p:nvSpPr>
          <p:cNvPr id="9" name="Arrow: Right 8"/>
          <p:cNvSpPr/>
          <p:nvPr/>
        </p:nvSpPr>
        <p:spPr bwMode="auto">
          <a:xfrm rot="5400000">
            <a:off x="5400398" y="3061108"/>
            <a:ext cx="666318" cy="39203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0005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Example Use Case: Sensor Data Analytics with ASA and Power BI</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7099" y="1290258"/>
            <a:ext cx="6905886" cy="4760243"/>
          </a:xfrm>
          <a:prstGeom prst="rect">
            <a:avLst/>
          </a:prstGeom>
        </p:spPr>
      </p:pic>
      <p:sp>
        <p:nvSpPr>
          <p:cNvPr id="4" name="Rectangle 3"/>
          <p:cNvSpPr/>
          <p:nvPr/>
        </p:nvSpPr>
        <p:spPr>
          <a:xfrm>
            <a:off x="491794" y="6445421"/>
            <a:ext cx="11208413" cy="307777"/>
          </a:xfrm>
          <a:prstGeom prst="rect">
            <a:avLst/>
          </a:prstGeom>
        </p:spPr>
        <p:txBody>
          <a:bodyPr wrap="square">
            <a:spAutoFit/>
          </a:bodyPr>
          <a:lstStyle/>
          <a:p>
            <a:r>
              <a:rPr lang="en-US" sz="1400" dirty="0"/>
              <a:t>https://gallery.cortanaintelligence.com/Tutorial/Sensor-Data-Analytics-with-ASA-and-Power-BI-2?fromlegacydomain=1</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661" y="2691462"/>
            <a:ext cx="1596044" cy="1512916"/>
          </a:xfrm>
          <a:prstGeom prst="rect">
            <a:avLst/>
          </a:prstGeom>
        </p:spPr>
      </p:pic>
      <p:sp>
        <p:nvSpPr>
          <p:cNvPr id="6" name="Arrow: Right 5"/>
          <p:cNvSpPr/>
          <p:nvPr/>
        </p:nvSpPr>
        <p:spPr bwMode="auto">
          <a:xfrm>
            <a:off x="2499792" y="3072063"/>
            <a:ext cx="2182219" cy="37585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2375857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Example Use Case: Predictive Analytics with Business Process</a:t>
            </a:r>
          </a:p>
        </p:txBody>
      </p:sp>
      <p:pic>
        <p:nvPicPr>
          <p:cNvPr id="7" name="Picture 6"/>
          <p:cNvPicPr>
            <a:picLocks noChangeAspect="1"/>
          </p:cNvPicPr>
          <p:nvPr/>
        </p:nvPicPr>
        <p:blipFill>
          <a:blip r:embed="rId2"/>
          <a:stretch>
            <a:fillRect/>
          </a:stretch>
        </p:blipFill>
        <p:spPr>
          <a:xfrm>
            <a:off x="454395" y="931070"/>
            <a:ext cx="8128130" cy="4650697"/>
          </a:xfrm>
          <a:prstGeom prst="rect">
            <a:avLst/>
          </a:prstGeom>
        </p:spPr>
      </p:pic>
      <p:pic>
        <p:nvPicPr>
          <p:cNvPr id="8" name="Picture 7"/>
          <p:cNvPicPr>
            <a:picLocks noChangeAspect="1"/>
          </p:cNvPicPr>
          <p:nvPr/>
        </p:nvPicPr>
        <p:blipFill>
          <a:blip r:embed="rId3"/>
          <a:stretch>
            <a:fillRect/>
          </a:stretch>
        </p:blipFill>
        <p:spPr>
          <a:xfrm>
            <a:off x="3906044" y="1735343"/>
            <a:ext cx="8016698" cy="4656098"/>
          </a:xfrm>
          <a:prstGeom prst="rect">
            <a:avLst/>
          </a:prstGeom>
        </p:spPr>
      </p:pic>
      <p:sp>
        <p:nvSpPr>
          <p:cNvPr id="9" name="Rectangle 8"/>
          <p:cNvSpPr/>
          <p:nvPr/>
        </p:nvSpPr>
        <p:spPr>
          <a:xfrm>
            <a:off x="359017" y="6391441"/>
            <a:ext cx="3736985" cy="369332"/>
          </a:xfrm>
          <a:prstGeom prst="rect">
            <a:avLst/>
          </a:prstGeom>
        </p:spPr>
        <p:txBody>
          <a:bodyPr wrap="none">
            <a:spAutoFit/>
          </a:bodyPr>
          <a:lstStyle/>
          <a:p>
            <a:r>
              <a:rPr lang="en-US" dirty="0">
                <a:latin typeface="Calibri" panose="020F0502020204030204" pitchFamily="34" charset="0"/>
                <a:hlinkClick r:id="rId4"/>
              </a:rPr>
              <a:t>https://rolls-royce.azurewebsites.net/</a:t>
            </a:r>
            <a:endParaRPr lang="en-US" dirty="0"/>
          </a:p>
        </p:txBody>
      </p:sp>
    </p:spTree>
    <p:extLst>
      <p:ext uri="{BB962C8B-B14F-4D97-AF65-F5344CB8AC3E}">
        <p14:creationId xmlns:p14="http://schemas.microsoft.com/office/powerpoint/2010/main" val="6308979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668" y="263680"/>
            <a:ext cx="4139465" cy="6280621"/>
          </a:xfrm>
        </p:spPr>
        <p:txBody>
          <a:bodyPr/>
          <a:lstStyle/>
          <a:p>
            <a:pPr lvl="0"/>
            <a:r>
              <a:rPr lang="en-US" sz="3200" dirty="0">
                <a:solidFill>
                  <a:schemeClr val="bg1"/>
                </a:solidFill>
              </a:rPr>
              <a:t>Introduction to </a:t>
            </a:r>
            <a:br>
              <a:rPr lang="en-US" sz="3200" dirty="0">
                <a:solidFill>
                  <a:schemeClr val="bg1"/>
                </a:solidFill>
              </a:rPr>
            </a:br>
            <a:r>
              <a:rPr lang="en-US" sz="3200" dirty="0">
                <a:solidFill>
                  <a:schemeClr val="bg1"/>
                </a:solidFill>
              </a:rPr>
              <a:t>Azure IoT Suite </a:t>
            </a:r>
            <a:br>
              <a:rPr lang="en-US" sz="3200" dirty="0">
                <a:solidFill>
                  <a:schemeClr val="bg1"/>
                </a:solidFill>
              </a:rPr>
            </a:br>
            <a:r>
              <a:rPr lang="en-US" sz="3200" dirty="0">
                <a:solidFill>
                  <a:schemeClr val="bg1"/>
                </a:solidFill>
              </a:rPr>
              <a:t>Preconfigured Solutions:</a:t>
            </a:r>
            <a:br>
              <a:rPr lang="en-US" dirty="0">
                <a:solidFill>
                  <a:schemeClr val="bg1"/>
                </a:solidFill>
              </a:rPr>
            </a:br>
            <a:endParaRPr lang="en-US" dirty="0">
              <a:solidFill>
                <a:schemeClr val="bg1"/>
              </a:solidFill>
            </a:endParaRPr>
          </a:p>
        </p:txBody>
      </p:sp>
      <p:pic>
        <p:nvPicPr>
          <p:cNvPr id="3" name="Picture 2"/>
          <p:cNvPicPr>
            <a:picLocks noChangeAspect="1"/>
          </p:cNvPicPr>
          <p:nvPr/>
        </p:nvPicPr>
        <p:blipFill>
          <a:blip r:embed="rId3"/>
          <a:stretch>
            <a:fillRect/>
          </a:stretch>
        </p:blipFill>
        <p:spPr>
          <a:xfrm>
            <a:off x="4874930" y="1449218"/>
            <a:ext cx="6705312" cy="4524066"/>
          </a:xfrm>
          <a:prstGeom prst="rect">
            <a:avLst/>
          </a:prstGeom>
        </p:spPr>
      </p:pic>
    </p:spTree>
    <p:extLst>
      <p:ext uri="{BB962C8B-B14F-4D97-AF65-F5344CB8AC3E}">
        <p14:creationId xmlns:p14="http://schemas.microsoft.com/office/powerpoint/2010/main" val="3781213474"/>
      </p:ext>
    </p:extLst>
  </p:cSld>
  <p:clrMapOvr>
    <a:masterClrMapping/>
  </p:clrMapOvr>
  <p:transition spd="slow">
    <p:comb/>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tretch>
            <a:fillRect/>
          </a:stretch>
        </p:blipFill>
        <p:spPr>
          <a:xfrm>
            <a:off x="304580" y="0"/>
            <a:ext cx="11620500" cy="6896982"/>
          </a:xfrm>
          <a:prstGeom prst="rect">
            <a:avLst/>
          </a:prstGeom>
        </p:spPr>
      </p:pic>
    </p:spTree>
    <p:extLst>
      <p:ext uri="{BB962C8B-B14F-4D97-AF65-F5344CB8AC3E}">
        <p14:creationId xmlns:p14="http://schemas.microsoft.com/office/powerpoint/2010/main" val="130662428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63362" y="119551"/>
            <a:ext cx="10798468" cy="6676741"/>
          </a:xfrm>
          <a:prstGeom prst="rect">
            <a:avLst/>
          </a:prstGeom>
        </p:spPr>
      </p:pic>
    </p:spTree>
    <p:extLst>
      <p:ext uri="{BB962C8B-B14F-4D97-AF65-F5344CB8AC3E}">
        <p14:creationId xmlns:p14="http://schemas.microsoft.com/office/powerpoint/2010/main" val="168916909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Azure IoT Suite Solution Architecture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709" y="1856848"/>
            <a:ext cx="10275936" cy="3781016"/>
          </a:xfrm>
          <a:prstGeom prst="rect">
            <a:avLst/>
          </a:prstGeom>
        </p:spPr>
      </p:pic>
    </p:spTree>
    <p:extLst>
      <p:ext uri="{BB962C8B-B14F-4D97-AF65-F5344CB8AC3E}">
        <p14:creationId xmlns:p14="http://schemas.microsoft.com/office/powerpoint/2010/main" val="266839559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z="4000" dirty="0"/>
              <a:t>Connected Devices 2010</a:t>
            </a:r>
          </a:p>
        </p:txBody>
      </p:sp>
      <p:sp>
        <p:nvSpPr>
          <p:cNvPr id="14" name="TextBox 13"/>
          <p:cNvSpPr txBox="1"/>
          <p:nvPr/>
        </p:nvSpPr>
        <p:spPr>
          <a:xfrm>
            <a:off x="5161017" y="4965641"/>
            <a:ext cx="763001" cy="180690"/>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13874">
              <a:defRPr/>
            </a:pPr>
            <a:r>
              <a:rPr lang="en-US" sz="1174" dirty="0">
                <a:solidFill>
                  <a:schemeClr val="bg1"/>
                </a:solidFill>
                <a:latin typeface="Segoe UI"/>
              </a:rPr>
              <a:t>Cell phone</a:t>
            </a:r>
          </a:p>
        </p:txBody>
      </p:sp>
      <p:sp>
        <p:nvSpPr>
          <p:cNvPr id="22" name="TextBox 21"/>
          <p:cNvSpPr txBox="1"/>
          <p:nvPr/>
        </p:nvSpPr>
        <p:spPr>
          <a:xfrm>
            <a:off x="5161017" y="2766340"/>
            <a:ext cx="763001" cy="180690"/>
          </a:xfrm>
          <a:prstGeom prst="rect">
            <a:avLst/>
          </a:prstGeom>
        </p:spPr>
        <p:txBody>
          <a:bodyPr wrap="square" lIns="0" tIns="0" rIns="0" bIns="0" rtlCol="0">
            <a:spAutoFit/>
          </a:bodyPr>
          <a:lstStyle/>
          <a:p>
            <a:pPr algn="ctr" defTabSz="913874">
              <a:defRPr/>
            </a:pPr>
            <a:r>
              <a:rPr lang="en-US" sz="1174" spc="-38" dirty="0">
                <a:solidFill>
                  <a:schemeClr val="bg1"/>
                </a:solidFill>
                <a:latin typeface="Segoe UI"/>
                <a:ea typeface="Segoe UI" pitchFamily="34" charset="0"/>
                <a:cs typeface="Segoe UI" pitchFamily="34" charset="0"/>
              </a:rPr>
              <a:t>VoIP phone</a:t>
            </a:r>
          </a:p>
        </p:txBody>
      </p:sp>
      <p:sp>
        <p:nvSpPr>
          <p:cNvPr id="138" name="Freeform 121"/>
          <p:cNvSpPr>
            <a:spLocks noEditPoints="1"/>
          </p:cNvSpPr>
          <p:nvPr/>
        </p:nvSpPr>
        <p:spPr bwMode="auto">
          <a:xfrm>
            <a:off x="5350215" y="4207154"/>
            <a:ext cx="384599" cy="600445"/>
          </a:xfrm>
          <a:custGeom>
            <a:avLst/>
            <a:gdLst>
              <a:gd name="T0" fmla="*/ 121 w 128"/>
              <a:gd name="T1" fmla="*/ 0 h 200"/>
              <a:gd name="T2" fmla="*/ 8 w 128"/>
              <a:gd name="T3" fmla="*/ 0 h 200"/>
              <a:gd name="T4" fmla="*/ 0 w 128"/>
              <a:gd name="T5" fmla="*/ 8 h 200"/>
              <a:gd name="T6" fmla="*/ 0 w 128"/>
              <a:gd name="T7" fmla="*/ 192 h 200"/>
              <a:gd name="T8" fmla="*/ 8 w 128"/>
              <a:gd name="T9" fmla="*/ 200 h 200"/>
              <a:gd name="T10" fmla="*/ 121 w 128"/>
              <a:gd name="T11" fmla="*/ 200 h 200"/>
              <a:gd name="T12" fmla="*/ 128 w 128"/>
              <a:gd name="T13" fmla="*/ 192 h 200"/>
              <a:gd name="T14" fmla="*/ 128 w 128"/>
              <a:gd name="T15" fmla="*/ 8 h 200"/>
              <a:gd name="T16" fmla="*/ 121 w 128"/>
              <a:gd name="T17" fmla="*/ 0 h 200"/>
              <a:gd name="T18" fmla="*/ 64 w 128"/>
              <a:gd name="T19" fmla="*/ 197 h 200"/>
              <a:gd name="T20" fmla="*/ 52 w 128"/>
              <a:gd name="T21" fmla="*/ 184 h 200"/>
              <a:gd name="T22" fmla="*/ 64 w 128"/>
              <a:gd name="T23" fmla="*/ 172 h 200"/>
              <a:gd name="T24" fmla="*/ 77 w 128"/>
              <a:gd name="T25" fmla="*/ 184 h 200"/>
              <a:gd name="T26" fmla="*/ 64 w 128"/>
              <a:gd name="T27" fmla="*/ 197 h 200"/>
              <a:gd name="T28" fmla="*/ 117 w 128"/>
              <a:gd name="T29" fmla="*/ 160 h 200"/>
              <a:gd name="T30" fmla="*/ 109 w 128"/>
              <a:gd name="T31" fmla="*/ 168 h 200"/>
              <a:gd name="T32" fmla="*/ 19 w 128"/>
              <a:gd name="T33" fmla="*/ 168 h 200"/>
              <a:gd name="T34" fmla="*/ 12 w 128"/>
              <a:gd name="T35" fmla="*/ 160 h 200"/>
              <a:gd name="T36" fmla="*/ 12 w 128"/>
              <a:gd name="T37" fmla="*/ 19 h 200"/>
              <a:gd name="T38" fmla="*/ 19 w 128"/>
              <a:gd name="T39" fmla="*/ 11 h 200"/>
              <a:gd name="T40" fmla="*/ 109 w 128"/>
              <a:gd name="T41" fmla="*/ 11 h 200"/>
              <a:gd name="T42" fmla="*/ 117 w 128"/>
              <a:gd name="T43" fmla="*/ 19 h 200"/>
              <a:gd name="T44" fmla="*/ 117 w 128"/>
              <a:gd name="T45" fmla="*/ 16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200">
                <a:moveTo>
                  <a:pt x="121" y="0"/>
                </a:moveTo>
                <a:cubicBezTo>
                  <a:pt x="8" y="0"/>
                  <a:pt x="8" y="0"/>
                  <a:pt x="8" y="0"/>
                </a:cubicBezTo>
                <a:cubicBezTo>
                  <a:pt x="3" y="0"/>
                  <a:pt x="0" y="3"/>
                  <a:pt x="0" y="8"/>
                </a:cubicBezTo>
                <a:cubicBezTo>
                  <a:pt x="0" y="192"/>
                  <a:pt x="0" y="192"/>
                  <a:pt x="0" y="192"/>
                </a:cubicBezTo>
                <a:cubicBezTo>
                  <a:pt x="0" y="196"/>
                  <a:pt x="3" y="200"/>
                  <a:pt x="8" y="200"/>
                </a:cubicBezTo>
                <a:cubicBezTo>
                  <a:pt x="121" y="200"/>
                  <a:pt x="121" y="200"/>
                  <a:pt x="121" y="200"/>
                </a:cubicBezTo>
                <a:cubicBezTo>
                  <a:pt x="125" y="200"/>
                  <a:pt x="128" y="196"/>
                  <a:pt x="128" y="192"/>
                </a:cubicBezTo>
                <a:cubicBezTo>
                  <a:pt x="128" y="8"/>
                  <a:pt x="128" y="8"/>
                  <a:pt x="128" y="8"/>
                </a:cubicBezTo>
                <a:cubicBezTo>
                  <a:pt x="128" y="3"/>
                  <a:pt x="125" y="0"/>
                  <a:pt x="121" y="0"/>
                </a:cubicBezTo>
                <a:close/>
                <a:moveTo>
                  <a:pt x="64" y="197"/>
                </a:moveTo>
                <a:cubicBezTo>
                  <a:pt x="57" y="197"/>
                  <a:pt x="52" y="191"/>
                  <a:pt x="52" y="184"/>
                </a:cubicBezTo>
                <a:cubicBezTo>
                  <a:pt x="52" y="177"/>
                  <a:pt x="57" y="172"/>
                  <a:pt x="64" y="172"/>
                </a:cubicBezTo>
                <a:cubicBezTo>
                  <a:pt x="71" y="172"/>
                  <a:pt x="77" y="177"/>
                  <a:pt x="77" y="184"/>
                </a:cubicBezTo>
                <a:cubicBezTo>
                  <a:pt x="77" y="191"/>
                  <a:pt x="71" y="197"/>
                  <a:pt x="64" y="197"/>
                </a:cubicBezTo>
                <a:close/>
                <a:moveTo>
                  <a:pt x="117" y="160"/>
                </a:moveTo>
                <a:cubicBezTo>
                  <a:pt x="117" y="164"/>
                  <a:pt x="113" y="168"/>
                  <a:pt x="109" y="168"/>
                </a:cubicBezTo>
                <a:cubicBezTo>
                  <a:pt x="19" y="168"/>
                  <a:pt x="19" y="168"/>
                  <a:pt x="19" y="168"/>
                </a:cubicBezTo>
                <a:cubicBezTo>
                  <a:pt x="15" y="168"/>
                  <a:pt x="12" y="164"/>
                  <a:pt x="12" y="160"/>
                </a:cubicBezTo>
                <a:cubicBezTo>
                  <a:pt x="12" y="19"/>
                  <a:pt x="12" y="19"/>
                  <a:pt x="12" y="19"/>
                </a:cubicBezTo>
                <a:cubicBezTo>
                  <a:pt x="12" y="14"/>
                  <a:pt x="15" y="11"/>
                  <a:pt x="19" y="11"/>
                </a:cubicBezTo>
                <a:cubicBezTo>
                  <a:pt x="109" y="11"/>
                  <a:pt x="109" y="11"/>
                  <a:pt x="109" y="11"/>
                </a:cubicBezTo>
                <a:cubicBezTo>
                  <a:pt x="113" y="11"/>
                  <a:pt x="117" y="14"/>
                  <a:pt x="117" y="19"/>
                </a:cubicBezTo>
                <a:lnTo>
                  <a:pt x="117" y="160"/>
                </a:lnTo>
                <a:close/>
              </a:path>
            </a:pathLst>
          </a:custGeom>
          <a:solidFill>
            <a:srgbClr val="FFFFFF"/>
          </a:solidFill>
          <a:ln>
            <a:noFill/>
          </a:ln>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grpSp>
        <p:nvGrpSpPr>
          <p:cNvPr id="185" name="Group 184"/>
          <p:cNvGrpSpPr/>
          <p:nvPr/>
        </p:nvGrpSpPr>
        <p:grpSpPr>
          <a:xfrm>
            <a:off x="5273688" y="2163808"/>
            <a:ext cx="537653" cy="465050"/>
            <a:chOff x="5472113" y="2459038"/>
            <a:chExt cx="434975" cy="376237"/>
          </a:xfrm>
          <a:solidFill>
            <a:srgbClr val="FFFFFF"/>
          </a:solidFill>
        </p:grpSpPr>
        <p:sp>
          <p:nvSpPr>
            <p:cNvPr id="155" name="Freeform 138"/>
            <p:cNvSpPr>
              <a:spLocks/>
            </p:cNvSpPr>
            <p:nvPr/>
          </p:nvSpPr>
          <p:spPr bwMode="auto">
            <a:xfrm>
              <a:off x="5859463" y="2489200"/>
              <a:ext cx="47625" cy="317500"/>
            </a:xfrm>
            <a:custGeom>
              <a:avLst/>
              <a:gdLst>
                <a:gd name="T0" fmla="*/ 12 w 20"/>
                <a:gd name="T1" fmla="*/ 0 h 131"/>
                <a:gd name="T2" fmla="*/ 0 w 20"/>
                <a:gd name="T3" fmla="*/ 0 h 131"/>
                <a:gd name="T4" fmla="*/ 0 w 20"/>
                <a:gd name="T5" fmla="*/ 131 h 131"/>
                <a:gd name="T6" fmla="*/ 12 w 20"/>
                <a:gd name="T7" fmla="*/ 131 h 131"/>
                <a:gd name="T8" fmla="*/ 20 w 20"/>
                <a:gd name="T9" fmla="*/ 123 h 131"/>
                <a:gd name="T10" fmla="*/ 20 w 20"/>
                <a:gd name="T11" fmla="*/ 8 h 131"/>
                <a:gd name="T12" fmla="*/ 12 w 20"/>
                <a:gd name="T13" fmla="*/ 0 h 131"/>
              </a:gdLst>
              <a:ahLst/>
              <a:cxnLst>
                <a:cxn ang="0">
                  <a:pos x="T0" y="T1"/>
                </a:cxn>
                <a:cxn ang="0">
                  <a:pos x="T2" y="T3"/>
                </a:cxn>
                <a:cxn ang="0">
                  <a:pos x="T4" y="T5"/>
                </a:cxn>
                <a:cxn ang="0">
                  <a:pos x="T6" y="T7"/>
                </a:cxn>
                <a:cxn ang="0">
                  <a:pos x="T8" y="T9"/>
                </a:cxn>
                <a:cxn ang="0">
                  <a:pos x="T10" y="T11"/>
                </a:cxn>
                <a:cxn ang="0">
                  <a:pos x="T12" y="T13"/>
                </a:cxn>
              </a:cxnLst>
              <a:rect l="0" t="0" r="r" b="b"/>
              <a:pathLst>
                <a:path w="20" h="131">
                  <a:moveTo>
                    <a:pt x="12" y="0"/>
                  </a:moveTo>
                  <a:cubicBezTo>
                    <a:pt x="0" y="0"/>
                    <a:pt x="0" y="0"/>
                    <a:pt x="0" y="0"/>
                  </a:cubicBezTo>
                  <a:cubicBezTo>
                    <a:pt x="0" y="131"/>
                    <a:pt x="0" y="131"/>
                    <a:pt x="0" y="131"/>
                  </a:cubicBezTo>
                  <a:cubicBezTo>
                    <a:pt x="12" y="131"/>
                    <a:pt x="12" y="131"/>
                    <a:pt x="12" y="131"/>
                  </a:cubicBezTo>
                  <a:cubicBezTo>
                    <a:pt x="16" y="131"/>
                    <a:pt x="20" y="128"/>
                    <a:pt x="20" y="123"/>
                  </a:cubicBezTo>
                  <a:cubicBezTo>
                    <a:pt x="20" y="8"/>
                    <a:pt x="20" y="8"/>
                    <a:pt x="20" y="8"/>
                  </a:cubicBezTo>
                  <a:cubicBezTo>
                    <a:pt x="20" y="4"/>
                    <a:pt x="16"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56" name="Freeform 139"/>
            <p:cNvSpPr>
              <a:spLocks noEditPoints="1"/>
            </p:cNvSpPr>
            <p:nvPr/>
          </p:nvSpPr>
          <p:spPr bwMode="auto">
            <a:xfrm>
              <a:off x="5472113" y="2489200"/>
              <a:ext cx="266700" cy="317500"/>
            </a:xfrm>
            <a:custGeom>
              <a:avLst/>
              <a:gdLst>
                <a:gd name="T0" fmla="*/ 0 w 110"/>
                <a:gd name="T1" fmla="*/ 123 h 131"/>
                <a:gd name="T2" fmla="*/ 110 w 110"/>
                <a:gd name="T3" fmla="*/ 131 h 131"/>
                <a:gd name="T4" fmla="*/ 8 w 110"/>
                <a:gd name="T5" fmla="*/ 0 h 131"/>
                <a:gd name="T6" fmla="*/ 38 w 110"/>
                <a:gd name="T7" fmla="*/ 111 h 131"/>
                <a:gd name="T8" fmla="*/ 24 w 110"/>
                <a:gd name="T9" fmla="*/ 113 h 131"/>
                <a:gd name="T10" fmla="*/ 23 w 110"/>
                <a:gd name="T11" fmla="*/ 99 h 131"/>
                <a:gd name="T12" fmla="*/ 37 w 110"/>
                <a:gd name="T13" fmla="*/ 97 h 131"/>
                <a:gd name="T14" fmla="*/ 38 w 110"/>
                <a:gd name="T15" fmla="*/ 111 h 131"/>
                <a:gd name="T16" fmla="*/ 37 w 110"/>
                <a:gd name="T17" fmla="*/ 89 h 131"/>
                <a:gd name="T18" fmla="*/ 23 w 110"/>
                <a:gd name="T19" fmla="*/ 87 h 131"/>
                <a:gd name="T20" fmla="*/ 24 w 110"/>
                <a:gd name="T21" fmla="*/ 73 h 131"/>
                <a:gd name="T22" fmla="*/ 38 w 110"/>
                <a:gd name="T23" fmla="*/ 75 h 131"/>
                <a:gd name="T24" fmla="*/ 38 w 110"/>
                <a:gd name="T25" fmla="*/ 63 h 131"/>
                <a:gd name="T26" fmla="*/ 24 w 110"/>
                <a:gd name="T27" fmla="*/ 65 h 131"/>
                <a:gd name="T28" fmla="*/ 23 w 110"/>
                <a:gd name="T29" fmla="*/ 51 h 131"/>
                <a:gd name="T30" fmla="*/ 37 w 110"/>
                <a:gd name="T31" fmla="*/ 49 h 131"/>
                <a:gd name="T32" fmla="*/ 38 w 110"/>
                <a:gd name="T33" fmla="*/ 63 h 131"/>
                <a:gd name="T34" fmla="*/ 61 w 110"/>
                <a:gd name="T35" fmla="*/ 113 h 131"/>
                <a:gd name="T36" fmla="*/ 47 w 110"/>
                <a:gd name="T37" fmla="*/ 111 h 131"/>
                <a:gd name="T38" fmla="*/ 48 w 110"/>
                <a:gd name="T39" fmla="*/ 97 h 131"/>
                <a:gd name="T40" fmla="*/ 62 w 110"/>
                <a:gd name="T41" fmla="*/ 99 h 131"/>
                <a:gd name="T42" fmla="*/ 62 w 110"/>
                <a:gd name="T43" fmla="*/ 87 h 131"/>
                <a:gd name="T44" fmla="*/ 48 w 110"/>
                <a:gd name="T45" fmla="*/ 89 h 131"/>
                <a:gd name="T46" fmla="*/ 47 w 110"/>
                <a:gd name="T47" fmla="*/ 75 h 131"/>
                <a:gd name="T48" fmla="*/ 61 w 110"/>
                <a:gd name="T49" fmla="*/ 73 h 131"/>
                <a:gd name="T50" fmla="*/ 62 w 110"/>
                <a:gd name="T51" fmla="*/ 87 h 131"/>
                <a:gd name="T52" fmla="*/ 61 w 110"/>
                <a:gd name="T53" fmla="*/ 65 h 131"/>
                <a:gd name="T54" fmla="*/ 47 w 110"/>
                <a:gd name="T55" fmla="*/ 63 h 131"/>
                <a:gd name="T56" fmla="*/ 48 w 110"/>
                <a:gd name="T57" fmla="*/ 49 h 131"/>
                <a:gd name="T58" fmla="*/ 62 w 110"/>
                <a:gd name="T59" fmla="*/ 51 h 131"/>
                <a:gd name="T60" fmla="*/ 86 w 110"/>
                <a:gd name="T61" fmla="*/ 111 h 131"/>
                <a:gd name="T62" fmla="*/ 72 w 110"/>
                <a:gd name="T63" fmla="*/ 113 h 131"/>
                <a:gd name="T64" fmla="*/ 70 w 110"/>
                <a:gd name="T65" fmla="*/ 99 h 131"/>
                <a:gd name="T66" fmla="*/ 84 w 110"/>
                <a:gd name="T67" fmla="*/ 97 h 131"/>
                <a:gd name="T68" fmla="*/ 86 w 110"/>
                <a:gd name="T69" fmla="*/ 111 h 131"/>
                <a:gd name="T70" fmla="*/ 84 w 110"/>
                <a:gd name="T71" fmla="*/ 89 h 131"/>
                <a:gd name="T72" fmla="*/ 70 w 110"/>
                <a:gd name="T73" fmla="*/ 87 h 131"/>
                <a:gd name="T74" fmla="*/ 72 w 110"/>
                <a:gd name="T75" fmla="*/ 73 h 131"/>
                <a:gd name="T76" fmla="*/ 86 w 110"/>
                <a:gd name="T77" fmla="*/ 75 h 131"/>
                <a:gd name="T78" fmla="*/ 86 w 110"/>
                <a:gd name="T79" fmla="*/ 63 h 131"/>
                <a:gd name="T80" fmla="*/ 72 w 110"/>
                <a:gd name="T81" fmla="*/ 65 h 131"/>
                <a:gd name="T82" fmla="*/ 70 w 110"/>
                <a:gd name="T83" fmla="*/ 51 h 131"/>
                <a:gd name="T84" fmla="*/ 84 w 110"/>
                <a:gd name="T85" fmla="*/ 49 h 131"/>
                <a:gd name="T86" fmla="*/ 86 w 110"/>
                <a:gd name="T87" fmla="*/ 63 h 131"/>
                <a:gd name="T88" fmla="*/ 24 w 110"/>
                <a:gd name="T89" fmla="*/ 18 h 131"/>
                <a:gd name="T90" fmla="*/ 86 w 110"/>
                <a:gd name="T91" fmla="*/ 20 h 131"/>
                <a:gd name="T92" fmla="*/ 84 w 110"/>
                <a:gd name="T93" fmla="*/ 37 h 131"/>
                <a:gd name="T94" fmla="*/ 23 w 110"/>
                <a:gd name="T95" fmla="*/ 3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 h="131">
                  <a:moveTo>
                    <a:pt x="0" y="8"/>
                  </a:moveTo>
                  <a:cubicBezTo>
                    <a:pt x="0" y="123"/>
                    <a:pt x="0" y="123"/>
                    <a:pt x="0" y="123"/>
                  </a:cubicBezTo>
                  <a:cubicBezTo>
                    <a:pt x="0" y="128"/>
                    <a:pt x="4" y="131"/>
                    <a:pt x="8" y="131"/>
                  </a:cubicBezTo>
                  <a:cubicBezTo>
                    <a:pt x="110" y="131"/>
                    <a:pt x="110" y="131"/>
                    <a:pt x="110" y="131"/>
                  </a:cubicBezTo>
                  <a:cubicBezTo>
                    <a:pt x="110" y="0"/>
                    <a:pt x="110" y="0"/>
                    <a:pt x="110" y="0"/>
                  </a:cubicBezTo>
                  <a:cubicBezTo>
                    <a:pt x="8" y="0"/>
                    <a:pt x="8" y="0"/>
                    <a:pt x="8" y="0"/>
                  </a:cubicBezTo>
                  <a:cubicBezTo>
                    <a:pt x="4" y="0"/>
                    <a:pt x="0" y="4"/>
                    <a:pt x="0" y="8"/>
                  </a:cubicBezTo>
                  <a:close/>
                  <a:moveTo>
                    <a:pt x="38" y="111"/>
                  </a:moveTo>
                  <a:cubicBezTo>
                    <a:pt x="38" y="112"/>
                    <a:pt x="38" y="113"/>
                    <a:pt x="37" y="113"/>
                  </a:cubicBezTo>
                  <a:cubicBezTo>
                    <a:pt x="24" y="113"/>
                    <a:pt x="24" y="113"/>
                    <a:pt x="24" y="113"/>
                  </a:cubicBezTo>
                  <a:cubicBezTo>
                    <a:pt x="23" y="113"/>
                    <a:pt x="23" y="112"/>
                    <a:pt x="23" y="111"/>
                  </a:cubicBezTo>
                  <a:cubicBezTo>
                    <a:pt x="23" y="99"/>
                    <a:pt x="23" y="99"/>
                    <a:pt x="23" y="99"/>
                  </a:cubicBezTo>
                  <a:cubicBezTo>
                    <a:pt x="23" y="98"/>
                    <a:pt x="23" y="97"/>
                    <a:pt x="24" y="97"/>
                  </a:cubicBezTo>
                  <a:cubicBezTo>
                    <a:pt x="37" y="97"/>
                    <a:pt x="37" y="97"/>
                    <a:pt x="37" y="97"/>
                  </a:cubicBezTo>
                  <a:cubicBezTo>
                    <a:pt x="38" y="97"/>
                    <a:pt x="38" y="98"/>
                    <a:pt x="38" y="99"/>
                  </a:cubicBezTo>
                  <a:cubicBezTo>
                    <a:pt x="38" y="111"/>
                    <a:pt x="38" y="111"/>
                    <a:pt x="38" y="111"/>
                  </a:cubicBezTo>
                  <a:close/>
                  <a:moveTo>
                    <a:pt x="38" y="87"/>
                  </a:moveTo>
                  <a:cubicBezTo>
                    <a:pt x="38" y="88"/>
                    <a:pt x="38" y="89"/>
                    <a:pt x="37" y="89"/>
                  </a:cubicBezTo>
                  <a:cubicBezTo>
                    <a:pt x="24" y="89"/>
                    <a:pt x="24" y="89"/>
                    <a:pt x="24" y="89"/>
                  </a:cubicBezTo>
                  <a:cubicBezTo>
                    <a:pt x="23" y="89"/>
                    <a:pt x="23" y="88"/>
                    <a:pt x="23" y="87"/>
                  </a:cubicBezTo>
                  <a:cubicBezTo>
                    <a:pt x="23" y="75"/>
                    <a:pt x="23" y="75"/>
                    <a:pt x="23" y="75"/>
                  </a:cubicBezTo>
                  <a:cubicBezTo>
                    <a:pt x="23" y="74"/>
                    <a:pt x="23" y="73"/>
                    <a:pt x="24" y="73"/>
                  </a:cubicBezTo>
                  <a:cubicBezTo>
                    <a:pt x="37" y="73"/>
                    <a:pt x="37" y="73"/>
                    <a:pt x="37" y="73"/>
                  </a:cubicBezTo>
                  <a:cubicBezTo>
                    <a:pt x="38" y="73"/>
                    <a:pt x="38" y="74"/>
                    <a:pt x="38" y="75"/>
                  </a:cubicBezTo>
                  <a:cubicBezTo>
                    <a:pt x="38" y="87"/>
                    <a:pt x="38" y="87"/>
                    <a:pt x="38" y="87"/>
                  </a:cubicBezTo>
                  <a:close/>
                  <a:moveTo>
                    <a:pt x="38" y="63"/>
                  </a:moveTo>
                  <a:cubicBezTo>
                    <a:pt x="38" y="64"/>
                    <a:pt x="38" y="65"/>
                    <a:pt x="37" y="65"/>
                  </a:cubicBezTo>
                  <a:cubicBezTo>
                    <a:pt x="24" y="65"/>
                    <a:pt x="24" y="65"/>
                    <a:pt x="24" y="65"/>
                  </a:cubicBezTo>
                  <a:cubicBezTo>
                    <a:pt x="23" y="65"/>
                    <a:pt x="23" y="64"/>
                    <a:pt x="23" y="63"/>
                  </a:cubicBezTo>
                  <a:cubicBezTo>
                    <a:pt x="23" y="51"/>
                    <a:pt x="23" y="51"/>
                    <a:pt x="23" y="51"/>
                  </a:cubicBezTo>
                  <a:cubicBezTo>
                    <a:pt x="23" y="50"/>
                    <a:pt x="23" y="49"/>
                    <a:pt x="24" y="49"/>
                  </a:cubicBezTo>
                  <a:cubicBezTo>
                    <a:pt x="37" y="49"/>
                    <a:pt x="37" y="49"/>
                    <a:pt x="37" y="49"/>
                  </a:cubicBezTo>
                  <a:cubicBezTo>
                    <a:pt x="38" y="49"/>
                    <a:pt x="38" y="50"/>
                    <a:pt x="38" y="51"/>
                  </a:cubicBezTo>
                  <a:cubicBezTo>
                    <a:pt x="38" y="63"/>
                    <a:pt x="38" y="63"/>
                    <a:pt x="38" y="63"/>
                  </a:cubicBezTo>
                  <a:close/>
                  <a:moveTo>
                    <a:pt x="62" y="111"/>
                  </a:moveTo>
                  <a:cubicBezTo>
                    <a:pt x="62" y="112"/>
                    <a:pt x="61" y="113"/>
                    <a:pt x="61" y="113"/>
                  </a:cubicBezTo>
                  <a:cubicBezTo>
                    <a:pt x="48" y="113"/>
                    <a:pt x="48" y="113"/>
                    <a:pt x="48" y="113"/>
                  </a:cubicBezTo>
                  <a:cubicBezTo>
                    <a:pt x="47" y="113"/>
                    <a:pt x="47" y="112"/>
                    <a:pt x="47" y="111"/>
                  </a:cubicBezTo>
                  <a:cubicBezTo>
                    <a:pt x="47" y="99"/>
                    <a:pt x="47" y="99"/>
                    <a:pt x="47" y="99"/>
                  </a:cubicBezTo>
                  <a:cubicBezTo>
                    <a:pt x="47" y="98"/>
                    <a:pt x="47" y="97"/>
                    <a:pt x="48" y="97"/>
                  </a:cubicBezTo>
                  <a:cubicBezTo>
                    <a:pt x="61" y="97"/>
                    <a:pt x="61" y="97"/>
                    <a:pt x="61" y="97"/>
                  </a:cubicBezTo>
                  <a:cubicBezTo>
                    <a:pt x="61" y="97"/>
                    <a:pt x="62" y="98"/>
                    <a:pt x="62" y="99"/>
                  </a:cubicBezTo>
                  <a:lnTo>
                    <a:pt x="62" y="111"/>
                  </a:lnTo>
                  <a:close/>
                  <a:moveTo>
                    <a:pt x="62" y="87"/>
                  </a:moveTo>
                  <a:cubicBezTo>
                    <a:pt x="62" y="88"/>
                    <a:pt x="61" y="89"/>
                    <a:pt x="61" y="89"/>
                  </a:cubicBezTo>
                  <a:cubicBezTo>
                    <a:pt x="48" y="89"/>
                    <a:pt x="48" y="89"/>
                    <a:pt x="48" y="89"/>
                  </a:cubicBezTo>
                  <a:cubicBezTo>
                    <a:pt x="47" y="89"/>
                    <a:pt x="47" y="88"/>
                    <a:pt x="47" y="87"/>
                  </a:cubicBezTo>
                  <a:cubicBezTo>
                    <a:pt x="47" y="75"/>
                    <a:pt x="47" y="75"/>
                    <a:pt x="47" y="75"/>
                  </a:cubicBezTo>
                  <a:cubicBezTo>
                    <a:pt x="47" y="74"/>
                    <a:pt x="47" y="73"/>
                    <a:pt x="48" y="73"/>
                  </a:cubicBezTo>
                  <a:cubicBezTo>
                    <a:pt x="61" y="73"/>
                    <a:pt x="61" y="73"/>
                    <a:pt x="61" y="73"/>
                  </a:cubicBezTo>
                  <a:cubicBezTo>
                    <a:pt x="61" y="73"/>
                    <a:pt x="62" y="74"/>
                    <a:pt x="62" y="75"/>
                  </a:cubicBezTo>
                  <a:lnTo>
                    <a:pt x="62" y="87"/>
                  </a:lnTo>
                  <a:close/>
                  <a:moveTo>
                    <a:pt x="62" y="63"/>
                  </a:moveTo>
                  <a:cubicBezTo>
                    <a:pt x="62" y="64"/>
                    <a:pt x="61" y="65"/>
                    <a:pt x="61" y="65"/>
                  </a:cubicBezTo>
                  <a:cubicBezTo>
                    <a:pt x="48" y="65"/>
                    <a:pt x="48" y="65"/>
                    <a:pt x="48" y="65"/>
                  </a:cubicBezTo>
                  <a:cubicBezTo>
                    <a:pt x="47" y="65"/>
                    <a:pt x="47" y="64"/>
                    <a:pt x="47" y="63"/>
                  </a:cubicBezTo>
                  <a:cubicBezTo>
                    <a:pt x="47" y="51"/>
                    <a:pt x="47" y="51"/>
                    <a:pt x="47" y="51"/>
                  </a:cubicBezTo>
                  <a:cubicBezTo>
                    <a:pt x="47" y="50"/>
                    <a:pt x="47" y="49"/>
                    <a:pt x="48" y="49"/>
                  </a:cubicBezTo>
                  <a:cubicBezTo>
                    <a:pt x="61" y="49"/>
                    <a:pt x="61" y="49"/>
                    <a:pt x="61" y="49"/>
                  </a:cubicBezTo>
                  <a:cubicBezTo>
                    <a:pt x="61" y="49"/>
                    <a:pt x="62" y="50"/>
                    <a:pt x="62" y="51"/>
                  </a:cubicBezTo>
                  <a:lnTo>
                    <a:pt x="62" y="63"/>
                  </a:lnTo>
                  <a:close/>
                  <a:moveTo>
                    <a:pt x="86" y="111"/>
                  </a:moveTo>
                  <a:cubicBezTo>
                    <a:pt x="86" y="112"/>
                    <a:pt x="85" y="113"/>
                    <a:pt x="84" y="113"/>
                  </a:cubicBezTo>
                  <a:cubicBezTo>
                    <a:pt x="72" y="113"/>
                    <a:pt x="72" y="113"/>
                    <a:pt x="72" y="113"/>
                  </a:cubicBezTo>
                  <a:cubicBezTo>
                    <a:pt x="71" y="113"/>
                    <a:pt x="70" y="112"/>
                    <a:pt x="70" y="111"/>
                  </a:cubicBezTo>
                  <a:cubicBezTo>
                    <a:pt x="70" y="99"/>
                    <a:pt x="70" y="99"/>
                    <a:pt x="70" y="99"/>
                  </a:cubicBezTo>
                  <a:cubicBezTo>
                    <a:pt x="70" y="98"/>
                    <a:pt x="71" y="97"/>
                    <a:pt x="72" y="97"/>
                  </a:cubicBezTo>
                  <a:cubicBezTo>
                    <a:pt x="84" y="97"/>
                    <a:pt x="84" y="97"/>
                    <a:pt x="84" y="97"/>
                  </a:cubicBezTo>
                  <a:cubicBezTo>
                    <a:pt x="85" y="97"/>
                    <a:pt x="86" y="98"/>
                    <a:pt x="86" y="99"/>
                  </a:cubicBezTo>
                  <a:lnTo>
                    <a:pt x="86" y="111"/>
                  </a:lnTo>
                  <a:close/>
                  <a:moveTo>
                    <a:pt x="86" y="87"/>
                  </a:moveTo>
                  <a:cubicBezTo>
                    <a:pt x="86" y="88"/>
                    <a:pt x="85" y="89"/>
                    <a:pt x="84" y="89"/>
                  </a:cubicBezTo>
                  <a:cubicBezTo>
                    <a:pt x="72" y="89"/>
                    <a:pt x="72" y="89"/>
                    <a:pt x="72" y="89"/>
                  </a:cubicBezTo>
                  <a:cubicBezTo>
                    <a:pt x="71" y="89"/>
                    <a:pt x="70" y="88"/>
                    <a:pt x="70" y="87"/>
                  </a:cubicBezTo>
                  <a:cubicBezTo>
                    <a:pt x="70" y="75"/>
                    <a:pt x="70" y="75"/>
                    <a:pt x="70" y="75"/>
                  </a:cubicBezTo>
                  <a:cubicBezTo>
                    <a:pt x="70" y="74"/>
                    <a:pt x="71" y="73"/>
                    <a:pt x="72" y="73"/>
                  </a:cubicBezTo>
                  <a:cubicBezTo>
                    <a:pt x="84" y="73"/>
                    <a:pt x="84" y="73"/>
                    <a:pt x="84" y="73"/>
                  </a:cubicBezTo>
                  <a:cubicBezTo>
                    <a:pt x="85" y="73"/>
                    <a:pt x="86" y="74"/>
                    <a:pt x="86" y="75"/>
                  </a:cubicBezTo>
                  <a:lnTo>
                    <a:pt x="86" y="87"/>
                  </a:lnTo>
                  <a:close/>
                  <a:moveTo>
                    <a:pt x="86" y="63"/>
                  </a:moveTo>
                  <a:cubicBezTo>
                    <a:pt x="86" y="64"/>
                    <a:pt x="85" y="65"/>
                    <a:pt x="84" y="65"/>
                  </a:cubicBezTo>
                  <a:cubicBezTo>
                    <a:pt x="72" y="65"/>
                    <a:pt x="72" y="65"/>
                    <a:pt x="72" y="65"/>
                  </a:cubicBezTo>
                  <a:cubicBezTo>
                    <a:pt x="71" y="65"/>
                    <a:pt x="70" y="64"/>
                    <a:pt x="70" y="63"/>
                  </a:cubicBezTo>
                  <a:cubicBezTo>
                    <a:pt x="70" y="51"/>
                    <a:pt x="70" y="51"/>
                    <a:pt x="70" y="51"/>
                  </a:cubicBezTo>
                  <a:cubicBezTo>
                    <a:pt x="70" y="50"/>
                    <a:pt x="71" y="49"/>
                    <a:pt x="72" y="49"/>
                  </a:cubicBezTo>
                  <a:cubicBezTo>
                    <a:pt x="84" y="49"/>
                    <a:pt x="84" y="49"/>
                    <a:pt x="84" y="49"/>
                  </a:cubicBezTo>
                  <a:cubicBezTo>
                    <a:pt x="85" y="49"/>
                    <a:pt x="86" y="50"/>
                    <a:pt x="86" y="51"/>
                  </a:cubicBezTo>
                  <a:lnTo>
                    <a:pt x="86" y="63"/>
                  </a:lnTo>
                  <a:close/>
                  <a:moveTo>
                    <a:pt x="23" y="20"/>
                  </a:moveTo>
                  <a:cubicBezTo>
                    <a:pt x="23" y="19"/>
                    <a:pt x="23" y="18"/>
                    <a:pt x="24" y="18"/>
                  </a:cubicBezTo>
                  <a:cubicBezTo>
                    <a:pt x="84" y="18"/>
                    <a:pt x="84" y="18"/>
                    <a:pt x="84" y="18"/>
                  </a:cubicBezTo>
                  <a:cubicBezTo>
                    <a:pt x="85" y="18"/>
                    <a:pt x="86" y="19"/>
                    <a:pt x="86" y="20"/>
                  </a:cubicBezTo>
                  <a:cubicBezTo>
                    <a:pt x="86" y="36"/>
                    <a:pt x="86" y="36"/>
                    <a:pt x="86" y="36"/>
                  </a:cubicBezTo>
                  <a:cubicBezTo>
                    <a:pt x="86" y="36"/>
                    <a:pt x="85" y="37"/>
                    <a:pt x="84" y="37"/>
                  </a:cubicBezTo>
                  <a:cubicBezTo>
                    <a:pt x="24" y="37"/>
                    <a:pt x="24" y="37"/>
                    <a:pt x="24" y="37"/>
                  </a:cubicBezTo>
                  <a:cubicBezTo>
                    <a:pt x="23" y="37"/>
                    <a:pt x="23" y="36"/>
                    <a:pt x="23" y="36"/>
                  </a:cubicBezTo>
                  <a:lnTo>
                    <a:pt x="2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57" name="Freeform 140"/>
            <p:cNvSpPr>
              <a:spLocks/>
            </p:cNvSpPr>
            <p:nvPr/>
          </p:nvSpPr>
          <p:spPr bwMode="auto">
            <a:xfrm>
              <a:off x="5743575" y="2459038"/>
              <a:ext cx="107950" cy="376237"/>
            </a:xfrm>
            <a:custGeom>
              <a:avLst/>
              <a:gdLst>
                <a:gd name="T0" fmla="*/ 37 w 45"/>
                <a:gd name="T1" fmla="*/ 0 h 155"/>
                <a:gd name="T2" fmla="*/ 8 w 45"/>
                <a:gd name="T3" fmla="*/ 0 h 155"/>
                <a:gd name="T4" fmla="*/ 0 w 45"/>
                <a:gd name="T5" fmla="*/ 8 h 155"/>
                <a:gd name="T6" fmla="*/ 0 w 45"/>
                <a:gd name="T7" fmla="*/ 12 h 155"/>
                <a:gd name="T8" fmla="*/ 0 w 45"/>
                <a:gd name="T9" fmla="*/ 143 h 155"/>
                <a:gd name="T10" fmla="*/ 0 w 45"/>
                <a:gd name="T11" fmla="*/ 147 h 155"/>
                <a:gd name="T12" fmla="*/ 8 w 45"/>
                <a:gd name="T13" fmla="*/ 155 h 155"/>
                <a:gd name="T14" fmla="*/ 37 w 45"/>
                <a:gd name="T15" fmla="*/ 155 h 155"/>
                <a:gd name="T16" fmla="*/ 45 w 45"/>
                <a:gd name="T17" fmla="*/ 147 h 155"/>
                <a:gd name="T18" fmla="*/ 45 w 45"/>
                <a:gd name="T19" fmla="*/ 143 h 155"/>
                <a:gd name="T20" fmla="*/ 45 w 45"/>
                <a:gd name="T21" fmla="*/ 12 h 155"/>
                <a:gd name="T22" fmla="*/ 45 w 45"/>
                <a:gd name="T23" fmla="*/ 8 h 155"/>
                <a:gd name="T24" fmla="*/ 37 w 45"/>
                <a:gd name="T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155">
                  <a:moveTo>
                    <a:pt x="37" y="0"/>
                  </a:moveTo>
                  <a:cubicBezTo>
                    <a:pt x="8" y="0"/>
                    <a:pt x="8" y="0"/>
                    <a:pt x="8" y="0"/>
                  </a:cubicBezTo>
                  <a:cubicBezTo>
                    <a:pt x="4" y="0"/>
                    <a:pt x="0" y="4"/>
                    <a:pt x="0" y="8"/>
                  </a:cubicBezTo>
                  <a:cubicBezTo>
                    <a:pt x="0" y="12"/>
                    <a:pt x="0" y="12"/>
                    <a:pt x="0" y="12"/>
                  </a:cubicBezTo>
                  <a:cubicBezTo>
                    <a:pt x="0" y="143"/>
                    <a:pt x="0" y="143"/>
                    <a:pt x="0" y="143"/>
                  </a:cubicBezTo>
                  <a:cubicBezTo>
                    <a:pt x="0" y="147"/>
                    <a:pt x="0" y="147"/>
                    <a:pt x="0" y="147"/>
                  </a:cubicBezTo>
                  <a:cubicBezTo>
                    <a:pt x="0" y="151"/>
                    <a:pt x="4" y="155"/>
                    <a:pt x="8" y="155"/>
                  </a:cubicBezTo>
                  <a:cubicBezTo>
                    <a:pt x="37" y="155"/>
                    <a:pt x="37" y="155"/>
                    <a:pt x="37" y="155"/>
                  </a:cubicBezTo>
                  <a:cubicBezTo>
                    <a:pt x="41" y="155"/>
                    <a:pt x="45" y="151"/>
                    <a:pt x="45" y="147"/>
                  </a:cubicBezTo>
                  <a:cubicBezTo>
                    <a:pt x="45" y="143"/>
                    <a:pt x="45" y="143"/>
                    <a:pt x="45" y="143"/>
                  </a:cubicBezTo>
                  <a:cubicBezTo>
                    <a:pt x="45" y="12"/>
                    <a:pt x="45" y="12"/>
                    <a:pt x="45" y="12"/>
                  </a:cubicBezTo>
                  <a:cubicBezTo>
                    <a:pt x="45" y="8"/>
                    <a:pt x="45" y="8"/>
                    <a:pt x="45" y="8"/>
                  </a:cubicBezTo>
                  <a:cubicBezTo>
                    <a:pt x="45" y="4"/>
                    <a:pt x="41"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grpSp>
      <p:sp>
        <p:nvSpPr>
          <p:cNvPr id="15" name="TextBox 14"/>
          <p:cNvSpPr txBox="1"/>
          <p:nvPr/>
        </p:nvSpPr>
        <p:spPr>
          <a:xfrm>
            <a:off x="6316691" y="4965641"/>
            <a:ext cx="763001" cy="180690"/>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13874">
              <a:defRPr/>
            </a:pPr>
            <a:r>
              <a:rPr lang="en-US" sz="1174" dirty="0">
                <a:solidFill>
                  <a:schemeClr val="bg1"/>
                </a:solidFill>
                <a:latin typeface="Segoe UI"/>
              </a:rPr>
              <a:t>HVAC</a:t>
            </a:r>
          </a:p>
        </p:txBody>
      </p:sp>
      <p:sp>
        <p:nvSpPr>
          <p:cNvPr id="23" name="TextBox 22"/>
          <p:cNvSpPr txBox="1"/>
          <p:nvPr/>
        </p:nvSpPr>
        <p:spPr>
          <a:xfrm>
            <a:off x="6316691" y="2766340"/>
            <a:ext cx="763001" cy="180690"/>
          </a:xfrm>
          <a:prstGeom prst="rect">
            <a:avLst/>
          </a:prstGeom>
        </p:spPr>
        <p:txBody>
          <a:bodyPr wrap="square" lIns="0" tIns="0" rIns="0" bIns="0" rtlCol="0">
            <a:spAutoFit/>
          </a:bodyPr>
          <a:lstStyle/>
          <a:p>
            <a:pPr algn="ctr" defTabSz="913874">
              <a:defRPr/>
            </a:pPr>
            <a:r>
              <a:rPr lang="en-US" sz="1174" spc="-38" dirty="0">
                <a:solidFill>
                  <a:schemeClr val="bg1"/>
                </a:solidFill>
                <a:latin typeface="Segoe UI"/>
                <a:ea typeface="Segoe UI" pitchFamily="34" charset="0"/>
                <a:cs typeface="Segoe UI" pitchFamily="34" charset="0"/>
              </a:rPr>
              <a:t>Computer</a:t>
            </a:r>
          </a:p>
        </p:txBody>
      </p:sp>
      <p:grpSp>
        <p:nvGrpSpPr>
          <p:cNvPr id="192" name="Group 191"/>
          <p:cNvGrpSpPr/>
          <p:nvPr/>
        </p:nvGrpSpPr>
        <p:grpSpPr>
          <a:xfrm>
            <a:off x="6458797" y="4328813"/>
            <a:ext cx="478787" cy="478787"/>
            <a:chOff x="6450013" y="4075113"/>
            <a:chExt cx="387350" cy="387350"/>
          </a:xfrm>
          <a:solidFill>
            <a:srgbClr val="FFFFFF"/>
          </a:solidFill>
        </p:grpSpPr>
        <p:sp>
          <p:nvSpPr>
            <p:cNvPr id="139" name="Freeform 122"/>
            <p:cNvSpPr>
              <a:spLocks/>
            </p:cNvSpPr>
            <p:nvPr/>
          </p:nvSpPr>
          <p:spPr bwMode="auto">
            <a:xfrm>
              <a:off x="6557963" y="4144963"/>
              <a:ext cx="85725" cy="200025"/>
            </a:xfrm>
            <a:custGeom>
              <a:avLst/>
              <a:gdLst>
                <a:gd name="T0" fmla="*/ 26 w 35"/>
                <a:gd name="T1" fmla="*/ 69 h 82"/>
                <a:gd name="T2" fmla="*/ 26 w 35"/>
                <a:gd name="T3" fmla="*/ 60 h 82"/>
                <a:gd name="T4" fmla="*/ 15 w 35"/>
                <a:gd name="T5" fmla="*/ 60 h 82"/>
                <a:gd name="T6" fmla="*/ 15 w 35"/>
                <a:gd name="T7" fmla="*/ 55 h 82"/>
                <a:gd name="T8" fmla="*/ 26 w 35"/>
                <a:gd name="T9" fmla="*/ 55 h 82"/>
                <a:gd name="T10" fmla="*/ 26 w 35"/>
                <a:gd name="T11" fmla="*/ 46 h 82"/>
                <a:gd name="T12" fmla="*/ 15 w 35"/>
                <a:gd name="T13" fmla="*/ 46 h 82"/>
                <a:gd name="T14" fmla="*/ 15 w 35"/>
                <a:gd name="T15" fmla="*/ 42 h 82"/>
                <a:gd name="T16" fmla="*/ 26 w 35"/>
                <a:gd name="T17" fmla="*/ 42 h 82"/>
                <a:gd name="T18" fmla="*/ 26 w 35"/>
                <a:gd name="T19" fmla="*/ 33 h 82"/>
                <a:gd name="T20" fmla="*/ 15 w 35"/>
                <a:gd name="T21" fmla="*/ 33 h 82"/>
                <a:gd name="T22" fmla="*/ 15 w 35"/>
                <a:gd name="T23" fmla="*/ 29 h 82"/>
                <a:gd name="T24" fmla="*/ 26 w 35"/>
                <a:gd name="T25" fmla="*/ 29 h 82"/>
                <a:gd name="T26" fmla="*/ 26 w 35"/>
                <a:gd name="T27" fmla="*/ 20 h 82"/>
                <a:gd name="T28" fmla="*/ 15 w 35"/>
                <a:gd name="T29" fmla="*/ 20 h 82"/>
                <a:gd name="T30" fmla="*/ 15 w 35"/>
                <a:gd name="T31" fmla="*/ 15 h 82"/>
                <a:gd name="T32" fmla="*/ 26 w 35"/>
                <a:gd name="T33" fmla="*/ 15 h 82"/>
                <a:gd name="T34" fmla="*/ 26 w 35"/>
                <a:gd name="T35" fmla="*/ 9 h 82"/>
                <a:gd name="T36" fmla="*/ 17 w 35"/>
                <a:gd name="T37" fmla="*/ 0 h 82"/>
                <a:gd name="T38" fmla="*/ 8 w 35"/>
                <a:gd name="T39" fmla="*/ 9 h 82"/>
                <a:gd name="T40" fmla="*/ 8 w 35"/>
                <a:gd name="T41" fmla="*/ 69 h 82"/>
                <a:gd name="T42" fmla="*/ 0 w 35"/>
                <a:gd name="T43" fmla="*/ 82 h 82"/>
                <a:gd name="T44" fmla="*/ 35 w 35"/>
                <a:gd name="T45" fmla="*/ 82 h 82"/>
                <a:gd name="T46" fmla="*/ 26 w 35"/>
                <a:gd name="T47" fmla="*/ 6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 h="82">
                  <a:moveTo>
                    <a:pt x="26" y="69"/>
                  </a:moveTo>
                  <a:cubicBezTo>
                    <a:pt x="26" y="60"/>
                    <a:pt x="26" y="60"/>
                    <a:pt x="26" y="60"/>
                  </a:cubicBezTo>
                  <a:cubicBezTo>
                    <a:pt x="15" y="60"/>
                    <a:pt x="15" y="60"/>
                    <a:pt x="15" y="60"/>
                  </a:cubicBezTo>
                  <a:cubicBezTo>
                    <a:pt x="15" y="55"/>
                    <a:pt x="15" y="55"/>
                    <a:pt x="15" y="55"/>
                  </a:cubicBezTo>
                  <a:cubicBezTo>
                    <a:pt x="26" y="55"/>
                    <a:pt x="26" y="55"/>
                    <a:pt x="26" y="55"/>
                  </a:cubicBezTo>
                  <a:cubicBezTo>
                    <a:pt x="26" y="46"/>
                    <a:pt x="26" y="46"/>
                    <a:pt x="26" y="46"/>
                  </a:cubicBezTo>
                  <a:cubicBezTo>
                    <a:pt x="15" y="46"/>
                    <a:pt x="15" y="46"/>
                    <a:pt x="15" y="46"/>
                  </a:cubicBezTo>
                  <a:cubicBezTo>
                    <a:pt x="15" y="42"/>
                    <a:pt x="15" y="42"/>
                    <a:pt x="15" y="42"/>
                  </a:cubicBezTo>
                  <a:cubicBezTo>
                    <a:pt x="26" y="42"/>
                    <a:pt x="26" y="42"/>
                    <a:pt x="26" y="42"/>
                  </a:cubicBezTo>
                  <a:cubicBezTo>
                    <a:pt x="26" y="33"/>
                    <a:pt x="26" y="33"/>
                    <a:pt x="26" y="33"/>
                  </a:cubicBezTo>
                  <a:cubicBezTo>
                    <a:pt x="15" y="33"/>
                    <a:pt x="15" y="33"/>
                    <a:pt x="15" y="33"/>
                  </a:cubicBezTo>
                  <a:cubicBezTo>
                    <a:pt x="15" y="29"/>
                    <a:pt x="15" y="29"/>
                    <a:pt x="15" y="29"/>
                  </a:cubicBezTo>
                  <a:cubicBezTo>
                    <a:pt x="26" y="29"/>
                    <a:pt x="26" y="29"/>
                    <a:pt x="26" y="29"/>
                  </a:cubicBezTo>
                  <a:cubicBezTo>
                    <a:pt x="26" y="20"/>
                    <a:pt x="26" y="20"/>
                    <a:pt x="26" y="20"/>
                  </a:cubicBezTo>
                  <a:cubicBezTo>
                    <a:pt x="15" y="20"/>
                    <a:pt x="15" y="20"/>
                    <a:pt x="15" y="20"/>
                  </a:cubicBezTo>
                  <a:cubicBezTo>
                    <a:pt x="15" y="15"/>
                    <a:pt x="15" y="15"/>
                    <a:pt x="15" y="15"/>
                  </a:cubicBezTo>
                  <a:cubicBezTo>
                    <a:pt x="26" y="15"/>
                    <a:pt x="26" y="15"/>
                    <a:pt x="26" y="15"/>
                  </a:cubicBezTo>
                  <a:cubicBezTo>
                    <a:pt x="26" y="9"/>
                    <a:pt x="26" y="9"/>
                    <a:pt x="26" y="9"/>
                  </a:cubicBezTo>
                  <a:cubicBezTo>
                    <a:pt x="26" y="4"/>
                    <a:pt x="22" y="0"/>
                    <a:pt x="17" y="0"/>
                  </a:cubicBezTo>
                  <a:cubicBezTo>
                    <a:pt x="12" y="0"/>
                    <a:pt x="8" y="4"/>
                    <a:pt x="8" y="9"/>
                  </a:cubicBezTo>
                  <a:cubicBezTo>
                    <a:pt x="8" y="69"/>
                    <a:pt x="8" y="69"/>
                    <a:pt x="8" y="69"/>
                  </a:cubicBezTo>
                  <a:cubicBezTo>
                    <a:pt x="4" y="71"/>
                    <a:pt x="0" y="76"/>
                    <a:pt x="0" y="82"/>
                  </a:cubicBezTo>
                  <a:cubicBezTo>
                    <a:pt x="35" y="82"/>
                    <a:pt x="35" y="82"/>
                    <a:pt x="35" y="82"/>
                  </a:cubicBezTo>
                  <a:cubicBezTo>
                    <a:pt x="34" y="76"/>
                    <a:pt x="31" y="71"/>
                    <a:pt x="26"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40" name="Freeform 123"/>
            <p:cNvSpPr>
              <a:spLocks noEditPoints="1"/>
            </p:cNvSpPr>
            <p:nvPr/>
          </p:nvSpPr>
          <p:spPr bwMode="auto">
            <a:xfrm>
              <a:off x="6450013" y="4075113"/>
              <a:ext cx="387350" cy="387350"/>
            </a:xfrm>
            <a:custGeom>
              <a:avLst/>
              <a:gdLst>
                <a:gd name="T0" fmla="*/ 80 w 160"/>
                <a:gd name="T1" fmla="*/ 0 h 160"/>
                <a:gd name="T2" fmla="*/ 0 w 160"/>
                <a:gd name="T3" fmla="*/ 80 h 160"/>
                <a:gd name="T4" fmla="*/ 80 w 160"/>
                <a:gd name="T5" fmla="*/ 160 h 160"/>
                <a:gd name="T6" fmla="*/ 160 w 160"/>
                <a:gd name="T7" fmla="*/ 80 h 160"/>
                <a:gd name="T8" fmla="*/ 80 w 160"/>
                <a:gd name="T9" fmla="*/ 0 h 160"/>
                <a:gd name="T10" fmla="*/ 120 w 160"/>
                <a:gd name="T11" fmla="*/ 51 h 160"/>
                <a:gd name="T12" fmla="*/ 142 w 160"/>
                <a:gd name="T13" fmla="*/ 73 h 160"/>
                <a:gd name="T14" fmla="*/ 98 w 160"/>
                <a:gd name="T15" fmla="*/ 73 h 160"/>
                <a:gd name="T16" fmla="*/ 120 w 160"/>
                <a:gd name="T17" fmla="*/ 51 h 160"/>
                <a:gd name="T18" fmla="*/ 62 w 160"/>
                <a:gd name="T19" fmla="*/ 140 h 160"/>
                <a:gd name="T20" fmla="*/ 36 w 160"/>
                <a:gd name="T21" fmla="*/ 113 h 160"/>
                <a:gd name="T22" fmla="*/ 44 w 160"/>
                <a:gd name="T23" fmla="*/ 93 h 160"/>
                <a:gd name="T24" fmla="*/ 44 w 160"/>
                <a:gd name="T25" fmla="*/ 38 h 160"/>
                <a:gd name="T26" fmla="*/ 62 w 160"/>
                <a:gd name="T27" fmla="*/ 20 h 160"/>
                <a:gd name="T28" fmla="*/ 80 w 160"/>
                <a:gd name="T29" fmla="*/ 38 h 160"/>
                <a:gd name="T30" fmla="*/ 80 w 160"/>
                <a:gd name="T31" fmla="*/ 93 h 160"/>
                <a:gd name="T32" fmla="*/ 89 w 160"/>
                <a:gd name="T33" fmla="*/ 113 h 160"/>
                <a:gd name="T34" fmla="*/ 62 w 160"/>
                <a:gd name="T35" fmla="*/ 140 h 160"/>
                <a:gd name="T36" fmla="*/ 120 w 160"/>
                <a:gd name="T37" fmla="*/ 109 h 160"/>
                <a:gd name="T38" fmla="*/ 98 w 160"/>
                <a:gd name="T39" fmla="*/ 86 h 160"/>
                <a:gd name="T40" fmla="*/ 142 w 160"/>
                <a:gd name="T41" fmla="*/ 86 h 160"/>
                <a:gd name="T42" fmla="*/ 120 w 160"/>
                <a:gd name="T43" fmla="*/ 10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0" h="160">
                  <a:moveTo>
                    <a:pt x="80" y="0"/>
                  </a:moveTo>
                  <a:cubicBezTo>
                    <a:pt x="36" y="0"/>
                    <a:pt x="0" y="36"/>
                    <a:pt x="0" y="80"/>
                  </a:cubicBezTo>
                  <a:cubicBezTo>
                    <a:pt x="0" y="124"/>
                    <a:pt x="36" y="160"/>
                    <a:pt x="80" y="160"/>
                  </a:cubicBezTo>
                  <a:cubicBezTo>
                    <a:pt x="124" y="160"/>
                    <a:pt x="160" y="124"/>
                    <a:pt x="160" y="80"/>
                  </a:cubicBezTo>
                  <a:cubicBezTo>
                    <a:pt x="160" y="36"/>
                    <a:pt x="124" y="0"/>
                    <a:pt x="80" y="0"/>
                  </a:cubicBezTo>
                  <a:close/>
                  <a:moveTo>
                    <a:pt x="120" y="51"/>
                  </a:moveTo>
                  <a:cubicBezTo>
                    <a:pt x="142" y="73"/>
                    <a:pt x="142" y="73"/>
                    <a:pt x="142" y="73"/>
                  </a:cubicBezTo>
                  <a:cubicBezTo>
                    <a:pt x="98" y="73"/>
                    <a:pt x="98" y="73"/>
                    <a:pt x="98" y="73"/>
                  </a:cubicBezTo>
                  <a:lnTo>
                    <a:pt x="120" y="51"/>
                  </a:lnTo>
                  <a:close/>
                  <a:moveTo>
                    <a:pt x="62" y="140"/>
                  </a:moveTo>
                  <a:cubicBezTo>
                    <a:pt x="48" y="140"/>
                    <a:pt x="36" y="128"/>
                    <a:pt x="36" y="113"/>
                  </a:cubicBezTo>
                  <a:cubicBezTo>
                    <a:pt x="36" y="105"/>
                    <a:pt x="39" y="98"/>
                    <a:pt x="44" y="93"/>
                  </a:cubicBezTo>
                  <a:cubicBezTo>
                    <a:pt x="44" y="38"/>
                    <a:pt x="44" y="38"/>
                    <a:pt x="44" y="38"/>
                  </a:cubicBezTo>
                  <a:cubicBezTo>
                    <a:pt x="44" y="28"/>
                    <a:pt x="52" y="20"/>
                    <a:pt x="62" y="20"/>
                  </a:cubicBezTo>
                  <a:cubicBezTo>
                    <a:pt x="72" y="20"/>
                    <a:pt x="80" y="28"/>
                    <a:pt x="80" y="38"/>
                  </a:cubicBezTo>
                  <a:cubicBezTo>
                    <a:pt x="80" y="93"/>
                    <a:pt x="80" y="93"/>
                    <a:pt x="80" y="93"/>
                  </a:cubicBezTo>
                  <a:cubicBezTo>
                    <a:pt x="85" y="98"/>
                    <a:pt x="89" y="105"/>
                    <a:pt x="89" y="113"/>
                  </a:cubicBezTo>
                  <a:cubicBezTo>
                    <a:pt x="89" y="128"/>
                    <a:pt x="77" y="140"/>
                    <a:pt x="62" y="140"/>
                  </a:cubicBezTo>
                  <a:close/>
                  <a:moveTo>
                    <a:pt x="120" y="109"/>
                  </a:moveTo>
                  <a:cubicBezTo>
                    <a:pt x="98" y="86"/>
                    <a:pt x="98" y="86"/>
                    <a:pt x="98" y="86"/>
                  </a:cubicBezTo>
                  <a:cubicBezTo>
                    <a:pt x="142" y="86"/>
                    <a:pt x="142" y="86"/>
                    <a:pt x="142" y="86"/>
                  </a:cubicBezTo>
                  <a:lnTo>
                    <a:pt x="120" y="1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grpSp>
      <p:grpSp>
        <p:nvGrpSpPr>
          <p:cNvPr id="184" name="Group 183"/>
          <p:cNvGrpSpPr/>
          <p:nvPr/>
        </p:nvGrpSpPr>
        <p:grpSpPr>
          <a:xfrm>
            <a:off x="6428382" y="2148110"/>
            <a:ext cx="539616" cy="480748"/>
            <a:chOff x="6440488" y="2454275"/>
            <a:chExt cx="436563" cy="388937"/>
          </a:xfrm>
          <a:solidFill>
            <a:srgbClr val="FFFFFF"/>
          </a:solidFill>
        </p:grpSpPr>
        <p:sp>
          <p:nvSpPr>
            <p:cNvPr id="158" name="Freeform 141"/>
            <p:cNvSpPr>
              <a:spLocks noEditPoints="1"/>
            </p:cNvSpPr>
            <p:nvPr/>
          </p:nvSpPr>
          <p:spPr bwMode="auto">
            <a:xfrm>
              <a:off x="6440488" y="2454275"/>
              <a:ext cx="436563" cy="388937"/>
            </a:xfrm>
            <a:custGeom>
              <a:avLst/>
              <a:gdLst>
                <a:gd name="T0" fmla="*/ 180 w 181"/>
                <a:gd name="T1" fmla="*/ 139 h 160"/>
                <a:gd name="T2" fmla="*/ 163 w 181"/>
                <a:gd name="T3" fmla="*/ 105 h 160"/>
                <a:gd name="T4" fmla="*/ 158 w 181"/>
                <a:gd name="T5" fmla="*/ 97 h 160"/>
                <a:gd name="T6" fmla="*/ 161 w 181"/>
                <a:gd name="T7" fmla="*/ 90 h 160"/>
                <a:gd name="T8" fmla="*/ 161 w 181"/>
                <a:gd name="T9" fmla="*/ 10 h 160"/>
                <a:gd name="T10" fmla="*/ 151 w 181"/>
                <a:gd name="T11" fmla="*/ 0 h 160"/>
                <a:gd name="T12" fmla="*/ 31 w 181"/>
                <a:gd name="T13" fmla="*/ 0 h 160"/>
                <a:gd name="T14" fmla="*/ 20 w 181"/>
                <a:gd name="T15" fmla="*/ 10 h 160"/>
                <a:gd name="T16" fmla="*/ 20 w 181"/>
                <a:gd name="T17" fmla="*/ 90 h 160"/>
                <a:gd name="T18" fmla="*/ 24 w 181"/>
                <a:gd name="T19" fmla="*/ 97 h 160"/>
                <a:gd name="T20" fmla="*/ 19 w 181"/>
                <a:gd name="T21" fmla="*/ 105 h 160"/>
                <a:gd name="T22" fmla="*/ 1 w 181"/>
                <a:gd name="T23" fmla="*/ 139 h 160"/>
                <a:gd name="T24" fmla="*/ 3 w 181"/>
                <a:gd name="T25" fmla="*/ 156 h 160"/>
                <a:gd name="T26" fmla="*/ 11 w 181"/>
                <a:gd name="T27" fmla="*/ 160 h 160"/>
                <a:gd name="T28" fmla="*/ 170 w 181"/>
                <a:gd name="T29" fmla="*/ 160 h 160"/>
                <a:gd name="T30" fmla="*/ 179 w 181"/>
                <a:gd name="T31" fmla="*/ 156 h 160"/>
                <a:gd name="T32" fmla="*/ 180 w 181"/>
                <a:gd name="T33" fmla="*/ 139 h 160"/>
                <a:gd name="T34" fmla="*/ 170 w 181"/>
                <a:gd name="T35" fmla="*/ 147 h 160"/>
                <a:gd name="T36" fmla="*/ 11 w 181"/>
                <a:gd name="T37" fmla="*/ 147 h 160"/>
                <a:gd name="T38" fmla="*/ 7 w 181"/>
                <a:gd name="T39" fmla="*/ 140 h 160"/>
                <a:gd name="T40" fmla="*/ 24 w 181"/>
                <a:gd name="T41" fmla="*/ 107 h 160"/>
                <a:gd name="T42" fmla="*/ 33 w 181"/>
                <a:gd name="T43" fmla="*/ 100 h 160"/>
                <a:gd name="T44" fmla="*/ 149 w 181"/>
                <a:gd name="T45" fmla="*/ 100 h 160"/>
                <a:gd name="T46" fmla="*/ 157 w 181"/>
                <a:gd name="T47" fmla="*/ 107 h 160"/>
                <a:gd name="T48" fmla="*/ 174 w 181"/>
                <a:gd name="T49" fmla="*/ 140 h 160"/>
                <a:gd name="T50" fmla="*/ 170 w 181"/>
                <a:gd name="T51" fmla="*/ 147 h 160"/>
                <a:gd name="T52" fmla="*/ 26 w 181"/>
                <a:gd name="T53" fmla="*/ 10 h 160"/>
                <a:gd name="T54" fmla="*/ 31 w 181"/>
                <a:gd name="T55" fmla="*/ 6 h 160"/>
                <a:gd name="T56" fmla="*/ 151 w 181"/>
                <a:gd name="T57" fmla="*/ 6 h 160"/>
                <a:gd name="T58" fmla="*/ 155 w 181"/>
                <a:gd name="T59" fmla="*/ 10 h 160"/>
                <a:gd name="T60" fmla="*/ 155 w 181"/>
                <a:gd name="T61" fmla="*/ 90 h 160"/>
                <a:gd name="T62" fmla="*/ 151 w 181"/>
                <a:gd name="T63" fmla="*/ 94 h 160"/>
                <a:gd name="T64" fmla="*/ 31 w 181"/>
                <a:gd name="T65" fmla="*/ 94 h 160"/>
                <a:gd name="T66" fmla="*/ 26 w 181"/>
                <a:gd name="T67" fmla="*/ 90 h 160"/>
                <a:gd name="T68" fmla="*/ 26 w 181"/>
                <a:gd name="T69" fmla="*/ 1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1" h="160">
                  <a:moveTo>
                    <a:pt x="180" y="139"/>
                  </a:moveTo>
                  <a:cubicBezTo>
                    <a:pt x="163" y="105"/>
                    <a:pt x="163" y="105"/>
                    <a:pt x="163" y="105"/>
                  </a:cubicBezTo>
                  <a:cubicBezTo>
                    <a:pt x="162" y="102"/>
                    <a:pt x="160" y="99"/>
                    <a:pt x="158" y="97"/>
                  </a:cubicBezTo>
                  <a:cubicBezTo>
                    <a:pt x="160" y="96"/>
                    <a:pt x="161" y="93"/>
                    <a:pt x="161" y="90"/>
                  </a:cubicBezTo>
                  <a:cubicBezTo>
                    <a:pt x="161" y="10"/>
                    <a:pt x="161" y="10"/>
                    <a:pt x="161" y="10"/>
                  </a:cubicBezTo>
                  <a:cubicBezTo>
                    <a:pt x="161" y="4"/>
                    <a:pt x="157" y="0"/>
                    <a:pt x="151" y="0"/>
                  </a:cubicBezTo>
                  <a:cubicBezTo>
                    <a:pt x="31" y="0"/>
                    <a:pt x="31" y="0"/>
                    <a:pt x="31" y="0"/>
                  </a:cubicBezTo>
                  <a:cubicBezTo>
                    <a:pt x="25" y="0"/>
                    <a:pt x="20" y="4"/>
                    <a:pt x="20" y="10"/>
                  </a:cubicBezTo>
                  <a:cubicBezTo>
                    <a:pt x="20" y="90"/>
                    <a:pt x="20" y="90"/>
                    <a:pt x="20" y="90"/>
                  </a:cubicBezTo>
                  <a:cubicBezTo>
                    <a:pt x="20" y="93"/>
                    <a:pt x="22" y="96"/>
                    <a:pt x="24" y="97"/>
                  </a:cubicBezTo>
                  <a:cubicBezTo>
                    <a:pt x="22" y="99"/>
                    <a:pt x="20" y="102"/>
                    <a:pt x="19" y="105"/>
                  </a:cubicBezTo>
                  <a:cubicBezTo>
                    <a:pt x="1" y="139"/>
                    <a:pt x="1" y="139"/>
                    <a:pt x="1" y="139"/>
                  </a:cubicBezTo>
                  <a:cubicBezTo>
                    <a:pt x="0" y="142"/>
                    <a:pt x="1" y="153"/>
                    <a:pt x="3" y="156"/>
                  </a:cubicBezTo>
                  <a:cubicBezTo>
                    <a:pt x="5" y="158"/>
                    <a:pt x="8" y="160"/>
                    <a:pt x="11" y="160"/>
                  </a:cubicBezTo>
                  <a:cubicBezTo>
                    <a:pt x="170" y="160"/>
                    <a:pt x="170" y="160"/>
                    <a:pt x="170" y="160"/>
                  </a:cubicBezTo>
                  <a:cubicBezTo>
                    <a:pt x="174" y="160"/>
                    <a:pt x="177" y="158"/>
                    <a:pt x="179" y="156"/>
                  </a:cubicBezTo>
                  <a:cubicBezTo>
                    <a:pt x="181" y="153"/>
                    <a:pt x="181" y="142"/>
                    <a:pt x="180" y="139"/>
                  </a:cubicBezTo>
                  <a:close/>
                  <a:moveTo>
                    <a:pt x="170" y="147"/>
                  </a:moveTo>
                  <a:cubicBezTo>
                    <a:pt x="11" y="147"/>
                    <a:pt x="11" y="147"/>
                    <a:pt x="11" y="147"/>
                  </a:cubicBezTo>
                  <a:cubicBezTo>
                    <a:pt x="8" y="147"/>
                    <a:pt x="6" y="144"/>
                    <a:pt x="7" y="140"/>
                  </a:cubicBezTo>
                  <a:cubicBezTo>
                    <a:pt x="24" y="107"/>
                    <a:pt x="24" y="107"/>
                    <a:pt x="24" y="107"/>
                  </a:cubicBezTo>
                  <a:cubicBezTo>
                    <a:pt x="25" y="103"/>
                    <a:pt x="29" y="100"/>
                    <a:pt x="33" y="100"/>
                  </a:cubicBezTo>
                  <a:cubicBezTo>
                    <a:pt x="149" y="100"/>
                    <a:pt x="149" y="100"/>
                    <a:pt x="149" y="100"/>
                  </a:cubicBezTo>
                  <a:cubicBezTo>
                    <a:pt x="152" y="100"/>
                    <a:pt x="156" y="103"/>
                    <a:pt x="157" y="107"/>
                  </a:cubicBezTo>
                  <a:cubicBezTo>
                    <a:pt x="174" y="140"/>
                    <a:pt x="174" y="140"/>
                    <a:pt x="174" y="140"/>
                  </a:cubicBezTo>
                  <a:cubicBezTo>
                    <a:pt x="176" y="144"/>
                    <a:pt x="174" y="147"/>
                    <a:pt x="170" y="147"/>
                  </a:cubicBezTo>
                  <a:close/>
                  <a:moveTo>
                    <a:pt x="26" y="10"/>
                  </a:moveTo>
                  <a:cubicBezTo>
                    <a:pt x="26" y="8"/>
                    <a:pt x="28" y="6"/>
                    <a:pt x="31" y="6"/>
                  </a:cubicBezTo>
                  <a:cubicBezTo>
                    <a:pt x="151" y="6"/>
                    <a:pt x="151" y="6"/>
                    <a:pt x="151" y="6"/>
                  </a:cubicBezTo>
                  <a:cubicBezTo>
                    <a:pt x="153" y="6"/>
                    <a:pt x="155" y="8"/>
                    <a:pt x="155" y="10"/>
                  </a:cubicBezTo>
                  <a:cubicBezTo>
                    <a:pt x="155" y="90"/>
                    <a:pt x="155" y="90"/>
                    <a:pt x="155" y="90"/>
                  </a:cubicBezTo>
                  <a:cubicBezTo>
                    <a:pt x="155" y="92"/>
                    <a:pt x="153" y="94"/>
                    <a:pt x="151" y="94"/>
                  </a:cubicBezTo>
                  <a:cubicBezTo>
                    <a:pt x="31" y="94"/>
                    <a:pt x="31" y="94"/>
                    <a:pt x="31" y="94"/>
                  </a:cubicBezTo>
                  <a:cubicBezTo>
                    <a:pt x="28" y="94"/>
                    <a:pt x="26" y="92"/>
                    <a:pt x="26" y="90"/>
                  </a:cubicBezTo>
                  <a:lnTo>
                    <a:pt x="2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59" name="Freeform 142"/>
            <p:cNvSpPr>
              <a:spLocks/>
            </p:cNvSpPr>
            <p:nvPr/>
          </p:nvSpPr>
          <p:spPr bwMode="auto">
            <a:xfrm>
              <a:off x="6599238" y="2751138"/>
              <a:ext cx="120650" cy="42862"/>
            </a:xfrm>
            <a:custGeom>
              <a:avLst/>
              <a:gdLst>
                <a:gd name="T0" fmla="*/ 47 w 50"/>
                <a:gd name="T1" fmla="*/ 2 h 18"/>
                <a:gd name="T2" fmla="*/ 43 w 50"/>
                <a:gd name="T3" fmla="*/ 0 h 18"/>
                <a:gd name="T4" fmla="*/ 6 w 50"/>
                <a:gd name="T5" fmla="*/ 0 h 18"/>
                <a:gd name="T6" fmla="*/ 3 w 50"/>
                <a:gd name="T7" fmla="*/ 2 h 18"/>
                <a:gd name="T8" fmla="*/ 0 w 50"/>
                <a:gd name="T9" fmla="*/ 15 h 18"/>
                <a:gd name="T10" fmla="*/ 0 w 50"/>
                <a:gd name="T11" fmla="*/ 17 h 18"/>
                <a:gd name="T12" fmla="*/ 3 w 50"/>
                <a:gd name="T13" fmla="*/ 18 h 18"/>
                <a:gd name="T14" fmla="*/ 47 w 50"/>
                <a:gd name="T15" fmla="*/ 18 h 18"/>
                <a:gd name="T16" fmla="*/ 49 w 50"/>
                <a:gd name="T17" fmla="*/ 17 h 18"/>
                <a:gd name="T18" fmla="*/ 50 w 50"/>
                <a:gd name="T19" fmla="*/ 15 h 18"/>
                <a:gd name="T20" fmla="*/ 47 w 50"/>
                <a:gd name="T21"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18">
                  <a:moveTo>
                    <a:pt x="47" y="2"/>
                  </a:moveTo>
                  <a:cubicBezTo>
                    <a:pt x="47" y="1"/>
                    <a:pt x="45" y="0"/>
                    <a:pt x="43" y="0"/>
                  </a:cubicBezTo>
                  <a:cubicBezTo>
                    <a:pt x="6" y="0"/>
                    <a:pt x="6" y="0"/>
                    <a:pt x="6" y="0"/>
                  </a:cubicBezTo>
                  <a:cubicBezTo>
                    <a:pt x="5" y="0"/>
                    <a:pt x="3" y="1"/>
                    <a:pt x="3" y="2"/>
                  </a:cubicBezTo>
                  <a:cubicBezTo>
                    <a:pt x="0" y="15"/>
                    <a:pt x="0" y="15"/>
                    <a:pt x="0" y="15"/>
                  </a:cubicBezTo>
                  <a:cubicBezTo>
                    <a:pt x="0" y="16"/>
                    <a:pt x="0" y="17"/>
                    <a:pt x="0" y="17"/>
                  </a:cubicBezTo>
                  <a:cubicBezTo>
                    <a:pt x="1" y="18"/>
                    <a:pt x="2" y="18"/>
                    <a:pt x="3" y="18"/>
                  </a:cubicBezTo>
                  <a:cubicBezTo>
                    <a:pt x="47" y="18"/>
                    <a:pt x="47" y="18"/>
                    <a:pt x="47" y="18"/>
                  </a:cubicBezTo>
                  <a:cubicBezTo>
                    <a:pt x="48" y="18"/>
                    <a:pt x="49" y="18"/>
                    <a:pt x="49" y="17"/>
                  </a:cubicBezTo>
                  <a:cubicBezTo>
                    <a:pt x="50" y="17"/>
                    <a:pt x="50" y="16"/>
                    <a:pt x="50" y="15"/>
                  </a:cubicBezTo>
                  <a:lnTo>
                    <a:pt x="4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60" name="Freeform 143"/>
            <p:cNvSpPr>
              <a:spLocks/>
            </p:cNvSpPr>
            <p:nvPr/>
          </p:nvSpPr>
          <p:spPr bwMode="auto">
            <a:xfrm>
              <a:off x="6511925" y="2479675"/>
              <a:ext cx="295275" cy="193675"/>
            </a:xfrm>
            <a:custGeom>
              <a:avLst/>
              <a:gdLst>
                <a:gd name="T0" fmla="*/ 6 w 122"/>
                <a:gd name="T1" fmla="*/ 80 h 80"/>
                <a:gd name="T2" fmla="*/ 115 w 122"/>
                <a:gd name="T3" fmla="*/ 80 h 80"/>
                <a:gd name="T4" fmla="*/ 122 w 122"/>
                <a:gd name="T5" fmla="*/ 73 h 80"/>
                <a:gd name="T6" fmla="*/ 122 w 122"/>
                <a:gd name="T7" fmla="*/ 6 h 80"/>
                <a:gd name="T8" fmla="*/ 115 w 122"/>
                <a:gd name="T9" fmla="*/ 0 h 80"/>
                <a:gd name="T10" fmla="*/ 6 w 122"/>
                <a:gd name="T11" fmla="*/ 0 h 80"/>
                <a:gd name="T12" fmla="*/ 0 w 122"/>
                <a:gd name="T13" fmla="*/ 6 h 80"/>
                <a:gd name="T14" fmla="*/ 0 w 122"/>
                <a:gd name="T15" fmla="*/ 73 h 80"/>
                <a:gd name="T16" fmla="*/ 6 w 122"/>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80">
                  <a:moveTo>
                    <a:pt x="6" y="80"/>
                  </a:moveTo>
                  <a:cubicBezTo>
                    <a:pt x="115" y="80"/>
                    <a:pt x="115" y="80"/>
                    <a:pt x="115" y="80"/>
                  </a:cubicBezTo>
                  <a:cubicBezTo>
                    <a:pt x="119" y="80"/>
                    <a:pt x="122" y="77"/>
                    <a:pt x="122" y="73"/>
                  </a:cubicBezTo>
                  <a:cubicBezTo>
                    <a:pt x="122" y="6"/>
                    <a:pt x="122" y="6"/>
                    <a:pt x="122" y="6"/>
                  </a:cubicBezTo>
                  <a:cubicBezTo>
                    <a:pt x="122" y="3"/>
                    <a:pt x="119" y="0"/>
                    <a:pt x="115" y="0"/>
                  </a:cubicBezTo>
                  <a:cubicBezTo>
                    <a:pt x="6" y="0"/>
                    <a:pt x="6" y="0"/>
                    <a:pt x="6" y="0"/>
                  </a:cubicBezTo>
                  <a:cubicBezTo>
                    <a:pt x="3" y="0"/>
                    <a:pt x="0" y="3"/>
                    <a:pt x="0" y="6"/>
                  </a:cubicBezTo>
                  <a:cubicBezTo>
                    <a:pt x="0" y="73"/>
                    <a:pt x="0" y="73"/>
                    <a:pt x="0" y="73"/>
                  </a:cubicBezTo>
                  <a:cubicBezTo>
                    <a:pt x="0" y="77"/>
                    <a:pt x="3" y="80"/>
                    <a:pt x="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grpSp>
      <p:sp>
        <p:nvSpPr>
          <p:cNvPr id="16" name="TextBox 15"/>
          <p:cNvSpPr txBox="1"/>
          <p:nvPr/>
        </p:nvSpPr>
        <p:spPr>
          <a:xfrm>
            <a:off x="7472367" y="4965641"/>
            <a:ext cx="763001" cy="180690"/>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13874">
              <a:defRPr/>
            </a:pPr>
            <a:r>
              <a:rPr lang="en-US" sz="1174" dirty="0">
                <a:solidFill>
                  <a:schemeClr val="bg1"/>
                </a:solidFill>
                <a:latin typeface="Segoe UI"/>
              </a:rPr>
              <a:t>Vending</a:t>
            </a:r>
          </a:p>
        </p:txBody>
      </p:sp>
      <p:sp>
        <p:nvSpPr>
          <p:cNvPr id="24" name="TextBox 23"/>
          <p:cNvSpPr txBox="1"/>
          <p:nvPr/>
        </p:nvSpPr>
        <p:spPr>
          <a:xfrm>
            <a:off x="7472367" y="2766340"/>
            <a:ext cx="763001" cy="180690"/>
          </a:xfrm>
          <a:prstGeom prst="rect">
            <a:avLst/>
          </a:prstGeom>
        </p:spPr>
        <p:txBody>
          <a:bodyPr wrap="square" lIns="0" tIns="0" rIns="0" bIns="0" rtlCol="0">
            <a:spAutoFit/>
          </a:bodyPr>
          <a:lstStyle/>
          <a:p>
            <a:pPr algn="ctr" defTabSz="913874">
              <a:defRPr/>
            </a:pPr>
            <a:r>
              <a:rPr lang="en-US" sz="1174" spc="-38" dirty="0">
                <a:solidFill>
                  <a:schemeClr val="bg1"/>
                </a:solidFill>
                <a:latin typeface="Segoe UI"/>
                <a:ea typeface="Segoe UI" pitchFamily="34" charset="0"/>
                <a:cs typeface="Segoe UI" pitchFamily="34" charset="0"/>
              </a:rPr>
              <a:t>Printer</a:t>
            </a:r>
          </a:p>
        </p:txBody>
      </p:sp>
      <p:grpSp>
        <p:nvGrpSpPr>
          <p:cNvPr id="193" name="Group 192"/>
          <p:cNvGrpSpPr/>
          <p:nvPr/>
        </p:nvGrpSpPr>
        <p:grpSpPr>
          <a:xfrm>
            <a:off x="7574245" y="4207154"/>
            <a:ext cx="559239" cy="600445"/>
            <a:chOff x="7392988" y="4025900"/>
            <a:chExt cx="452438" cy="485775"/>
          </a:xfrm>
          <a:solidFill>
            <a:srgbClr val="FFFFFF"/>
          </a:solidFill>
        </p:grpSpPr>
        <p:sp>
          <p:nvSpPr>
            <p:cNvPr id="141" name="Freeform 124"/>
            <p:cNvSpPr>
              <a:spLocks noEditPoints="1"/>
            </p:cNvSpPr>
            <p:nvPr/>
          </p:nvSpPr>
          <p:spPr bwMode="auto">
            <a:xfrm>
              <a:off x="7610475" y="4116388"/>
              <a:ext cx="60325" cy="60325"/>
            </a:xfrm>
            <a:custGeom>
              <a:avLst/>
              <a:gdLst>
                <a:gd name="T0" fmla="*/ 22 w 25"/>
                <a:gd name="T1" fmla="*/ 25 h 25"/>
                <a:gd name="T2" fmla="*/ 4 w 25"/>
                <a:gd name="T3" fmla="*/ 25 h 25"/>
                <a:gd name="T4" fmla="*/ 0 w 25"/>
                <a:gd name="T5" fmla="*/ 21 h 25"/>
                <a:gd name="T6" fmla="*/ 0 w 25"/>
                <a:gd name="T7" fmla="*/ 3 h 25"/>
                <a:gd name="T8" fmla="*/ 4 w 25"/>
                <a:gd name="T9" fmla="*/ 0 h 25"/>
                <a:gd name="T10" fmla="*/ 22 w 25"/>
                <a:gd name="T11" fmla="*/ 0 h 25"/>
                <a:gd name="T12" fmla="*/ 25 w 25"/>
                <a:gd name="T13" fmla="*/ 3 h 25"/>
                <a:gd name="T14" fmla="*/ 25 w 25"/>
                <a:gd name="T15" fmla="*/ 21 h 25"/>
                <a:gd name="T16" fmla="*/ 22 w 25"/>
                <a:gd name="T17" fmla="*/ 25 h 25"/>
                <a:gd name="T18" fmla="*/ 7 w 25"/>
                <a:gd name="T19" fmla="*/ 18 h 25"/>
                <a:gd name="T20" fmla="*/ 18 w 25"/>
                <a:gd name="T21" fmla="*/ 18 h 25"/>
                <a:gd name="T22" fmla="*/ 18 w 25"/>
                <a:gd name="T23" fmla="*/ 7 h 25"/>
                <a:gd name="T24" fmla="*/ 7 w 25"/>
                <a:gd name="T25" fmla="*/ 7 h 25"/>
                <a:gd name="T26" fmla="*/ 7 w 25"/>
                <a:gd name="T2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22" y="25"/>
                  </a:moveTo>
                  <a:cubicBezTo>
                    <a:pt x="4" y="25"/>
                    <a:pt x="4" y="25"/>
                    <a:pt x="4" y="25"/>
                  </a:cubicBezTo>
                  <a:cubicBezTo>
                    <a:pt x="2" y="25"/>
                    <a:pt x="0" y="23"/>
                    <a:pt x="0" y="21"/>
                  </a:cubicBezTo>
                  <a:cubicBezTo>
                    <a:pt x="0" y="3"/>
                    <a:pt x="0" y="3"/>
                    <a:pt x="0" y="3"/>
                  </a:cubicBezTo>
                  <a:cubicBezTo>
                    <a:pt x="0" y="1"/>
                    <a:pt x="2" y="0"/>
                    <a:pt x="4" y="0"/>
                  </a:cubicBezTo>
                  <a:cubicBezTo>
                    <a:pt x="22" y="0"/>
                    <a:pt x="22" y="0"/>
                    <a:pt x="22" y="0"/>
                  </a:cubicBezTo>
                  <a:cubicBezTo>
                    <a:pt x="23" y="0"/>
                    <a:pt x="25" y="1"/>
                    <a:pt x="25" y="3"/>
                  </a:cubicBezTo>
                  <a:cubicBezTo>
                    <a:pt x="25" y="21"/>
                    <a:pt x="25" y="21"/>
                    <a:pt x="25" y="21"/>
                  </a:cubicBezTo>
                  <a:cubicBezTo>
                    <a:pt x="25" y="23"/>
                    <a:pt x="23" y="25"/>
                    <a:pt x="22" y="25"/>
                  </a:cubicBezTo>
                  <a:close/>
                  <a:moveTo>
                    <a:pt x="7" y="18"/>
                  </a:moveTo>
                  <a:cubicBezTo>
                    <a:pt x="18" y="18"/>
                    <a:pt x="18" y="18"/>
                    <a:pt x="18" y="18"/>
                  </a:cubicBezTo>
                  <a:cubicBezTo>
                    <a:pt x="18" y="7"/>
                    <a:pt x="18" y="7"/>
                    <a:pt x="18" y="7"/>
                  </a:cubicBezTo>
                  <a:cubicBezTo>
                    <a:pt x="7" y="7"/>
                    <a:pt x="7" y="7"/>
                    <a:pt x="7" y="7"/>
                  </a:cubicBezTo>
                  <a:lnTo>
                    <a:pt x="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42" name="Freeform 125"/>
            <p:cNvSpPr>
              <a:spLocks noEditPoints="1"/>
            </p:cNvSpPr>
            <p:nvPr/>
          </p:nvSpPr>
          <p:spPr bwMode="auto">
            <a:xfrm>
              <a:off x="7610475" y="4200525"/>
              <a:ext cx="60325" cy="61912"/>
            </a:xfrm>
            <a:custGeom>
              <a:avLst/>
              <a:gdLst>
                <a:gd name="T0" fmla="*/ 22 w 25"/>
                <a:gd name="T1" fmla="*/ 25 h 25"/>
                <a:gd name="T2" fmla="*/ 4 w 25"/>
                <a:gd name="T3" fmla="*/ 25 h 25"/>
                <a:gd name="T4" fmla="*/ 0 w 25"/>
                <a:gd name="T5" fmla="*/ 21 h 25"/>
                <a:gd name="T6" fmla="*/ 0 w 25"/>
                <a:gd name="T7" fmla="*/ 4 h 25"/>
                <a:gd name="T8" fmla="*/ 4 w 25"/>
                <a:gd name="T9" fmla="*/ 0 h 25"/>
                <a:gd name="T10" fmla="*/ 22 w 25"/>
                <a:gd name="T11" fmla="*/ 0 h 25"/>
                <a:gd name="T12" fmla="*/ 25 w 25"/>
                <a:gd name="T13" fmla="*/ 4 h 25"/>
                <a:gd name="T14" fmla="*/ 25 w 25"/>
                <a:gd name="T15" fmla="*/ 21 h 25"/>
                <a:gd name="T16" fmla="*/ 22 w 25"/>
                <a:gd name="T17" fmla="*/ 25 h 25"/>
                <a:gd name="T18" fmla="*/ 7 w 25"/>
                <a:gd name="T19" fmla="*/ 18 h 25"/>
                <a:gd name="T20" fmla="*/ 18 w 25"/>
                <a:gd name="T21" fmla="*/ 18 h 25"/>
                <a:gd name="T22" fmla="*/ 18 w 25"/>
                <a:gd name="T23" fmla="*/ 7 h 25"/>
                <a:gd name="T24" fmla="*/ 7 w 25"/>
                <a:gd name="T25" fmla="*/ 7 h 25"/>
                <a:gd name="T26" fmla="*/ 7 w 25"/>
                <a:gd name="T2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22" y="25"/>
                  </a:moveTo>
                  <a:cubicBezTo>
                    <a:pt x="4" y="25"/>
                    <a:pt x="4" y="25"/>
                    <a:pt x="4" y="25"/>
                  </a:cubicBezTo>
                  <a:cubicBezTo>
                    <a:pt x="2" y="25"/>
                    <a:pt x="0" y="23"/>
                    <a:pt x="0" y="21"/>
                  </a:cubicBezTo>
                  <a:cubicBezTo>
                    <a:pt x="0" y="4"/>
                    <a:pt x="0" y="4"/>
                    <a:pt x="0" y="4"/>
                  </a:cubicBezTo>
                  <a:cubicBezTo>
                    <a:pt x="0" y="2"/>
                    <a:pt x="2" y="0"/>
                    <a:pt x="4" y="0"/>
                  </a:cubicBezTo>
                  <a:cubicBezTo>
                    <a:pt x="22" y="0"/>
                    <a:pt x="22" y="0"/>
                    <a:pt x="22" y="0"/>
                  </a:cubicBezTo>
                  <a:cubicBezTo>
                    <a:pt x="23" y="0"/>
                    <a:pt x="25" y="2"/>
                    <a:pt x="25" y="4"/>
                  </a:cubicBezTo>
                  <a:cubicBezTo>
                    <a:pt x="25" y="21"/>
                    <a:pt x="25" y="21"/>
                    <a:pt x="25" y="21"/>
                  </a:cubicBezTo>
                  <a:cubicBezTo>
                    <a:pt x="25" y="23"/>
                    <a:pt x="23" y="25"/>
                    <a:pt x="22" y="25"/>
                  </a:cubicBezTo>
                  <a:close/>
                  <a:moveTo>
                    <a:pt x="7" y="18"/>
                  </a:moveTo>
                  <a:cubicBezTo>
                    <a:pt x="18" y="18"/>
                    <a:pt x="18" y="18"/>
                    <a:pt x="18" y="18"/>
                  </a:cubicBezTo>
                  <a:cubicBezTo>
                    <a:pt x="18" y="7"/>
                    <a:pt x="18" y="7"/>
                    <a:pt x="18" y="7"/>
                  </a:cubicBezTo>
                  <a:cubicBezTo>
                    <a:pt x="7" y="7"/>
                    <a:pt x="7" y="7"/>
                    <a:pt x="7" y="7"/>
                  </a:cubicBezTo>
                  <a:lnTo>
                    <a:pt x="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43" name="Freeform 126"/>
            <p:cNvSpPr>
              <a:spLocks noEditPoints="1"/>
            </p:cNvSpPr>
            <p:nvPr/>
          </p:nvSpPr>
          <p:spPr bwMode="auto">
            <a:xfrm>
              <a:off x="7481888" y="4318000"/>
              <a:ext cx="146050" cy="103187"/>
            </a:xfrm>
            <a:custGeom>
              <a:avLst/>
              <a:gdLst>
                <a:gd name="T0" fmla="*/ 57 w 60"/>
                <a:gd name="T1" fmla="*/ 43 h 43"/>
                <a:gd name="T2" fmla="*/ 4 w 60"/>
                <a:gd name="T3" fmla="*/ 43 h 43"/>
                <a:gd name="T4" fmla="*/ 0 w 60"/>
                <a:gd name="T5" fmla="*/ 39 h 43"/>
                <a:gd name="T6" fmla="*/ 0 w 60"/>
                <a:gd name="T7" fmla="*/ 4 h 43"/>
                <a:gd name="T8" fmla="*/ 4 w 60"/>
                <a:gd name="T9" fmla="*/ 0 h 43"/>
                <a:gd name="T10" fmla="*/ 57 w 60"/>
                <a:gd name="T11" fmla="*/ 0 h 43"/>
                <a:gd name="T12" fmla="*/ 60 w 60"/>
                <a:gd name="T13" fmla="*/ 4 h 43"/>
                <a:gd name="T14" fmla="*/ 60 w 60"/>
                <a:gd name="T15" fmla="*/ 39 h 43"/>
                <a:gd name="T16" fmla="*/ 57 w 60"/>
                <a:gd name="T17" fmla="*/ 43 h 43"/>
                <a:gd name="T18" fmla="*/ 8 w 60"/>
                <a:gd name="T19" fmla="*/ 28 h 43"/>
                <a:gd name="T20" fmla="*/ 54 w 60"/>
                <a:gd name="T21" fmla="*/ 28 h 43"/>
                <a:gd name="T22" fmla="*/ 53 w 60"/>
                <a:gd name="T23" fmla="*/ 7 h 43"/>
                <a:gd name="T24" fmla="*/ 7 w 60"/>
                <a:gd name="T25" fmla="*/ 7 h 43"/>
                <a:gd name="T26" fmla="*/ 8 w 60"/>
                <a:gd name="T27"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43">
                  <a:moveTo>
                    <a:pt x="57" y="43"/>
                  </a:moveTo>
                  <a:cubicBezTo>
                    <a:pt x="4" y="43"/>
                    <a:pt x="4" y="43"/>
                    <a:pt x="4" y="43"/>
                  </a:cubicBezTo>
                  <a:cubicBezTo>
                    <a:pt x="2" y="43"/>
                    <a:pt x="0" y="41"/>
                    <a:pt x="0" y="39"/>
                  </a:cubicBezTo>
                  <a:cubicBezTo>
                    <a:pt x="0" y="4"/>
                    <a:pt x="0" y="4"/>
                    <a:pt x="0" y="4"/>
                  </a:cubicBezTo>
                  <a:cubicBezTo>
                    <a:pt x="0" y="2"/>
                    <a:pt x="2" y="0"/>
                    <a:pt x="4" y="0"/>
                  </a:cubicBezTo>
                  <a:cubicBezTo>
                    <a:pt x="57" y="0"/>
                    <a:pt x="57" y="0"/>
                    <a:pt x="57" y="0"/>
                  </a:cubicBezTo>
                  <a:cubicBezTo>
                    <a:pt x="59" y="0"/>
                    <a:pt x="60" y="2"/>
                    <a:pt x="60" y="4"/>
                  </a:cubicBezTo>
                  <a:cubicBezTo>
                    <a:pt x="60" y="39"/>
                    <a:pt x="60" y="39"/>
                    <a:pt x="60" y="39"/>
                  </a:cubicBezTo>
                  <a:cubicBezTo>
                    <a:pt x="60" y="41"/>
                    <a:pt x="59" y="43"/>
                    <a:pt x="57" y="43"/>
                  </a:cubicBezTo>
                  <a:close/>
                  <a:moveTo>
                    <a:pt x="8" y="28"/>
                  </a:moveTo>
                  <a:cubicBezTo>
                    <a:pt x="54" y="28"/>
                    <a:pt x="54" y="28"/>
                    <a:pt x="54" y="28"/>
                  </a:cubicBezTo>
                  <a:cubicBezTo>
                    <a:pt x="53" y="7"/>
                    <a:pt x="53" y="7"/>
                    <a:pt x="53" y="7"/>
                  </a:cubicBezTo>
                  <a:cubicBezTo>
                    <a:pt x="7" y="7"/>
                    <a:pt x="7" y="7"/>
                    <a:pt x="7" y="7"/>
                  </a:cubicBezTo>
                  <a:lnTo>
                    <a:pt x="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44" name="Freeform 127"/>
            <p:cNvSpPr>
              <a:spLocks noEditPoints="1"/>
            </p:cNvSpPr>
            <p:nvPr/>
          </p:nvSpPr>
          <p:spPr bwMode="auto">
            <a:xfrm>
              <a:off x="7392988" y="4025900"/>
              <a:ext cx="452438" cy="485775"/>
            </a:xfrm>
            <a:custGeom>
              <a:avLst/>
              <a:gdLst>
                <a:gd name="T0" fmla="*/ 184 w 187"/>
                <a:gd name="T1" fmla="*/ 18 h 200"/>
                <a:gd name="T2" fmla="*/ 131 w 187"/>
                <a:gd name="T3" fmla="*/ 0 h 200"/>
                <a:gd name="T4" fmla="*/ 131 w 187"/>
                <a:gd name="T5" fmla="*/ 0 h 200"/>
                <a:gd name="T6" fmla="*/ 131 w 187"/>
                <a:gd name="T7" fmla="*/ 0 h 200"/>
                <a:gd name="T8" fmla="*/ 130 w 187"/>
                <a:gd name="T9" fmla="*/ 0 h 200"/>
                <a:gd name="T10" fmla="*/ 129 w 187"/>
                <a:gd name="T11" fmla="*/ 0 h 200"/>
                <a:gd name="T12" fmla="*/ 6 w 187"/>
                <a:gd name="T13" fmla="*/ 0 h 200"/>
                <a:gd name="T14" fmla="*/ 0 w 187"/>
                <a:gd name="T15" fmla="*/ 5 h 200"/>
                <a:gd name="T16" fmla="*/ 0 w 187"/>
                <a:gd name="T17" fmla="*/ 195 h 200"/>
                <a:gd name="T18" fmla="*/ 6 w 187"/>
                <a:gd name="T19" fmla="*/ 200 h 200"/>
                <a:gd name="T20" fmla="*/ 182 w 187"/>
                <a:gd name="T21" fmla="*/ 200 h 200"/>
                <a:gd name="T22" fmla="*/ 187 w 187"/>
                <a:gd name="T23" fmla="*/ 195 h 200"/>
                <a:gd name="T24" fmla="*/ 187 w 187"/>
                <a:gd name="T25" fmla="*/ 23 h 200"/>
                <a:gd name="T26" fmla="*/ 184 w 187"/>
                <a:gd name="T27" fmla="*/ 18 h 200"/>
                <a:gd name="T28" fmla="*/ 124 w 187"/>
                <a:gd name="T29" fmla="*/ 189 h 200"/>
                <a:gd name="T30" fmla="*/ 11 w 187"/>
                <a:gd name="T31" fmla="*/ 189 h 200"/>
                <a:gd name="T32" fmla="*/ 11 w 187"/>
                <a:gd name="T33" fmla="*/ 10 h 200"/>
                <a:gd name="T34" fmla="*/ 124 w 187"/>
                <a:gd name="T35" fmla="*/ 10 h 200"/>
                <a:gd name="T36" fmla="*/ 124 w 187"/>
                <a:gd name="T37" fmla="*/ 18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200">
                  <a:moveTo>
                    <a:pt x="184" y="18"/>
                  </a:moveTo>
                  <a:cubicBezTo>
                    <a:pt x="131" y="0"/>
                    <a:pt x="131" y="0"/>
                    <a:pt x="131" y="0"/>
                  </a:cubicBezTo>
                  <a:cubicBezTo>
                    <a:pt x="131" y="0"/>
                    <a:pt x="131" y="0"/>
                    <a:pt x="131" y="0"/>
                  </a:cubicBezTo>
                  <a:cubicBezTo>
                    <a:pt x="131" y="0"/>
                    <a:pt x="131" y="0"/>
                    <a:pt x="131" y="0"/>
                  </a:cubicBezTo>
                  <a:cubicBezTo>
                    <a:pt x="130" y="0"/>
                    <a:pt x="130" y="0"/>
                    <a:pt x="130" y="0"/>
                  </a:cubicBezTo>
                  <a:cubicBezTo>
                    <a:pt x="130" y="0"/>
                    <a:pt x="129" y="0"/>
                    <a:pt x="129" y="0"/>
                  </a:cubicBezTo>
                  <a:cubicBezTo>
                    <a:pt x="6" y="0"/>
                    <a:pt x="6" y="0"/>
                    <a:pt x="6" y="0"/>
                  </a:cubicBezTo>
                  <a:cubicBezTo>
                    <a:pt x="3" y="0"/>
                    <a:pt x="0" y="2"/>
                    <a:pt x="0" y="5"/>
                  </a:cubicBezTo>
                  <a:cubicBezTo>
                    <a:pt x="0" y="195"/>
                    <a:pt x="0" y="195"/>
                    <a:pt x="0" y="195"/>
                  </a:cubicBezTo>
                  <a:cubicBezTo>
                    <a:pt x="0" y="197"/>
                    <a:pt x="3" y="200"/>
                    <a:pt x="6" y="200"/>
                  </a:cubicBezTo>
                  <a:cubicBezTo>
                    <a:pt x="182" y="200"/>
                    <a:pt x="182" y="200"/>
                    <a:pt x="182" y="200"/>
                  </a:cubicBezTo>
                  <a:cubicBezTo>
                    <a:pt x="185" y="200"/>
                    <a:pt x="187" y="197"/>
                    <a:pt x="187" y="195"/>
                  </a:cubicBezTo>
                  <a:cubicBezTo>
                    <a:pt x="187" y="23"/>
                    <a:pt x="187" y="23"/>
                    <a:pt x="187" y="23"/>
                  </a:cubicBezTo>
                  <a:cubicBezTo>
                    <a:pt x="187" y="20"/>
                    <a:pt x="186" y="18"/>
                    <a:pt x="184" y="18"/>
                  </a:cubicBezTo>
                  <a:close/>
                  <a:moveTo>
                    <a:pt x="124" y="189"/>
                  </a:moveTo>
                  <a:cubicBezTo>
                    <a:pt x="11" y="189"/>
                    <a:pt x="11" y="189"/>
                    <a:pt x="11" y="189"/>
                  </a:cubicBezTo>
                  <a:cubicBezTo>
                    <a:pt x="11" y="10"/>
                    <a:pt x="11" y="10"/>
                    <a:pt x="11" y="10"/>
                  </a:cubicBezTo>
                  <a:cubicBezTo>
                    <a:pt x="124" y="10"/>
                    <a:pt x="124" y="10"/>
                    <a:pt x="124" y="10"/>
                  </a:cubicBezTo>
                  <a:lnTo>
                    <a:pt x="124" y="1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grpSp>
      <p:grpSp>
        <p:nvGrpSpPr>
          <p:cNvPr id="183" name="Group 182"/>
          <p:cNvGrpSpPr/>
          <p:nvPr/>
        </p:nvGrpSpPr>
        <p:grpSpPr>
          <a:xfrm>
            <a:off x="7585037" y="2159883"/>
            <a:ext cx="537653" cy="468974"/>
            <a:chOff x="7412038" y="2459038"/>
            <a:chExt cx="434975" cy="379412"/>
          </a:xfrm>
          <a:solidFill>
            <a:srgbClr val="FFFFFF"/>
          </a:solidFill>
        </p:grpSpPr>
        <p:sp>
          <p:nvSpPr>
            <p:cNvPr id="161" name="Rectangle 144"/>
            <p:cNvSpPr>
              <a:spLocks noChangeArrowheads="1"/>
            </p:cNvSpPr>
            <p:nvPr/>
          </p:nvSpPr>
          <p:spPr bwMode="auto">
            <a:xfrm>
              <a:off x="7545388" y="2674938"/>
              <a:ext cx="166688"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62" name="Rectangle 145"/>
            <p:cNvSpPr>
              <a:spLocks noChangeArrowheads="1"/>
            </p:cNvSpPr>
            <p:nvPr/>
          </p:nvSpPr>
          <p:spPr bwMode="auto">
            <a:xfrm>
              <a:off x="7545388" y="2724150"/>
              <a:ext cx="166688"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63" name="Rectangle 146"/>
            <p:cNvSpPr>
              <a:spLocks noChangeArrowheads="1"/>
            </p:cNvSpPr>
            <p:nvPr/>
          </p:nvSpPr>
          <p:spPr bwMode="auto">
            <a:xfrm>
              <a:off x="7545388" y="2770188"/>
              <a:ext cx="166688" cy="142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64" name="Freeform 147"/>
            <p:cNvSpPr>
              <a:spLocks noEditPoints="1"/>
            </p:cNvSpPr>
            <p:nvPr/>
          </p:nvSpPr>
          <p:spPr bwMode="auto">
            <a:xfrm>
              <a:off x="7412038" y="2459038"/>
              <a:ext cx="434975" cy="379412"/>
            </a:xfrm>
            <a:custGeom>
              <a:avLst/>
              <a:gdLst>
                <a:gd name="T0" fmla="*/ 274 w 274"/>
                <a:gd name="T1" fmla="*/ 57 h 239"/>
                <a:gd name="T2" fmla="*/ 217 w 274"/>
                <a:gd name="T3" fmla="*/ 57 h 239"/>
                <a:gd name="T4" fmla="*/ 217 w 274"/>
                <a:gd name="T5" fmla="*/ 0 h 239"/>
                <a:gd name="T6" fmla="*/ 57 w 274"/>
                <a:gd name="T7" fmla="*/ 0 h 239"/>
                <a:gd name="T8" fmla="*/ 57 w 274"/>
                <a:gd name="T9" fmla="*/ 57 h 239"/>
                <a:gd name="T10" fmla="*/ 0 w 274"/>
                <a:gd name="T11" fmla="*/ 57 h 239"/>
                <a:gd name="T12" fmla="*/ 0 w 274"/>
                <a:gd name="T13" fmla="*/ 190 h 239"/>
                <a:gd name="T14" fmla="*/ 55 w 274"/>
                <a:gd name="T15" fmla="*/ 190 h 239"/>
                <a:gd name="T16" fmla="*/ 55 w 274"/>
                <a:gd name="T17" fmla="*/ 239 h 239"/>
                <a:gd name="T18" fmla="*/ 217 w 274"/>
                <a:gd name="T19" fmla="*/ 239 h 239"/>
                <a:gd name="T20" fmla="*/ 217 w 274"/>
                <a:gd name="T21" fmla="*/ 190 h 239"/>
                <a:gd name="T22" fmla="*/ 274 w 274"/>
                <a:gd name="T23" fmla="*/ 190 h 239"/>
                <a:gd name="T24" fmla="*/ 274 w 274"/>
                <a:gd name="T25" fmla="*/ 57 h 239"/>
                <a:gd name="T26" fmla="*/ 69 w 274"/>
                <a:gd name="T27" fmla="*/ 11 h 239"/>
                <a:gd name="T28" fmla="*/ 206 w 274"/>
                <a:gd name="T29" fmla="*/ 11 h 239"/>
                <a:gd name="T30" fmla="*/ 206 w 274"/>
                <a:gd name="T31" fmla="*/ 57 h 239"/>
                <a:gd name="T32" fmla="*/ 69 w 274"/>
                <a:gd name="T33" fmla="*/ 57 h 239"/>
                <a:gd name="T34" fmla="*/ 69 w 274"/>
                <a:gd name="T35" fmla="*/ 11 h 239"/>
                <a:gd name="T36" fmla="*/ 206 w 274"/>
                <a:gd name="T37" fmla="*/ 227 h 239"/>
                <a:gd name="T38" fmla="*/ 67 w 274"/>
                <a:gd name="T39" fmla="*/ 227 h 239"/>
                <a:gd name="T40" fmla="*/ 67 w 274"/>
                <a:gd name="T41" fmla="*/ 110 h 239"/>
                <a:gd name="T42" fmla="*/ 206 w 274"/>
                <a:gd name="T43" fmla="*/ 110 h 239"/>
                <a:gd name="T44" fmla="*/ 206 w 274"/>
                <a:gd name="T45" fmla="*/ 22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4" h="239">
                  <a:moveTo>
                    <a:pt x="274" y="57"/>
                  </a:moveTo>
                  <a:lnTo>
                    <a:pt x="217" y="57"/>
                  </a:lnTo>
                  <a:lnTo>
                    <a:pt x="217" y="0"/>
                  </a:lnTo>
                  <a:lnTo>
                    <a:pt x="57" y="0"/>
                  </a:lnTo>
                  <a:lnTo>
                    <a:pt x="57" y="57"/>
                  </a:lnTo>
                  <a:lnTo>
                    <a:pt x="0" y="57"/>
                  </a:lnTo>
                  <a:lnTo>
                    <a:pt x="0" y="190"/>
                  </a:lnTo>
                  <a:lnTo>
                    <a:pt x="55" y="190"/>
                  </a:lnTo>
                  <a:lnTo>
                    <a:pt x="55" y="239"/>
                  </a:lnTo>
                  <a:lnTo>
                    <a:pt x="217" y="239"/>
                  </a:lnTo>
                  <a:lnTo>
                    <a:pt x="217" y="190"/>
                  </a:lnTo>
                  <a:lnTo>
                    <a:pt x="274" y="190"/>
                  </a:lnTo>
                  <a:lnTo>
                    <a:pt x="274" y="57"/>
                  </a:lnTo>
                  <a:close/>
                  <a:moveTo>
                    <a:pt x="69" y="11"/>
                  </a:moveTo>
                  <a:lnTo>
                    <a:pt x="206" y="11"/>
                  </a:lnTo>
                  <a:lnTo>
                    <a:pt x="206" y="57"/>
                  </a:lnTo>
                  <a:lnTo>
                    <a:pt x="69" y="57"/>
                  </a:lnTo>
                  <a:lnTo>
                    <a:pt x="69" y="11"/>
                  </a:lnTo>
                  <a:close/>
                  <a:moveTo>
                    <a:pt x="206" y="227"/>
                  </a:moveTo>
                  <a:lnTo>
                    <a:pt x="67" y="227"/>
                  </a:lnTo>
                  <a:lnTo>
                    <a:pt x="67" y="110"/>
                  </a:lnTo>
                  <a:lnTo>
                    <a:pt x="206" y="110"/>
                  </a:lnTo>
                  <a:lnTo>
                    <a:pt x="206" y="2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grpSp>
      <p:sp>
        <p:nvSpPr>
          <p:cNvPr id="17" name="TextBox 16"/>
          <p:cNvSpPr txBox="1"/>
          <p:nvPr/>
        </p:nvSpPr>
        <p:spPr>
          <a:xfrm>
            <a:off x="8628041" y="4965641"/>
            <a:ext cx="763001" cy="180690"/>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13874">
              <a:defRPr/>
            </a:pPr>
            <a:r>
              <a:rPr lang="en-US" sz="1174" dirty="0">
                <a:solidFill>
                  <a:schemeClr val="bg1"/>
                </a:solidFill>
                <a:latin typeface="Segoe UI"/>
              </a:rPr>
              <a:t>Security</a:t>
            </a:r>
          </a:p>
        </p:txBody>
      </p:sp>
      <p:sp>
        <p:nvSpPr>
          <p:cNvPr id="25" name="TextBox 24"/>
          <p:cNvSpPr txBox="1"/>
          <p:nvPr/>
        </p:nvSpPr>
        <p:spPr>
          <a:xfrm>
            <a:off x="8609686" y="2766340"/>
            <a:ext cx="852106" cy="180690"/>
          </a:xfrm>
          <a:prstGeom prst="rect">
            <a:avLst/>
          </a:prstGeom>
        </p:spPr>
        <p:txBody>
          <a:bodyPr wrap="square" lIns="0" tIns="0" rIns="0" bIns="0" rtlCol="0">
            <a:spAutoFit/>
          </a:bodyPr>
          <a:lstStyle/>
          <a:p>
            <a:pPr algn="ctr" defTabSz="913874">
              <a:defRPr/>
            </a:pPr>
            <a:r>
              <a:rPr lang="en-US" sz="1174" spc="-38" dirty="0">
                <a:solidFill>
                  <a:schemeClr val="bg1"/>
                </a:solidFill>
                <a:latin typeface="Segoe UI"/>
                <a:ea typeface="Segoe UI" pitchFamily="34" charset="0"/>
                <a:cs typeface="Segoe UI" pitchFamily="34" charset="0"/>
              </a:rPr>
              <a:t>Media player</a:t>
            </a:r>
          </a:p>
        </p:txBody>
      </p:sp>
      <p:sp>
        <p:nvSpPr>
          <p:cNvPr id="145" name="Freeform 128"/>
          <p:cNvSpPr>
            <a:spLocks noEditPoints="1"/>
          </p:cNvSpPr>
          <p:nvPr/>
        </p:nvSpPr>
        <p:spPr bwMode="auto">
          <a:xfrm>
            <a:off x="8710297" y="4354323"/>
            <a:ext cx="598484" cy="453277"/>
          </a:xfrm>
          <a:custGeom>
            <a:avLst/>
            <a:gdLst>
              <a:gd name="T0" fmla="*/ 96 w 200"/>
              <a:gd name="T1" fmla="*/ 88 h 151"/>
              <a:gd name="T2" fmla="*/ 96 w 200"/>
              <a:gd name="T3" fmla="*/ 133 h 151"/>
              <a:gd name="T4" fmla="*/ 90 w 200"/>
              <a:gd name="T5" fmla="*/ 139 h 151"/>
              <a:gd name="T6" fmla="*/ 90 w 200"/>
              <a:gd name="T7" fmla="*/ 139 h 151"/>
              <a:gd name="T8" fmla="*/ 84 w 200"/>
              <a:gd name="T9" fmla="*/ 133 h 151"/>
              <a:gd name="T10" fmla="*/ 84 w 200"/>
              <a:gd name="T11" fmla="*/ 117 h 151"/>
              <a:gd name="T12" fmla="*/ 15 w 200"/>
              <a:gd name="T13" fmla="*/ 120 h 151"/>
              <a:gd name="T14" fmla="*/ 15 w 200"/>
              <a:gd name="T15" fmla="*/ 151 h 151"/>
              <a:gd name="T16" fmla="*/ 0 w 200"/>
              <a:gd name="T17" fmla="*/ 151 h 151"/>
              <a:gd name="T18" fmla="*/ 0 w 200"/>
              <a:gd name="T19" fmla="*/ 87 h 151"/>
              <a:gd name="T20" fmla="*/ 15 w 200"/>
              <a:gd name="T21" fmla="*/ 87 h 151"/>
              <a:gd name="T22" fmla="*/ 15 w 200"/>
              <a:gd name="T23" fmla="*/ 100 h 151"/>
              <a:gd name="T24" fmla="*/ 84 w 200"/>
              <a:gd name="T25" fmla="*/ 105 h 151"/>
              <a:gd name="T26" fmla="*/ 84 w 200"/>
              <a:gd name="T27" fmla="*/ 88 h 151"/>
              <a:gd name="T28" fmla="*/ 76 w 200"/>
              <a:gd name="T29" fmla="*/ 76 h 151"/>
              <a:gd name="T30" fmla="*/ 76 w 200"/>
              <a:gd name="T31" fmla="*/ 75 h 151"/>
              <a:gd name="T32" fmla="*/ 30 w 200"/>
              <a:gd name="T33" fmla="*/ 53 h 151"/>
              <a:gd name="T34" fmla="*/ 28 w 200"/>
              <a:gd name="T35" fmla="*/ 48 h 151"/>
              <a:gd name="T36" fmla="*/ 50 w 200"/>
              <a:gd name="T37" fmla="*/ 3 h 151"/>
              <a:gd name="T38" fmla="*/ 55 w 200"/>
              <a:gd name="T39" fmla="*/ 1 h 151"/>
              <a:gd name="T40" fmla="*/ 180 w 200"/>
              <a:gd name="T41" fmla="*/ 61 h 151"/>
              <a:gd name="T42" fmla="*/ 180 w 200"/>
              <a:gd name="T43" fmla="*/ 61 h 151"/>
              <a:gd name="T44" fmla="*/ 200 w 200"/>
              <a:gd name="T45" fmla="*/ 71 h 151"/>
              <a:gd name="T46" fmla="*/ 186 w 200"/>
              <a:gd name="T47" fmla="*/ 74 h 151"/>
              <a:gd name="T48" fmla="*/ 178 w 200"/>
              <a:gd name="T49" fmla="*/ 77 h 151"/>
              <a:gd name="T50" fmla="*/ 176 w 200"/>
              <a:gd name="T51" fmla="*/ 82 h 151"/>
              <a:gd name="T52" fmla="*/ 177 w 200"/>
              <a:gd name="T53" fmla="*/ 82 h 151"/>
              <a:gd name="T54" fmla="*/ 181 w 200"/>
              <a:gd name="T55" fmla="*/ 83 h 151"/>
              <a:gd name="T56" fmla="*/ 182 w 200"/>
              <a:gd name="T57" fmla="*/ 85 h 151"/>
              <a:gd name="T58" fmla="*/ 173 w 200"/>
              <a:gd name="T59" fmla="*/ 103 h 151"/>
              <a:gd name="T60" fmla="*/ 171 w 200"/>
              <a:gd name="T61" fmla="*/ 103 h 151"/>
              <a:gd name="T62" fmla="*/ 168 w 200"/>
              <a:gd name="T63" fmla="*/ 102 h 151"/>
              <a:gd name="T64" fmla="*/ 167 w 200"/>
              <a:gd name="T65" fmla="*/ 101 h 151"/>
              <a:gd name="T66" fmla="*/ 162 w 200"/>
              <a:gd name="T67" fmla="*/ 112 h 151"/>
              <a:gd name="T68" fmla="*/ 156 w 200"/>
              <a:gd name="T69" fmla="*/ 114 h 151"/>
              <a:gd name="T70" fmla="*/ 99 w 200"/>
              <a:gd name="T71" fmla="*/ 86 h 151"/>
              <a:gd name="T72" fmla="*/ 96 w 200"/>
              <a:gd name="T73" fmla="*/ 88 h 151"/>
              <a:gd name="T74" fmla="*/ 94 w 200"/>
              <a:gd name="T75" fmla="*/ 61 h 151"/>
              <a:gd name="T76" fmla="*/ 101 w 200"/>
              <a:gd name="T77" fmla="*/ 67 h 151"/>
              <a:gd name="T78" fmla="*/ 94 w 200"/>
              <a:gd name="T79" fmla="*/ 74 h 151"/>
              <a:gd name="T80" fmla="*/ 87 w 200"/>
              <a:gd name="T81" fmla="*/ 67 h 151"/>
              <a:gd name="T82" fmla="*/ 94 w 200"/>
              <a:gd name="T83" fmla="*/ 61 h 151"/>
              <a:gd name="T84" fmla="*/ 94 w 200"/>
              <a:gd name="T85" fmla="*/ 58 h 151"/>
              <a:gd name="T86" fmla="*/ 104 w 200"/>
              <a:gd name="T87" fmla="*/ 67 h 151"/>
              <a:gd name="T88" fmla="*/ 94 w 200"/>
              <a:gd name="T89" fmla="*/ 77 h 151"/>
              <a:gd name="T90" fmla="*/ 84 w 200"/>
              <a:gd name="T91" fmla="*/ 67 h 151"/>
              <a:gd name="T92" fmla="*/ 94 w 200"/>
              <a:gd name="T93" fmla="*/ 5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0" h="151">
                <a:moveTo>
                  <a:pt x="96" y="88"/>
                </a:moveTo>
                <a:cubicBezTo>
                  <a:pt x="96" y="133"/>
                  <a:pt x="96" y="133"/>
                  <a:pt x="96" y="133"/>
                </a:cubicBezTo>
                <a:cubicBezTo>
                  <a:pt x="96" y="136"/>
                  <a:pt x="94" y="139"/>
                  <a:pt x="90" y="139"/>
                </a:cubicBezTo>
                <a:cubicBezTo>
                  <a:pt x="90" y="139"/>
                  <a:pt x="90" y="139"/>
                  <a:pt x="90" y="139"/>
                </a:cubicBezTo>
                <a:cubicBezTo>
                  <a:pt x="87" y="139"/>
                  <a:pt x="84" y="136"/>
                  <a:pt x="84" y="133"/>
                </a:cubicBezTo>
                <a:cubicBezTo>
                  <a:pt x="84" y="117"/>
                  <a:pt x="84" y="117"/>
                  <a:pt x="84" y="117"/>
                </a:cubicBezTo>
                <a:cubicBezTo>
                  <a:pt x="15" y="120"/>
                  <a:pt x="15" y="120"/>
                  <a:pt x="15" y="120"/>
                </a:cubicBezTo>
                <a:cubicBezTo>
                  <a:pt x="15" y="151"/>
                  <a:pt x="15" y="151"/>
                  <a:pt x="15" y="151"/>
                </a:cubicBezTo>
                <a:cubicBezTo>
                  <a:pt x="0" y="151"/>
                  <a:pt x="0" y="151"/>
                  <a:pt x="0" y="151"/>
                </a:cubicBezTo>
                <a:cubicBezTo>
                  <a:pt x="0" y="87"/>
                  <a:pt x="0" y="87"/>
                  <a:pt x="0" y="87"/>
                </a:cubicBezTo>
                <a:cubicBezTo>
                  <a:pt x="15" y="87"/>
                  <a:pt x="15" y="87"/>
                  <a:pt x="15" y="87"/>
                </a:cubicBezTo>
                <a:cubicBezTo>
                  <a:pt x="15" y="100"/>
                  <a:pt x="15" y="100"/>
                  <a:pt x="15" y="100"/>
                </a:cubicBezTo>
                <a:cubicBezTo>
                  <a:pt x="84" y="105"/>
                  <a:pt x="84" y="105"/>
                  <a:pt x="84" y="105"/>
                </a:cubicBezTo>
                <a:cubicBezTo>
                  <a:pt x="84" y="88"/>
                  <a:pt x="84" y="88"/>
                  <a:pt x="84" y="88"/>
                </a:cubicBezTo>
                <a:cubicBezTo>
                  <a:pt x="79" y="86"/>
                  <a:pt x="76" y="81"/>
                  <a:pt x="76" y="76"/>
                </a:cubicBezTo>
                <a:cubicBezTo>
                  <a:pt x="76" y="76"/>
                  <a:pt x="76" y="76"/>
                  <a:pt x="76" y="75"/>
                </a:cubicBezTo>
                <a:cubicBezTo>
                  <a:pt x="30" y="53"/>
                  <a:pt x="30" y="53"/>
                  <a:pt x="30" y="53"/>
                </a:cubicBezTo>
                <a:cubicBezTo>
                  <a:pt x="28" y="52"/>
                  <a:pt x="27" y="50"/>
                  <a:pt x="28" y="48"/>
                </a:cubicBezTo>
                <a:cubicBezTo>
                  <a:pt x="50" y="3"/>
                  <a:pt x="50" y="3"/>
                  <a:pt x="50" y="3"/>
                </a:cubicBezTo>
                <a:cubicBezTo>
                  <a:pt x="51" y="1"/>
                  <a:pt x="53" y="0"/>
                  <a:pt x="55" y="1"/>
                </a:cubicBezTo>
                <a:cubicBezTo>
                  <a:pt x="180" y="61"/>
                  <a:pt x="180" y="61"/>
                  <a:pt x="180" y="61"/>
                </a:cubicBezTo>
                <a:cubicBezTo>
                  <a:pt x="180" y="61"/>
                  <a:pt x="180" y="61"/>
                  <a:pt x="180" y="61"/>
                </a:cubicBezTo>
                <a:cubicBezTo>
                  <a:pt x="181" y="62"/>
                  <a:pt x="200" y="70"/>
                  <a:pt x="200" y="71"/>
                </a:cubicBezTo>
                <a:cubicBezTo>
                  <a:pt x="200" y="73"/>
                  <a:pt x="193" y="73"/>
                  <a:pt x="186" y="74"/>
                </a:cubicBezTo>
                <a:cubicBezTo>
                  <a:pt x="180" y="75"/>
                  <a:pt x="178" y="77"/>
                  <a:pt x="178" y="77"/>
                </a:cubicBezTo>
                <a:cubicBezTo>
                  <a:pt x="176" y="82"/>
                  <a:pt x="176" y="82"/>
                  <a:pt x="176" y="82"/>
                </a:cubicBezTo>
                <a:cubicBezTo>
                  <a:pt x="176" y="81"/>
                  <a:pt x="177" y="81"/>
                  <a:pt x="177" y="82"/>
                </a:cubicBezTo>
                <a:cubicBezTo>
                  <a:pt x="181" y="83"/>
                  <a:pt x="181" y="83"/>
                  <a:pt x="181" y="83"/>
                </a:cubicBezTo>
                <a:cubicBezTo>
                  <a:pt x="182" y="84"/>
                  <a:pt x="182" y="84"/>
                  <a:pt x="182" y="85"/>
                </a:cubicBezTo>
                <a:cubicBezTo>
                  <a:pt x="173" y="103"/>
                  <a:pt x="173" y="103"/>
                  <a:pt x="173" y="103"/>
                </a:cubicBezTo>
                <a:cubicBezTo>
                  <a:pt x="173" y="103"/>
                  <a:pt x="172" y="104"/>
                  <a:pt x="171" y="103"/>
                </a:cubicBezTo>
                <a:cubicBezTo>
                  <a:pt x="168" y="102"/>
                  <a:pt x="168" y="102"/>
                  <a:pt x="168" y="102"/>
                </a:cubicBezTo>
                <a:cubicBezTo>
                  <a:pt x="167" y="101"/>
                  <a:pt x="167" y="101"/>
                  <a:pt x="167" y="101"/>
                </a:cubicBezTo>
                <a:cubicBezTo>
                  <a:pt x="162" y="112"/>
                  <a:pt x="162" y="112"/>
                  <a:pt x="162" y="112"/>
                </a:cubicBezTo>
                <a:cubicBezTo>
                  <a:pt x="161" y="114"/>
                  <a:pt x="158" y="115"/>
                  <a:pt x="156" y="114"/>
                </a:cubicBezTo>
                <a:cubicBezTo>
                  <a:pt x="99" y="86"/>
                  <a:pt x="99" y="86"/>
                  <a:pt x="99" y="86"/>
                </a:cubicBezTo>
                <a:cubicBezTo>
                  <a:pt x="98" y="87"/>
                  <a:pt x="97" y="88"/>
                  <a:pt x="96" y="88"/>
                </a:cubicBezTo>
                <a:close/>
                <a:moveTo>
                  <a:pt x="94" y="61"/>
                </a:moveTo>
                <a:cubicBezTo>
                  <a:pt x="98" y="61"/>
                  <a:pt x="101" y="64"/>
                  <a:pt x="101" y="67"/>
                </a:cubicBezTo>
                <a:cubicBezTo>
                  <a:pt x="101" y="71"/>
                  <a:pt x="98" y="74"/>
                  <a:pt x="94" y="74"/>
                </a:cubicBezTo>
                <a:cubicBezTo>
                  <a:pt x="90" y="74"/>
                  <a:pt x="87" y="71"/>
                  <a:pt x="87" y="67"/>
                </a:cubicBezTo>
                <a:cubicBezTo>
                  <a:pt x="87" y="64"/>
                  <a:pt x="90" y="61"/>
                  <a:pt x="94" y="61"/>
                </a:cubicBezTo>
                <a:close/>
                <a:moveTo>
                  <a:pt x="94" y="58"/>
                </a:moveTo>
                <a:cubicBezTo>
                  <a:pt x="99" y="58"/>
                  <a:pt x="104" y="62"/>
                  <a:pt x="104" y="67"/>
                </a:cubicBezTo>
                <a:cubicBezTo>
                  <a:pt x="104" y="73"/>
                  <a:pt x="99" y="77"/>
                  <a:pt x="94" y="77"/>
                </a:cubicBezTo>
                <a:cubicBezTo>
                  <a:pt x="89" y="77"/>
                  <a:pt x="84" y="73"/>
                  <a:pt x="84" y="67"/>
                </a:cubicBezTo>
                <a:cubicBezTo>
                  <a:pt x="84" y="62"/>
                  <a:pt x="89" y="58"/>
                  <a:pt x="94" y="58"/>
                </a:cubicBezTo>
                <a:close/>
              </a:path>
            </a:pathLst>
          </a:custGeom>
          <a:solidFill>
            <a:srgbClr val="FFFFFF"/>
          </a:solidFill>
          <a:ln>
            <a:noFill/>
          </a:ln>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grpSp>
        <p:nvGrpSpPr>
          <p:cNvPr id="182" name="Group 181"/>
          <p:cNvGrpSpPr/>
          <p:nvPr/>
        </p:nvGrpSpPr>
        <p:grpSpPr>
          <a:xfrm>
            <a:off x="8874836" y="2089242"/>
            <a:ext cx="321806" cy="539616"/>
            <a:chOff x="8467725" y="2430463"/>
            <a:chExt cx="260350" cy="436562"/>
          </a:xfrm>
          <a:solidFill>
            <a:srgbClr val="FFFFFF"/>
          </a:solidFill>
        </p:grpSpPr>
        <p:sp>
          <p:nvSpPr>
            <p:cNvPr id="165" name="Oval 148"/>
            <p:cNvSpPr>
              <a:spLocks noChangeArrowheads="1"/>
            </p:cNvSpPr>
            <p:nvPr/>
          </p:nvSpPr>
          <p:spPr bwMode="auto">
            <a:xfrm>
              <a:off x="8569325" y="2714625"/>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66" name="Freeform 149"/>
            <p:cNvSpPr>
              <a:spLocks noEditPoints="1"/>
            </p:cNvSpPr>
            <p:nvPr/>
          </p:nvSpPr>
          <p:spPr bwMode="auto">
            <a:xfrm>
              <a:off x="8467725" y="2430463"/>
              <a:ext cx="260350" cy="436562"/>
            </a:xfrm>
            <a:custGeom>
              <a:avLst/>
              <a:gdLst>
                <a:gd name="T0" fmla="*/ 96 w 108"/>
                <a:gd name="T1" fmla="*/ 0 h 180"/>
                <a:gd name="T2" fmla="*/ 13 w 108"/>
                <a:gd name="T3" fmla="*/ 0 h 180"/>
                <a:gd name="T4" fmla="*/ 0 w 108"/>
                <a:gd name="T5" fmla="*/ 12 h 180"/>
                <a:gd name="T6" fmla="*/ 0 w 108"/>
                <a:gd name="T7" fmla="*/ 167 h 180"/>
                <a:gd name="T8" fmla="*/ 13 w 108"/>
                <a:gd name="T9" fmla="*/ 180 h 180"/>
                <a:gd name="T10" fmla="*/ 96 w 108"/>
                <a:gd name="T11" fmla="*/ 180 h 180"/>
                <a:gd name="T12" fmla="*/ 108 w 108"/>
                <a:gd name="T13" fmla="*/ 167 h 180"/>
                <a:gd name="T14" fmla="*/ 108 w 108"/>
                <a:gd name="T15" fmla="*/ 12 h 180"/>
                <a:gd name="T16" fmla="*/ 96 w 108"/>
                <a:gd name="T17" fmla="*/ 0 h 180"/>
                <a:gd name="T18" fmla="*/ 54 w 108"/>
                <a:gd name="T19" fmla="*/ 163 h 180"/>
                <a:gd name="T20" fmla="*/ 20 w 108"/>
                <a:gd name="T21" fmla="*/ 129 h 180"/>
                <a:gd name="T22" fmla="*/ 54 w 108"/>
                <a:gd name="T23" fmla="*/ 95 h 180"/>
                <a:gd name="T24" fmla="*/ 88 w 108"/>
                <a:gd name="T25" fmla="*/ 129 h 180"/>
                <a:gd name="T26" fmla="*/ 54 w 108"/>
                <a:gd name="T27" fmla="*/ 163 h 180"/>
                <a:gd name="T28" fmla="*/ 97 w 108"/>
                <a:gd name="T29" fmla="*/ 77 h 180"/>
                <a:gd name="T30" fmla="*/ 96 w 108"/>
                <a:gd name="T31" fmla="*/ 79 h 180"/>
                <a:gd name="T32" fmla="*/ 13 w 108"/>
                <a:gd name="T33" fmla="*/ 79 h 180"/>
                <a:gd name="T34" fmla="*/ 11 w 108"/>
                <a:gd name="T35" fmla="*/ 77 h 180"/>
                <a:gd name="T36" fmla="*/ 11 w 108"/>
                <a:gd name="T37" fmla="*/ 12 h 180"/>
                <a:gd name="T38" fmla="*/ 13 w 108"/>
                <a:gd name="T39" fmla="*/ 10 h 180"/>
                <a:gd name="T40" fmla="*/ 96 w 108"/>
                <a:gd name="T41" fmla="*/ 10 h 180"/>
                <a:gd name="T42" fmla="*/ 97 w 108"/>
                <a:gd name="T43" fmla="*/ 12 h 180"/>
                <a:gd name="T44" fmla="*/ 97 w 108"/>
                <a:gd name="T45" fmla="*/ 7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8" h="180">
                  <a:moveTo>
                    <a:pt x="96" y="0"/>
                  </a:moveTo>
                  <a:cubicBezTo>
                    <a:pt x="13" y="0"/>
                    <a:pt x="13" y="0"/>
                    <a:pt x="13" y="0"/>
                  </a:cubicBezTo>
                  <a:cubicBezTo>
                    <a:pt x="6" y="0"/>
                    <a:pt x="0" y="5"/>
                    <a:pt x="0" y="12"/>
                  </a:cubicBezTo>
                  <a:cubicBezTo>
                    <a:pt x="0" y="167"/>
                    <a:pt x="0" y="167"/>
                    <a:pt x="0" y="167"/>
                  </a:cubicBezTo>
                  <a:cubicBezTo>
                    <a:pt x="0" y="174"/>
                    <a:pt x="6" y="180"/>
                    <a:pt x="13" y="180"/>
                  </a:cubicBezTo>
                  <a:cubicBezTo>
                    <a:pt x="96" y="180"/>
                    <a:pt x="96" y="180"/>
                    <a:pt x="96" y="180"/>
                  </a:cubicBezTo>
                  <a:cubicBezTo>
                    <a:pt x="103" y="180"/>
                    <a:pt x="108" y="174"/>
                    <a:pt x="108" y="167"/>
                  </a:cubicBezTo>
                  <a:cubicBezTo>
                    <a:pt x="108" y="12"/>
                    <a:pt x="108" y="12"/>
                    <a:pt x="108" y="12"/>
                  </a:cubicBezTo>
                  <a:cubicBezTo>
                    <a:pt x="108" y="5"/>
                    <a:pt x="103" y="0"/>
                    <a:pt x="96" y="0"/>
                  </a:cubicBezTo>
                  <a:close/>
                  <a:moveTo>
                    <a:pt x="54" y="163"/>
                  </a:moveTo>
                  <a:cubicBezTo>
                    <a:pt x="35" y="163"/>
                    <a:pt x="20" y="148"/>
                    <a:pt x="20" y="129"/>
                  </a:cubicBezTo>
                  <a:cubicBezTo>
                    <a:pt x="20" y="110"/>
                    <a:pt x="35" y="95"/>
                    <a:pt x="54" y="95"/>
                  </a:cubicBezTo>
                  <a:cubicBezTo>
                    <a:pt x="73" y="95"/>
                    <a:pt x="88" y="110"/>
                    <a:pt x="88" y="129"/>
                  </a:cubicBezTo>
                  <a:cubicBezTo>
                    <a:pt x="88" y="148"/>
                    <a:pt x="73" y="163"/>
                    <a:pt x="54" y="163"/>
                  </a:cubicBezTo>
                  <a:close/>
                  <a:moveTo>
                    <a:pt x="97" y="77"/>
                  </a:moveTo>
                  <a:cubicBezTo>
                    <a:pt x="97" y="78"/>
                    <a:pt x="97" y="79"/>
                    <a:pt x="96" y="79"/>
                  </a:cubicBezTo>
                  <a:cubicBezTo>
                    <a:pt x="13" y="79"/>
                    <a:pt x="13" y="79"/>
                    <a:pt x="13" y="79"/>
                  </a:cubicBezTo>
                  <a:cubicBezTo>
                    <a:pt x="12" y="79"/>
                    <a:pt x="11" y="78"/>
                    <a:pt x="11" y="77"/>
                  </a:cubicBezTo>
                  <a:cubicBezTo>
                    <a:pt x="11" y="12"/>
                    <a:pt x="11" y="12"/>
                    <a:pt x="11" y="12"/>
                  </a:cubicBezTo>
                  <a:cubicBezTo>
                    <a:pt x="11" y="11"/>
                    <a:pt x="12" y="10"/>
                    <a:pt x="13" y="10"/>
                  </a:cubicBezTo>
                  <a:cubicBezTo>
                    <a:pt x="96" y="10"/>
                    <a:pt x="96" y="10"/>
                    <a:pt x="96" y="10"/>
                  </a:cubicBezTo>
                  <a:cubicBezTo>
                    <a:pt x="97" y="10"/>
                    <a:pt x="97" y="11"/>
                    <a:pt x="97" y="12"/>
                  </a:cubicBezTo>
                  <a:lnTo>
                    <a:pt x="97"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grpSp>
      <p:sp>
        <p:nvSpPr>
          <p:cNvPr id="13" name="TextBox 12"/>
          <p:cNvSpPr txBox="1"/>
          <p:nvPr/>
        </p:nvSpPr>
        <p:spPr>
          <a:xfrm>
            <a:off x="3935528" y="4965641"/>
            <a:ext cx="763001" cy="180690"/>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13874">
              <a:defRPr/>
            </a:pPr>
            <a:r>
              <a:rPr lang="en-US" sz="1174" dirty="0">
                <a:solidFill>
                  <a:schemeClr val="bg1"/>
                </a:solidFill>
                <a:latin typeface="Segoe UI"/>
              </a:rPr>
              <a:t>Oven</a:t>
            </a:r>
          </a:p>
        </p:txBody>
      </p:sp>
      <p:sp>
        <p:nvSpPr>
          <p:cNvPr id="21" name="TextBox 20"/>
          <p:cNvSpPr txBox="1"/>
          <p:nvPr/>
        </p:nvSpPr>
        <p:spPr>
          <a:xfrm>
            <a:off x="3935528" y="2766340"/>
            <a:ext cx="763001" cy="180690"/>
          </a:xfrm>
          <a:prstGeom prst="rect">
            <a:avLst/>
          </a:prstGeom>
        </p:spPr>
        <p:txBody>
          <a:bodyPr wrap="square" lIns="0" tIns="0" rIns="0" bIns="0" rtlCol="0">
            <a:spAutoFit/>
          </a:bodyPr>
          <a:lstStyle/>
          <a:p>
            <a:pPr algn="ctr" defTabSz="913874">
              <a:defRPr/>
            </a:pPr>
            <a:r>
              <a:rPr lang="en-US" sz="1174" spc="-38" dirty="0">
                <a:solidFill>
                  <a:schemeClr val="bg1"/>
                </a:solidFill>
                <a:latin typeface="Segoe UI"/>
                <a:ea typeface="Segoe UI" pitchFamily="34" charset="0"/>
                <a:cs typeface="Segoe UI" pitchFamily="34" charset="0"/>
              </a:rPr>
              <a:t>Automobile</a:t>
            </a:r>
          </a:p>
        </p:txBody>
      </p:sp>
      <p:grpSp>
        <p:nvGrpSpPr>
          <p:cNvPr id="191" name="Group 190"/>
          <p:cNvGrpSpPr/>
          <p:nvPr/>
        </p:nvGrpSpPr>
        <p:grpSpPr>
          <a:xfrm>
            <a:off x="4117857" y="4413190"/>
            <a:ext cx="398335" cy="394409"/>
            <a:chOff x="4529138" y="4108450"/>
            <a:chExt cx="322263" cy="319087"/>
          </a:xfrm>
          <a:solidFill>
            <a:srgbClr val="FFFFFF"/>
          </a:solidFill>
        </p:grpSpPr>
        <p:sp>
          <p:nvSpPr>
            <p:cNvPr id="124" name="Freeform 107"/>
            <p:cNvSpPr>
              <a:spLocks noEditPoints="1"/>
            </p:cNvSpPr>
            <p:nvPr/>
          </p:nvSpPr>
          <p:spPr bwMode="auto">
            <a:xfrm>
              <a:off x="4529138" y="4108450"/>
              <a:ext cx="322263" cy="80962"/>
            </a:xfrm>
            <a:custGeom>
              <a:avLst/>
              <a:gdLst>
                <a:gd name="T0" fmla="*/ 192 w 203"/>
                <a:gd name="T1" fmla="*/ 11 h 51"/>
                <a:gd name="T2" fmla="*/ 192 w 203"/>
                <a:gd name="T3" fmla="*/ 42 h 51"/>
                <a:gd name="T4" fmla="*/ 11 w 203"/>
                <a:gd name="T5" fmla="*/ 42 h 51"/>
                <a:gd name="T6" fmla="*/ 11 w 203"/>
                <a:gd name="T7" fmla="*/ 11 h 51"/>
                <a:gd name="T8" fmla="*/ 192 w 203"/>
                <a:gd name="T9" fmla="*/ 11 h 51"/>
                <a:gd name="T10" fmla="*/ 203 w 203"/>
                <a:gd name="T11" fmla="*/ 0 h 51"/>
                <a:gd name="T12" fmla="*/ 0 w 203"/>
                <a:gd name="T13" fmla="*/ 0 h 51"/>
                <a:gd name="T14" fmla="*/ 0 w 203"/>
                <a:gd name="T15" fmla="*/ 51 h 51"/>
                <a:gd name="T16" fmla="*/ 203 w 203"/>
                <a:gd name="T17" fmla="*/ 51 h 51"/>
                <a:gd name="T18" fmla="*/ 203 w 203"/>
                <a:gd name="T19" fmla="*/ 0 h 51"/>
                <a:gd name="T20" fmla="*/ 203 w 203"/>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51">
                  <a:moveTo>
                    <a:pt x="192" y="11"/>
                  </a:moveTo>
                  <a:lnTo>
                    <a:pt x="192" y="42"/>
                  </a:lnTo>
                  <a:lnTo>
                    <a:pt x="11" y="42"/>
                  </a:lnTo>
                  <a:lnTo>
                    <a:pt x="11" y="11"/>
                  </a:lnTo>
                  <a:lnTo>
                    <a:pt x="192" y="11"/>
                  </a:lnTo>
                  <a:close/>
                  <a:moveTo>
                    <a:pt x="203" y="0"/>
                  </a:moveTo>
                  <a:lnTo>
                    <a:pt x="0" y="0"/>
                  </a:lnTo>
                  <a:lnTo>
                    <a:pt x="0" y="51"/>
                  </a:lnTo>
                  <a:lnTo>
                    <a:pt x="203" y="51"/>
                  </a:lnTo>
                  <a:lnTo>
                    <a:pt x="203" y="0"/>
                  </a:lnTo>
                  <a:lnTo>
                    <a:pt x="2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25" name="Freeform 108"/>
            <p:cNvSpPr>
              <a:spLocks noEditPoints="1"/>
            </p:cNvSpPr>
            <p:nvPr/>
          </p:nvSpPr>
          <p:spPr bwMode="auto">
            <a:xfrm>
              <a:off x="4529138" y="4108450"/>
              <a:ext cx="322263" cy="80962"/>
            </a:xfrm>
            <a:custGeom>
              <a:avLst/>
              <a:gdLst>
                <a:gd name="T0" fmla="*/ 192 w 203"/>
                <a:gd name="T1" fmla="*/ 11 h 51"/>
                <a:gd name="T2" fmla="*/ 192 w 203"/>
                <a:gd name="T3" fmla="*/ 42 h 51"/>
                <a:gd name="T4" fmla="*/ 11 w 203"/>
                <a:gd name="T5" fmla="*/ 42 h 51"/>
                <a:gd name="T6" fmla="*/ 11 w 203"/>
                <a:gd name="T7" fmla="*/ 11 h 51"/>
                <a:gd name="T8" fmla="*/ 192 w 203"/>
                <a:gd name="T9" fmla="*/ 11 h 51"/>
                <a:gd name="T10" fmla="*/ 203 w 203"/>
                <a:gd name="T11" fmla="*/ 0 h 51"/>
                <a:gd name="T12" fmla="*/ 0 w 203"/>
                <a:gd name="T13" fmla="*/ 0 h 51"/>
                <a:gd name="T14" fmla="*/ 0 w 203"/>
                <a:gd name="T15" fmla="*/ 51 h 51"/>
                <a:gd name="T16" fmla="*/ 203 w 203"/>
                <a:gd name="T17" fmla="*/ 51 h 51"/>
                <a:gd name="T18" fmla="*/ 203 w 203"/>
                <a:gd name="T19" fmla="*/ 0 h 51"/>
                <a:gd name="T20" fmla="*/ 203 w 203"/>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51">
                  <a:moveTo>
                    <a:pt x="192" y="11"/>
                  </a:moveTo>
                  <a:lnTo>
                    <a:pt x="192" y="42"/>
                  </a:lnTo>
                  <a:lnTo>
                    <a:pt x="11" y="42"/>
                  </a:lnTo>
                  <a:lnTo>
                    <a:pt x="11" y="11"/>
                  </a:lnTo>
                  <a:lnTo>
                    <a:pt x="192" y="11"/>
                  </a:lnTo>
                  <a:moveTo>
                    <a:pt x="203" y="0"/>
                  </a:moveTo>
                  <a:lnTo>
                    <a:pt x="0" y="0"/>
                  </a:lnTo>
                  <a:lnTo>
                    <a:pt x="0" y="51"/>
                  </a:lnTo>
                  <a:lnTo>
                    <a:pt x="203" y="51"/>
                  </a:lnTo>
                  <a:lnTo>
                    <a:pt x="203" y="0"/>
                  </a:lnTo>
                  <a:lnTo>
                    <a:pt x="20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26" name="Freeform 109"/>
            <p:cNvSpPr>
              <a:spLocks noEditPoints="1"/>
            </p:cNvSpPr>
            <p:nvPr/>
          </p:nvSpPr>
          <p:spPr bwMode="auto">
            <a:xfrm>
              <a:off x="4529138" y="4111625"/>
              <a:ext cx="322263" cy="315912"/>
            </a:xfrm>
            <a:custGeom>
              <a:avLst/>
              <a:gdLst>
                <a:gd name="T0" fmla="*/ 192 w 203"/>
                <a:gd name="T1" fmla="*/ 9 h 199"/>
                <a:gd name="T2" fmla="*/ 192 w 203"/>
                <a:gd name="T3" fmla="*/ 189 h 199"/>
                <a:gd name="T4" fmla="*/ 11 w 203"/>
                <a:gd name="T5" fmla="*/ 189 h 199"/>
                <a:gd name="T6" fmla="*/ 11 w 203"/>
                <a:gd name="T7" fmla="*/ 9 h 199"/>
                <a:gd name="T8" fmla="*/ 192 w 203"/>
                <a:gd name="T9" fmla="*/ 9 h 199"/>
                <a:gd name="T10" fmla="*/ 203 w 203"/>
                <a:gd name="T11" fmla="*/ 0 h 199"/>
                <a:gd name="T12" fmla="*/ 0 w 203"/>
                <a:gd name="T13" fmla="*/ 0 h 199"/>
                <a:gd name="T14" fmla="*/ 0 w 203"/>
                <a:gd name="T15" fmla="*/ 199 h 199"/>
                <a:gd name="T16" fmla="*/ 203 w 203"/>
                <a:gd name="T17" fmla="*/ 199 h 199"/>
                <a:gd name="T18" fmla="*/ 203 w 203"/>
                <a:gd name="T19" fmla="*/ 0 h 199"/>
                <a:gd name="T20" fmla="*/ 203 w 20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199">
                  <a:moveTo>
                    <a:pt x="192" y="9"/>
                  </a:moveTo>
                  <a:lnTo>
                    <a:pt x="192" y="189"/>
                  </a:lnTo>
                  <a:lnTo>
                    <a:pt x="11" y="189"/>
                  </a:lnTo>
                  <a:lnTo>
                    <a:pt x="11" y="9"/>
                  </a:lnTo>
                  <a:lnTo>
                    <a:pt x="192" y="9"/>
                  </a:lnTo>
                  <a:close/>
                  <a:moveTo>
                    <a:pt x="203" y="0"/>
                  </a:moveTo>
                  <a:lnTo>
                    <a:pt x="0" y="0"/>
                  </a:lnTo>
                  <a:lnTo>
                    <a:pt x="0" y="199"/>
                  </a:lnTo>
                  <a:lnTo>
                    <a:pt x="203" y="199"/>
                  </a:lnTo>
                  <a:lnTo>
                    <a:pt x="203" y="0"/>
                  </a:lnTo>
                  <a:lnTo>
                    <a:pt x="2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27" name="Freeform 110"/>
            <p:cNvSpPr>
              <a:spLocks noEditPoints="1"/>
            </p:cNvSpPr>
            <p:nvPr/>
          </p:nvSpPr>
          <p:spPr bwMode="auto">
            <a:xfrm>
              <a:off x="4529138" y="4111625"/>
              <a:ext cx="322263" cy="315912"/>
            </a:xfrm>
            <a:custGeom>
              <a:avLst/>
              <a:gdLst>
                <a:gd name="T0" fmla="*/ 192 w 203"/>
                <a:gd name="T1" fmla="*/ 9 h 199"/>
                <a:gd name="T2" fmla="*/ 192 w 203"/>
                <a:gd name="T3" fmla="*/ 189 h 199"/>
                <a:gd name="T4" fmla="*/ 11 w 203"/>
                <a:gd name="T5" fmla="*/ 189 h 199"/>
                <a:gd name="T6" fmla="*/ 11 w 203"/>
                <a:gd name="T7" fmla="*/ 9 h 199"/>
                <a:gd name="T8" fmla="*/ 192 w 203"/>
                <a:gd name="T9" fmla="*/ 9 h 199"/>
                <a:gd name="T10" fmla="*/ 203 w 203"/>
                <a:gd name="T11" fmla="*/ 0 h 199"/>
                <a:gd name="T12" fmla="*/ 0 w 203"/>
                <a:gd name="T13" fmla="*/ 0 h 199"/>
                <a:gd name="T14" fmla="*/ 0 w 203"/>
                <a:gd name="T15" fmla="*/ 199 h 199"/>
                <a:gd name="T16" fmla="*/ 203 w 203"/>
                <a:gd name="T17" fmla="*/ 199 h 199"/>
                <a:gd name="T18" fmla="*/ 203 w 203"/>
                <a:gd name="T19" fmla="*/ 0 h 199"/>
                <a:gd name="T20" fmla="*/ 203 w 20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199">
                  <a:moveTo>
                    <a:pt x="192" y="9"/>
                  </a:moveTo>
                  <a:lnTo>
                    <a:pt x="192" y="189"/>
                  </a:lnTo>
                  <a:lnTo>
                    <a:pt x="11" y="189"/>
                  </a:lnTo>
                  <a:lnTo>
                    <a:pt x="11" y="9"/>
                  </a:lnTo>
                  <a:lnTo>
                    <a:pt x="192" y="9"/>
                  </a:lnTo>
                  <a:moveTo>
                    <a:pt x="203" y="0"/>
                  </a:moveTo>
                  <a:lnTo>
                    <a:pt x="0" y="0"/>
                  </a:lnTo>
                  <a:lnTo>
                    <a:pt x="0" y="199"/>
                  </a:lnTo>
                  <a:lnTo>
                    <a:pt x="203" y="199"/>
                  </a:lnTo>
                  <a:lnTo>
                    <a:pt x="203" y="0"/>
                  </a:lnTo>
                  <a:lnTo>
                    <a:pt x="20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28" name="Oval 111"/>
            <p:cNvSpPr>
              <a:spLocks noChangeArrowheads="1"/>
            </p:cNvSpPr>
            <p:nvPr/>
          </p:nvSpPr>
          <p:spPr bwMode="auto">
            <a:xfrm>
              <a:off x="47037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29" name="Oval 112"/>
            <p:cNvSpPr>
              <a:spLocks noChangeArrowheads="1"/>
            </p:cNvSpPr>
            <p:nvPr/>
          </p:nvSpPr>
          <p:spPr bwMode="auto">
            <a:xfrm>
              <a:off x="4749800"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30" name="Oval 113"/>
            <p:cNvSpPr>
              <a:spLocks noChangeArrowheads="1"/>
            </p:cNvSpPr>
            <p:nvPr/>
          </p:nvSpPr>
          <p:spPr bwMode="auto">
            <a:xfrm>
              <a:off x="465931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31" name="Oval 114"/>
            <p:cNvSpPr>
              <a:spLocks noChangeArrowheads="1"/>
            </p:cNvSpPr>
            <p:nvPr/>
          </p:nvSpPr>
          <p:spPr bwMode="auto">
            <a:xfrm>
              <a:off x="47037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32" name="Oval 115"/>
            <p:cNvSpPr>
              <a:spLocks noChangeArrowheads="1"/>
            </p:cNvSpPr>
            <p:nvPr/>
          </p:nvSpPr>
          <p:spPr bwMode="auto">
            <a:xfrm>
              <a:off x="4606925"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33" name="Freeform 116"/>
            <p:cNvSpPr>
              <a:spLocks noEditPoints="1"/>
            </p:cNvSpPr>
            <p:nvPr/>
          </p:nvSpPr>
          <p:spPr bwMode="auto">
            <a:xfrm>
              <a:off x="4567238" y="4138613"/>
              <a:ext cx="23813" cy="23812"/>
            </a:xfrm>
            <a:custGeom>
              <a:avLst/>
              <a:gdLst>
                <a:gd name="T0" fmla="*/ 5 w 10"/>
                <a:gd name="T1" fmla="*/ 2 h 10"/>
                <a:gd name="T2" fmla="*/ 8 w 10"/>
                <a:gd name="T3" fmla="*/ 5 h 10"/>
                <a:gd name="T4" fmla="*/ 5 w 10"/>
                <a:gd name="T5" fmla="*/ 8 h 10"/>
                <a:gd name="T6" fmla="*/ 1 w 10"/>
                <a:gd name="T7" fmla="*/ 5 h 10"/>
                <a:gd name="T8" fmla="*/ 5 w 10"/>
                <a:gd name="T9" fmla="*/ 2 h 10"/>
                <a:gd name="T10" fmla="*/ 5 w 10"/>
                <a:gd name="T11" fmla="*/ 0 h 10"/>
                <a:gd name="T12" fmla="*/ 0 w 10"/>
                <a:gd name="T13" fmla="*/ 5 h 10"/>
                <a:gd name="T14" fmla="*/ 5 w 10"/>
                <a:gd name="T15" fmla="*/ 10 h 10"/>
                <a:gd name="T16" fmla="*/ 10 w 10"/>
                <a:gd name="T17" fmla="*/ 5 h 10"/>
                <a:gd name="T18" fmla="*/ 5 w 10"/>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5" y="2"/>
                  </a:moveTo>
                  <a:cubicBezTo>
                    <a:pt x="6" y="2"/>
                    <a:pt x="8" y="3"/>
                    <a:pt x="8" y="5"/>
                  </a:cubicBezTo>
                  <a:cubicBezTo>
                    <a:pt x="8" y="7"/>
                    <a:pt x="6" y="8"/>
                    <a:pt x="5" y="8"/>
                  </a:cubicBezTo>
                  <a:cubicBezTo>
                    <a:pt x="3" y="8"/>
                    <a:pt x="1" y="7"/>
                    <a:pt x="1" y="5"/>
                  </a:cubicBezTo>
                  <a:cubicBezTo>
                    <a:pt x="1" y="3"/>
                    <a:pt x="3" y="2"/>
                    <a:pt x="5" y="2"/>
                  </a:cubicBezTo>
                  <a:moveTo>
                    <a:pt x="5" y="0"/>
                  </a:moveTo>
                  <a:cubicBezTo>
                    <a:pt x="2" y="0"/>
                    <a:pt x="0" y="2"/>
                    <a:pt x="0" y="5"/>
                  </a:cubicBezTo>
                  <a:cubicBezTo>
                    <a:pt x="0" y="8"/>
                    <a:pt x="2" y="10"/>
                    <a:pt x="5" y="10"/>
                  </a:cubicBezTo>
                  <a:cubicBezTo>
                    <a:pt x="7" y="10"/>
                    <a:pt x="10" y="8"/>
                    <a:pt x="10" y="5"/>
                  </a:cubicBezTo>
                  <a:cubicBezTo>
                    <a:pt x="10" y="2"/>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34" name="Oval 117"/>
            <p:cNvSpPr>
              <a:spLocks noChangeArrowheads="1"/>
            </p:cNvSpPr>
            <p:nvPr/>
          </p:nvSpPr>
          <p:spPr bwMode="auto">
            <a:xfrm>
              <a:off x="47926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35" name="Freeform 118"/>
            <p:cNvSpPr>
              <a:spLocks noEditPoints="1"/>
            </p:cNvSpPr>
            <p:nvPr/>
          </p:nvSpPr>
          <p:spPr bwMode="auto">
            <a:xfrm>
              <a:off x="4567238" y="4181475"/>
              <a:ext cx="242888" cy="173037"/>
            </a:xfrm>
            <a:custGeom>
              <a:avLst/>
              <a:gdLst>
                <a:gd name="T0" fmla="*/ 153 w 153"/>
                <a:gd name="T1" fmla="*/ 109 h 109"/>
                <a:gd name="T2" fmla="*/ 0 w 153"/>
                <a:gd name="T3" fmla="*/ 109 h 109"/>
                <a:gd name="T4" fmla="*/ 0 w 153"/>
                <a:gd name="T5" fmla="*/ 0 h 109"/>
                <a:gd name="T6" fmla="*/ 153 w 153"/>
                <a:gd name="T7" fmla="*/ 0 h 109"/>
                <a:gd name="T8" fmla="*/ 153 w 153"/>
                <a:gd name="T9" fmla="*/ 109 h 109"/>
                <a:gd name="T10" fmla="*/ 11 w 153"/>
                <a:gd name="T11" fmla="*/ 99 h 109"/>
                <a:gd name="T12" fmla="*/ 143 w 153"/>
                <a:gd name="T13" fmla="*/ 99 h 109"/>
                <a:gd name="T14" fmla="*/ 143 w 153"/>
                <a:gd name="T15" fmla="*/ 11 h 109"/>
                <a:gd name="T16" fmla="*/ 11 w 153"/>
                <a:gd name="T17" fmla="*/ 11 h 109"/>
                <a:gd name="T18" fmla="*/ 11 w 153"/>
                <a:gd name="T19" fmla="*/ 9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109">
                  <a:moveTo>
                    <a:pt x="153" y="109"/>
                  </a:moveTo>
                  <a:lnTo>
                    <a:pt x="0" y="109"/>
                  </a:lnTo>
                  <a:lnTo>
                    <a:pt x="0" y="0"/>
                  </a:lnTo>
                  <a:lnTo>
                    <a:pt x="153" y="0"/>
                  </a:lnTo>
                  <a:lnTo>
                    <a:pt x="153" y="109"/>
                  </a:lnTo>
                  <a:close/>
                  <a:moveTo>
                    <a:pt x="11" y="99"/>
                  </a:moveTo>
                  <a:lnTo>
                    <a:pt x="143" y="99"/>
                  </a:lnTo>
                  <a:lnTo>
                    <a:pt x="143" y="11"/>
                  </a:lnTo>
                  <a:lnTo>
                    <a:pt x="11" y="11"/>
                  </a:lnTo>
                  <a:lnTo>
                    <a:pt x="11"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36" name="Rectangle 119"/>
            <p:cNvSpPr>
              <a:spLocks noChangeArrowheads="1"/>
            </p:cNvSpPr>
            <p:nvPr/>
          </p:nvSpPr>
          <p:spPr bwMode="auto">
            <a:xfrm>
              <a:off x="4575175" y="4254500"/>
              <a:ext cx="230188"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37" name="Freeform 120"/>
            <p:cNvSpPr>
              <a:spLocks noEditPoints="1"/>
            </p:cNvSpPr>
            <p:nvPr/>
          </p:nvSpPr>
          <p:spPr bwMode="auto">
            <a:xfrm>
              <a:off x="4567238" y="4246563"/>
              <a:ext cx="244475" cy="44450"/>
            </a:xfrm>
            <a:custGeom>
              <a:avLst/>
              <a:gdLst>
                <a:gd name="T0" fmla="*/ 154 w 154"/>
                <a:gd name="T1" fmla="*/ 28 h 28"/>
                <a:gd name="T2" fmla="*/ 0 w 154"/>
                <a:gd name="T3" fmla="*/ 28 h 28"/>
                <a:gd name="T4" fmla="*/ 0 w 154"/>
                <a:gd name="T5" fmla="*/ 0 h 28"/>
                <a:gd name="T6" fmla="*/ 154 w 154"/>
                <a:gd name="T7" fmla="*/ 0 h 28"/>
                <a:gd name="T8" fmla="*/ 154 w 154"/>
                <a:gd name="T9" fmla="*/ 28 h 28"/>
                <a:gd name="T10" fmla="*/ 11 w 154"/>
                <a:gd name="T11" fmla="*/ 17 h 28"/>
                <a:gd name="T12" fmla="*/ 145 w 154"/>
                <a:gd name="T13" fmla="*/ 17 h 28"/>
                <a:gd name="T14" fmla="*/ 145 w 154"/>
                <a:gd name="T15" fmla="*/ 11 h 28"/>
                <a:gd name="T16" fmla="*/ 11 w 154"/>
                <a:gd name="T17" fmla="*/ 11 h 28"/>
                <a:gd name="T18" fmla="*/ 11 w 154"/>
                <a:gd name="T19"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28">
                  <a:moveTo>
                    <a:pt x="154" y="28"/>
                  </a:moveTo>
                  <a:lnTo>
                    <a:pt x="0" y="28"/>
                  </a:lnTo>
                  <a:lnTo>
                    <a:pt x="0" y="0"/>
                  </a:lnTo>
                  <a:lnTo>
                    <a:pt x="154" y="0"/>
                  </a:lnTo>
                  <a:lnTo>
                    <a:pt x="154" y="28"/>
                  </a:lnTo>
                  <a:close/>
                  <a:moveTo>
                    <a:pt x="11" y="17"/>
                  </a:moveTo>
                  <a:lnTo>
                    <a:pt x="145" y="17"/>
                  </a:lnTo>
                  <a:lnTo>
                    <a:pt x="145" y="11"/>
                  </a:lnTo>
                  <a:lnTo>
                    <a:pt x="11" y="11"/>
                  </a:lnTo>
                  <a:lnTo>
                    <a:pt x="11"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grpSp>
      <p:grpSp>
        <p:nvGrpSpPr>
          <p:cNvPr id="186" name="Group 185"/>
          <p:cNvGrpSpPr/>
          <p:nvPr/>
        </p:nvGrpSpPr>
        <p:grpSpPr>
          <a:xfrm>
            <a:off x="3865709" y="2289392"/>
            <a:ext cx="902630" cy="339467"/>
            <a:chOff x="4357688" y="2508250"/>
            <a:chExt cx="730250" cy="274637"/>
          </a:xfrm>
          <a:solidFill>
            <a:srgbClr val="FFFFFF"/>
          </a:solidFill>
        </p:grpSpPr>
        <p:sp>
          <p:nvSpPr>
            <p:cNvPr id="167" name="Freeform 150"/>
            <p:cNvSpPr>
              <a:spLocks noEditPoints="1"/>
            </p:cNvSpPr>
            <p:nvPr/>
          </p:nvSpPr>
          <p:spPr bwMode="auto">
            <a:xfrm>
              <a:off x="4413250" y="2670175"/>
              <a:ext cx="111125" cy="112712"/>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33 h 46"/>
                <a:gd name="T12" fmla="*/ 14 w 46"/>
                <a:gd name="T13" fmla="*/ 23 h 46"/>
                <a:gd name="T14" fmla="*/ 23 w 46"/>
                <a:gd name="T15" fmla="*/ 13 h 46"/>
                <a:gd name="T16" fmla="*/ 33 w 46"/>
                <a:gd name="T17" fmla="*/ 23 h 46"/>
                <a:gd name="T18" fmla="*/ 23 w 46"/>
                <a:gd name="T19"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1" y="0"/>
                    <a:pt x="0" y="10"/>
                    <a:pt x="0" y="23"/>
                  </a:cubicBezTo>
                  <a:cubicBezTo>
                    <a:pt x="0" y="36"/>
                    <a:pt x="11" y="46"/>
                    <a:pt x="23" y="46"/>
                  </a:cubicBezTo>
                  <a:cubicBezTo>
                    <a:pt x="36" y="46"/>
                    <a:pt x="46" y="36"/>
                    <a:pt x="46" y="23"/>
                  </a:cubicBezTo>
                  <a:cubicBezTo>
                    <a:pt x="46" y="10"/>
                    <a:pt x="36" y="0"/>
                    <a:pt x="23" y="0"/>
                  </a:cubicBezTo>
                  <a:close/>
                  <a:moveTo>
                    <a:pt x="23" y="33"/>
                  </a:moveTo>
                  <a:cubicBezTo>
                    <a:pt x="18" y="33"/>
                    <a:pt x="14" y="28"/>
                    <a:pt x="14" y="23"/>
                  </a:cubicBezTo>
                  <a:cubicBezTo>
                    <a:pt x="14" y="18"/>
                    <a:pt x="18" y="13"/>
                    <a:pt x="23" y="13"/>
                  </a:cubicBezTo>
                  <a:cubicBezTo>
                    <a:pt x="29" y="13"/>
                    <a:pt x="33" y="18"/>
                    <a:pt x="33" y="23"/>
                  </a:cubicBezTo>
                  <a:cubicBezTo>
                    <a:pt x="33" y="28"/>
                    <a:pt x="29" y="33"/>
                    <a:pt x="23"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68" name="Freeform 151"/>
            <p:cNvSpPr>
              <a:spLocks noEditPoints="1"/>
            </p:cNvSpPr>
            <p:nvPr/>
          </p:nvSpPr>
          <p:spPr bwMode="auto">
            <a:xfrm>
              <a:off x="4903788" y="2670175"/>
              <a:ext cx="111125" cy="112712"/>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33 h 46"/>
                <a:gd name="T12" fmla="*/ 13 w 46"/>
                <a:gd name="T13" fmla="*/ 23 h 46"/>
                <a:gd name="T14" fmla="*/ 23 w 46"/>
                <a:gd name="T15" fmla="*/ 13 h 46"/>
                <a:gd name="T16" fmla="*/ 32 w 46"/>
                <a:gd name="T17" fmla="*/ 23 h 46"/>
                <a:gd name="T18" fmla="*/ 23 w 46"/>
                <a:gd name="T19"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5" y="46"/>
                    <a:pt x="46" y="36"/>
                    <a:pt x="46" y="23"/>
                  </a:cubicBezTo>
                  <a:cubicBezTo>
                    <a:pt x="46" y="10"/>
                    <a:pt x="35" y="0"/>
                    <a:pt x="23" y="0"/>
                  </a:cubicBezTo>
                  <a:close/>
                  <a:moveTo>
                    <a:pt x="23" y="33"/>
                  </a:moveTo>
                  <a:cubicBezTo>
                    <a:pt x="17" y="33"/>
                    <a:pt x="13" y="28"/>
                    <a:pt x="13" y="23"/>
                  </a:cubicBezTo>
                  <a:cubicBezTo>
                    <a:pt x="13" y="18"/>
                    <a:pt x="17" y="13"/>
                    <a:pt x="23" y="13"/>
                  </a:cubicBezTo>
                  <a:cubicBezTo>
                    <a:pt x="28" y="13"/>
                    <a:pt x="32" y="18"/>
                    <a:pt x="32" y="23"/>
                  </a:cubicBezTo>
                  <a:cubicBezTo>
                    <a:pt x="32" y="28"/>
                    <a:pt x="28" y="33"/>
                    <a:pt x="23"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69" name="Freeform 152"/>
            <p:cNvSpPr>
              <a:spLocks noEditPoints="1"/>
            </p:cNvSpPr>
            <p:nvPr/>
          </p:nvSpPr>
          <p:spPr bwMode="auto">
            <a:xfrm>
              <a:off x="4357688" y="2508250"/>
              <a:ext cx="730250" cy="234950"/>
            </a:xfrm>
            <a:custGeom>
              <a:avLst/>
              <a:gdLst>
                <a:gd name="T0" fmla="*/ 236 w 302"/>
                <a:gd name="T1" fmla="*/ 34 h 97"/>
                <a:gd name="T2" fmla="*/ 161 w 302"/>
                <a:gd name="T3" fmla="*/ 4 h 97"/>
                <a:gd name="T4" fmla="*/ 75 w 302"/>
                <a:gd name="T5" fmla="*/ 7 h 97"/>
                <a:gd name="T6" fmla="*/ 40 w 302"/>
                <a:gd name="T7" fmla="*/ 24 h 97"/>
                <a:gd name="T8" fmla="*/ 6 w 302"/>
                <a:gd name="T9" fmla="*/ 41 h 97"/>
                <a:gd name="T10" fmla="*/ 0 w 302"/>
                <a:gd name="T11" fmla="*/ 73 h 97"/>
                <a:gd name="T12" fmla="*/ 2 w 302"/>
                <a:gd name="T13" fmla="*/ 97 h 97"/>
                <a:gd name="T14" fmla="*/ 18 w 302"/>
                <a:gd name="T15" fmla="*/ 97 h 97"/>
                <a:gd name="T16" fmla="*/ 18 w 302"/>
                <a:gd name="T17" fmla="*/ 90 h 97"/>
                <a:gd name="T18" fmla="*/ 46 w 302"/>
                <a:gd name="T19" fmla="*/ 62 h 97"/>
                <a:gd name="T20" fmla="*/ 74 w 302"/>
                <a:gd name="T21" fmla="*/ 90 h 97"/>
                <a:gd name="T22" fmla="*/ 75 w 302"/>
                <a:gd name="T23" fmla="*/ 97 h 97"/>
                <a:gd name="T24" fmla="*/ 221 w 302"/>
                <a:gd name="T25" fmla="*/ 97 h 97"/>
                <a:gd name="T26" fmla="*/ 221 w 302"/>
                <a:gd name="T27" fmla="*/ 88 h 97"/>
                <a:gd name="T28" fmla="*/ 248 w 302"/>
                <a:gd name="T29" fmla="*/ 61 h 97"/>
                <a:gd name="T30" fmla="*/ 276 w 302"/>
                <a:gd name="T31" fmla="*/ 88 h 97"/>
                <a:gd name="T32" fmla="*/ 277 w 302"/>
                <a:gd name="T33" fmla="*/ 96 h 97"/>
                <a:gd name="T34" fmla="*/ 300 w 302"/>
                <a:gd name="T35" fmla="*/ 95 h 97"/>
                <a:gd name="T36" fmla="*/ 292 w 302"/>
                <a:gd name="T37" fmla="*/ 55 h 97"/>
                <a:gd name="T38" fmla="*/ 236 w 302"/>
                <a:gd name="T39" fmla="*/ 34 h 97"/>
                <a:gd name="T40" fmla="*/ 78 w 302"/>
                <a:gd name="T41" fmla="*/ 38 h 97"/>
                <a:gd name="T42" fmla="*/ 93 w 302"/>
                <a:gd name="T43" fmla="*/ 17 h 97"/>
                <a:gd name="T44" fmla="*/ 130 w 302"/>
                <a:gd name="T45" fmla="*/ 13 h 97"/>
                <a:gd name="T46" fmla="*/ 131 w 302"/>
                <a:gd name="T47" fmla="*/ 42 h 97"/>
                <a:gd name="T48" fmla="*/ 78 w 302"/>
                <a:gd name="T49" fmla="*/ 38 h 97"/>
                <a:gd name="T50" fmla="*/ 216 w 302"/>
                <a:gd name="T51" fmla="*/ 45 h 97"/>
                <a:gd name="T52" fmla="*/ 141 w 302"/>
                <a:gd name="T53" fmla="*/ 42 h 97"/>
                <a:gd name="T54" fmla="*/ 139 w 302"/>
                <a:gd name="T55" fmla="*/ 13 h 97"/>
                <a:gd name="T56" fmla="*/ 216 w 302"/>
                <a:gd name="T57" fmla="*/ 37 h 97"/>
                <a:gd name="T58" fmla="*/ 216 w 302"/>
                <a:gd name="T59" fmla="*/ 4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2" h="97">
                  <a:moveTo>
                    <a:pt x="236" y="34"/>
                  </a:moveTo>
                  <a:cubicBezTo>
                    <a:pt x="236" y="34"/>
                    <a:pt x="179" y="8"/>
                    <a:pt x="161" y="4"/>
                  </a:cubicBezTo>
                  <a:cubicBezTo>
                    <a:pt x="143" y="0"/>
                    <a:pt x="81" y="4"/>
                    <a:pt x="75" y="7"/>
                  </a:cubicBezTo>
                  <a:cubicBezTo>
                    <a:pt x="40" y="24"/>
                    <a:pt x="40" y="24"/>
                    <a:pt x="40" y="24"/>
                  </a:cubicBezTo>
                  <a:cubicBezTo>
                    <a:pt x="6" y="41"/>
                    <a:pt x="6" y="41"/>
                    <a:pt x="6" y="41"/>
                  </a:cubicBezTo>
                  <a:cubicBezTo>
                    <a:pt x="0" y="73"/>
                    <a:pt x="0" y="73"/>
                    <a:pt x="0" y="73"/>
                  </a:cubicBezTo>
                  <a:cubicBezTo>
                    <a:pt x="0" y="73"/>
                    <a:pt x="0" y="92"/>
                    <a:pt x="2" y="97"/>
                  </a:cubicBezTo>
                  <a:cubicBezTo>
                    <a:pt x="18" y="97"/>
                    <a:pt x="18" y="97"/>
                    <a:pt x="18" y="97"/>
                  </a:cubicBezTo>
                  <a:cubicBezTo>
                    <a:pt x="18" y="90"/>
                    <a:pt x="18" y="90"/>
                    <a:pt x="18" y="90"/>
                  </a:cubicBezTo>
                  <a:cubicBezTo>
                    <a:pt x="18" y="75"/>
                    <a:pt x="31" y="62"/>
                    <a:pt x="46" y="62"/>
                  </a:cubicBezTo>
                  <a:cubicBezTo>
                    <a:pt x="62" y="62"/>
                    <a:pt x="74" y="75"/>
                    <a:pt x="74" y="90"/>
                  </a:cubicBezTo>
                  <a:cubicBezTo>
                    <a:pt x="75" y="97"/>
                    <a:pt x="75" y="97"/>
                    <a:pt x="75" y="97"/>
                  </a:cubicBezTo>
                  <a:cubicBezTo>
                    <a:pt x="221" y="97"/>
                    <a:pt x="221" y="97"/>
                    <a:pt x="221" y="97"/>
                  </a:cubicBezTo>
                  <a:cubicBezTo>
                    <a:pt x="221" y="88"/>
                    <a:pt x="221" y="88"/>
                    <a:pt x="221" y="88"/>
                  </a:cubicBezTo>
                  <a:cubicBezTo>
                    <a:pt x="221" y="73"/>
                    <a:pt x="232" y="61"/>
                    <a:pt x="248" y="61"/>
                  </a:cubicBezTo>
                  <a:cubicBezTo>
                    <a:pt x="263" y="61"/>
                    <a:pt x="276" y="73"/>
                    <a:pt x="276" y="88"/>
                  </a:cubicBezTo>
                  <a:cubicBezTo>
                    <a:pt x="277" y="96"/>
                    <a:pt x="277" y="96"/>
                    <a:pt x="277" y="96"/>
                  </a:cubicBezTo>
                  <a:cubicBezTo>
                    <a:pt x="277" y="96"/>
                    <a:pt x="295" y="97"/>
                    <a:pt x="300" y="95"/>
                  </a:cubicBezTo>
                  <a:cubicBezTo>
                    <a:pt x="300" y="95"/>
                    <a:pt x="302" y="65"/>
                    <a:pt x="292" y="55"/>
                  </a:cubicBezTo>
                  <a:cubicBezTo>
                    <a:pt x="282" y="46"/>
                    <a:pt x="263" y="40"/>
                    <a:pt x="236" y="34"/>
                  </a:cubicBezTo>
                  <a:close/>
                  <a:moveTo>
                    <a:pt x="78" y="38"/>
                  </a:moveTo>
                  <a:cubicBezTo>
                    <a:pt x="78" y="38"/>
                    <a:pt x="85" y="23"/>
                    <a:pt x="93" y="17"/>
                  </a:cubicBezTo>
                  <a:cubicBezTo>
                    <a:pt x="99" y="13"/>
                    <a:pt x="130" y="13"/>
                    <a:pt x="130" y="13"/>
                  </a:cubicBezTo>
                  <a:cubicBezTo>
                    <a:pt x="131" y="42"/>
                    <a:pt x="131" y="42"/>
                    <a:pt x="131" y="42"/>
                  </a:cubicBezTo>
                  <a:lnTo>
                    <a:pt x="78" y="38"/>
                  </a:lnTo>
                  <a:close/>
                  <a:moveTo>
                    <a:pt x="216" y="45"/>
                  </a:moveTo>
                  <a:cubicBezTo>
                    <a:pt x="141" y="42"/>
                    <a:pt x="141" y="42"/>
                    <a:pt x="141" y="42"/>
                  </a:cubicBezTo>
                  <a:cubicBezTo>
                    <a:pt x="139" y="13"/>
                    <a:pt x="139" y="13"/>
                    <a:pt x="139" y="13"/>
                  </a:cubicBezTo>
                  <a:cubicBezTo>
                    <a:pt x="167" y="12"/>
                    <a:pt x="198" y="26"/>
                    <a:pt x="216" y="37"/>
                  </a:cubicBezTo>
                  <a:cubicBezTo>
                    <a:pt x="235" y="48"/>
                    <a:pt x="216" y="45"/>
                    <a:pt x="21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grpSp>
      <p:sp>
        <p:nvSpPr>
          <p:cNvPr id="12" name="TextBox 11"/>
          <p:cNvSpPr txBox="1"/>
          <p:nvPr/>
        </p:nvSpPr>
        <p:spPr>
          <a:xfrm>
            <a:off x="2710036" y="4965641"/>
            <a:ext cx="763001" cy="180690"/>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13874">
              <a:defRPr/>
            </a:pPr>
            <a:r>
              <a:rPr lang="en-US" sz="1174" dirty="0">
                <a:solidFill>
                  <a:schemeClr val="bg1"/>
                </a:solidFill>
                <a:latin typeface="Segoe UI"/>
              </a:rPr>
              <a:t>Smart scale</a:t>
            </a:r>
          </a:p>
        </p:txBody>
      </p:sp>
      <p:sp>
        <p:nvSpPr>
          <p:cNvPr id="20" name="TextBox 19"/>
          <p:cNvSpPr txBox="1"/>
          <p:nvPr/>
        </p:nvSpPr>
        <p:spPr>
          <a:xfrm>
            <a:off x="2710036" y="2766340"/>
            <a:ext cx="763001" cy="180690"/>
          </a:xfrm>
          <a:prstGeom prst="rect">
            <a:avLst/>
          </a:prstGeom>
        </p:spPr>
        <p:txBody>
          <a:bodyPr wrap="square" lIns="0" tIns="0" rIns="0" bIns="0" rtlCol="0">
            <a:spAutoFit/>
          </a:bodyPr>
          <a:lstStyle/>
          <a:p>
            <a:pPr algn="ctr" defTabSz="913874">
              <a:defRPr/>
            </a:pPr>
            <a:r>
              <a:rPr lang="en-US" sz="1174" spc="-38" dirty="0">
                <a:solidFill>
                  <a:schemeClr val="bg1"/>
                </a:solidFill>
                <a:latin typeface="Segoe UI"/>
                <a:ea typeface="Segoe UI" pitchFamily="34" charset="0"/>
                <a:cs typeface="Segoe UI" pitchFamily="34" charset="0"/>
              </a:rPr>
              <a:t>Refrigerator</a:t>
            </a:r>
          </a:p>
        </p:txBody>
      </p:sp>
      <p:grpSp>
        <p:nvGrpSpPr>
          <p:cNvPr id="190" name="Group 189"/>
          <p:cNvGrpSpPr/>
          <p:nvPr/>
        </p:nvGrpSpPr>
        <p:grpSpPr>
          <a:xfrm>
            <a:off x="2857047" y="4328813"/>
            <a:ext cx="468976" cy="478787"/>
            <a:chOff x="3522663" y="4075113"/>
            <a:chExt cx="379413" cy="387350"/>
          </a:xfrm>
          <a:solidFill>
            <a:srgbClr val="FFFFFF"/>
          </a:solidFill>
        </p:grpSpPr>
        <p:sp>
          <p:nvSpPr>
            <p:cNvPr id="114" name="Freeform 97"/>
            <p:cNvSpPr>
              <a:spLocks noEditPoints="1"/>
            </p:cNvSpPr>
            <p:nvPr/>
          </p:nvSpPr>
          <p:spPr bwMode="auto">
            <a:xfrm>
              <a:off x="3522663" y="4075113"/>
              <a:ext cx="379413" cy="387350"/>
            </a:xfrm>
            <a:custGeom>
              <a:avLst/>
              <a:gdLst>
                <a:gd name="T0" fmla="*/ 146 w 157"/>
                <a:gd name="T1" fmla="*/ 0 h 160"/>
                <a:gd name="T2" fmla="*/ 11 w 157"/>
                <a:gd name="T3" fmla="*/ 0 h 160"/>
                <a:gd name="T4" fmla="*/ 0 w 157"/>
                <a:gd name="T5" fmla="*/ 11 h 160"/>
                <a:gd name="T6" fmla="*/ 0 w 157"/>
                <a:gd name="T7" fmla="*/ 149 h 160"/>
                <a:gd name="T8" fmla="*/ 11 w 157"/>
                <a:gd name="T9" fmla="*/ 160 h 160"/>
                <a:gd name="T10" fmla="*/ 146 w 157"/>
                <a:gd name="T11" fmla="*/ 160 h 160"/>
                <a:gd name="T12" fmla="*/ 157 w 157"/>
                <a:gd name="T13" fmla="*/ 149 h 160"/>
                <a:gd name="T14" fmla="*/ 157 w 157"/>
                <a:gd name="T15" fmla="*/ 11 h 160"/>
                <a:gd name="T16" fmla="*/ 146 w 157"/>
                <a:gd name="T17" fmla="*/ 0 h 160"/>
                <a:gd name="T18" fmla="*/ 155 w 157"/>
                <a:gd name="T19" fmla="*/ 149 h 160"/>
                <a:gd name="T20" fmla="*/ 146 w 157"/>
                <a:gd name="T21" fmla="*/ 158 h 160"/>
                <a:gd name="T22" fmla="*/ 11 w 157"/>
                <a:gd name="T23" fmla="*/ 158 h 160"/>
                <a:gd name="T24" fmla="*/ 2 w 157"/>
                <a:gd name="T25" fmla="*/ 149 h 160"/>
                <a:gd name="T26" fmla="*/ 2 w 157"/>
                <a:gd name="T27" fmla="*/ 11 h 160"/>
                <a:gd name="T28" fmla="*/ 11 w 157"/>
                <a:gd name="T29" fmla="*/ 1 h 160"/>
                <a:gd name="T30" fmla="*/ 146 w 157"/>
                <a:gd name="T31" fmla="*/ 1 h 160"/>
                <a:gd name="T32" fmla="*/ 155 w 157"/>
                <a:gd name="T33" fmla="*/ 11 h 160"/>
                <a:gd name="T34" fmla="*/ 155 w 157"/>
                <a:gd name="T35" fmla="*/ 14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7" h="160">
                  <a:moveTo>
                    <a:pt x="146" y="0"/>
                  </a:moveTo>
                  <a:cubicBezTo>
                    <a:pt x="11" y="0"/>
                    <a:pt x="11" y="0"/>
                    <a:pt x="11" y="0"/>
                  </a:cubicBezTo>
                  <a:cubicBezTo>
                    <a:pt x="5" y="0"/>
                    <a:pt x="0" y="5"/>
                    <a:pt x="0" y="11"/>
                  </a:cubicBezTo>
                  <a:cubicBezTo>
                    <a:pt x="0" y="149"/>
                    <a:pt x="0" y="149"/>
                    <a:pt x="0" y="149"/>
                  </a:cubicBezTo>
                  <a:cubicBezTo>
                    <a:pt x="0" y="155"/>
                    <a:pt x="5" y="160"/>
                    <a:pt x="11" y="160"/>
                  </a:cubicBezTo>
                  <a:cubicBezTo>
                    <a:pt x="146" y="160"/>
                    <a:pt x="146" y="160"/>
                    <a:pt x="146" y="160"/>
                  </a:cubicBezTo>
                  <a:cubicBezTo>
                    <a:pt x="152" y="160"/>
                    <a:pt x="157" y="155"/>
                    <a:pt x="157" y="149"/>
                  </a:cubicBezTo>
                  <a:cubicBezTo>
                    <a:pt x="157" y="11"/>
                    <a:pt x="157" y="11"/>
                    <a:pt x="157" y="11"/>
                  </a:cubicBezTo>
                  <a:cubicBezTo>
                    <a:pt x="157" y="5"/>
                    <a:pt x="152" y="0"/>
                    <a:pt x="146" y="0"/>
                  </a:cubicBezTo>
                  <a:close/>
                  <a:moveTo>
                    <a:pt x="155" y="149"/>
                  </a:moveTo>
                  <a:cubicBezTo>
                    <a:pt x="155" y="154"/>
                    <a:pt x="151" y="158"/>
                    <a:pt x="146" y="158"/>
                  </a:cubicBezTo>
                  <a:cubicBezTo>
                    <a:pt x="11" y="158"/>
                    <a:pt x="11" y="158"/>
                    <a:pt x="11" y="158"/>
                  </a:cubicBezTo>
                  <a:cubicBezTo>
                    <a:pt x="6" y="158"/>
                    <a:pt x="2" y="154"/>
                    <a:pt x="2" y="149"/>
                  </a:cubicBezTo>
                  <a:cubicBezTo>
                    <a:pt x="2" y="11"/>
                    <a:pt x="2" y="11"/>
                    <a:pt x="2" y="11"/>
                  </a:cubicBezTo>
                  <a:cubicBezTo>
                    <a:pt x="2" y="6"/>
                    <a:pt x="6" y="1"/>
                    <a:pt x="11" y="1"/>
                  </a:cubicBezTo>
                  <a:cubicBezTo>
                    <a:pt x="146" y="1"/>
                    <a:pt x="146" y="1"/>
                    <a:pt x="146" y="1"/>
                  </a:cubicBezTo>
                  <a:cubicBezTo>
                    <a:pt x="151" y="1"/>
                    <a:pt x="155" y="6"/>
                    <a:pt x="155" y="11"/>
                  </a:cubicBezTo>
                  <a:lnTo>
                    <a:pt x="15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15" name="Freeform 98"/>
            <p:cNvSpPr>
              <a:spLocks/>
            </p:cNvSpPr>
            <p:nvPr/>
          </p:nvSpPr>
          <p:spPr bwMode="auto">
            <a:xfrm>
              <a:off x="3541713" y="4094163"/>
              <a:ext cx="341313" cy="352425"/>
            </a:xfrm>
            <a:custGeom>
              <a:avLst/>
              <a:gdLst>
                <a:gd name="T0" fmla="*/ 130 w 141"/>
                <a:gd name="T1" fmla="*/ 0 h 145"/>
                <a:gd name="T2" fmla="*/ 84 w 141"/>
                <a:gd name="T3" fmla="*/ 0 h 145"/>
                <a:gd name="T4" fmla="*/ 84 w 141"/>
                <a:gd name="T5" fmla="*/ 13 h 145"/>
                <a:gd name="T6" fmla="*/ 100 w 141"/>
                <a:gd name="T7" fmla="*/ 39 h 145"/>
                <a:gd name="T8" fmla="*/ 70 w 141"/>
                <a:gd name="T9" fmla="*/ 68 h 145"/>
                <a:gd name="T10" fmla="*/ 41 w 141"/>
                <a:gd name="T11" fmla="*/ 39 h 145"/>
                <a:gd name="T12" fmla="*/ 57 w 141"/>
                <a:gd name="T13" fmla="*/ 13 h 145"/>
                <a:gd name="T14" fmla="*/ 57 w 141"/>
                <a:gd name="T15" fmla="*/ 0 h 145"/>
                <a:gd name="T16" fmla="*/ 10 w 141"/>
                <a:gd name="T17" fmla="*/ 0 h 145"/>
                <a:gd name="T18" fmla="*/ 0 w 141"/>
                <a:gd name="T19" fmla="*/ 11 h 145"/>
                <a:gd name="T20" fmla="*/ 0 w 141"/>
                <a:gd name="T21" fmla="*/ 135 h 145"/>
                <a:gd name="T22" fmla="*/ 10 w 141"/>
                <a:gd name="T23" fmla="*/ 145 h 145"/>
                <a:gd name="T24" fmla="*/ 130 w 141"/>
                <a:gd name="T25" fmla="*/ 145 h 145"/>
                <a:gd name="T26" fmla="*/ 141 w 141"/>
                <a:gd name="T27" fmla="*/ 135 h 145"/>
                <a:gd name="T28" fmla="*/ 141 w 141"/>
                <a:gd name="T29" fmla="*/ 11 h 145"/>
                <a:gd name="T30" fmla="*/ 130 w 141"/>
                <a:gd name="T3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1" h="145">
                  <a:moveTo>
                    <a:pt x="130" y="0"/>
                  </a:moveTo>
                  <a:cubicBezTo>
                    <a:pt x="84" y="0"/>
                    <a:pt x="84" y="0"/>
                    <a:pt x="84" y="0"/>
                  </a:cubicBezTo>
                  <a:cubicBezTo>
                    <a:pt x="84" y="13"/>
                    <a:pt x="84" y="13"/>
                    <a:pt x="84" y="13"/>
                  </a:cubicBezTo>
                  <a:cubicBezTo>
                    <a:pt x="94" y="18"/>
                    <a:pt x="100" y="28"/>
                    <a:pt x="100" y="39"/>
                  </a:cubicBezTo>
                  <a:cubicBezTo>
                    <a:pt x="100" y="55"/>
                    <a:pt x="87" y="68"/>
                    <a:pt x="70" y="68"/>
                  </a:cubicBezTo>
                  <a:cubicBezTo>
                    <a:pt x="54" y="68"/>
                    <a:pt x="41" y="55"/>
                    <a:pt x="41" y="39"/>
                  </a:cubicBezTo>
                  <a:cubicBezTo>
                    <a:pt x="41" y="28"/>
                    <a:pt x="47" y="18"/>
                    <a:pt x="57" y="13"/>
                  </a:cubicBezTo>
                  <a:cubicBezTo>
                    <a:pt x="57" y="0"/>
                    <a:pt x="57" y="0"/>
                    <a:pt x="57" y="0"/>
                  </a:cubicBezTo>
                  <a:cubicBezTo>
                    <a:pt x="10" y="0"/>
                    <a:pt x="10" y="0"/>
                    <a:pt x="10" y="0"/>
                  </a:cubicBezTo>
                  <a:cubicBezTo>
                    <a:pt x="5" y="0"/>
                    <a:pt x="0" y="5"/>
                    <a:pt x="0" y="11"/>
                  </a:cubicBezTo>
                  <a:cubicBezTo>
                    <a:pt x="0" y="135"/>
                    <a:pt x="0" y="135"/>
                    <a:pt x="0" y="135"/>
                  </a:cubicBezTo>
                  <a:cubicBezTo>
                    <a:pt x="0" y="140"/>
                    <a:pt x="5" y="145"/>
                    <a:pt x="10" y="145"/>
                  </a:cubicBezTo>
                  <a:cubicBezTo>
                    <a:pt x="130" y="145"/>
                    <a:pt x="130" y="145"/>
                    <a:pt x="130" y="145"/>
                  </a:cubicBezTo>
                  <a:cubicBezTo>
                    <a:pt x="136" y="145"/>
                    <a:pt x="141" y="140"/>
                    <a:pt x="141" y="135"/>
                  </a:cubicBezTo>
                  <a:cubicBezTo>
                    <a:pt x="141" y="11"/>
                    <a:pt x="141" y="11"/>
                    <a:pt x="141" y="11"/>
                  </a:cubicBezTo>
                  <a:cubicBezTo>
                    <a:pt x="141" y="5"/>
                    <a:pt x="136" y="0"/>
                    <a:pt x="1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16" name="Freeform 99"/>
            <p:cNvSpPr>
              <a:spLocks/>
            </p:cNvSpPr>
            <p:nvPr/>
          </p:nvSpPr>
          <p:spPr bwMode="auto">
            <a:xfrm>
              <a:off x="3702050" y="4176713"/>
              <a:ext cx="20638" cy="73025"/>
            </a:xfrm>
            <a:custGeom>
              <a:avLst/>
              <a:gdLst>
                <a:gd name="T0" fmla="*/ 3 w 9"/>
                <a:gd name="T1" fmla="*/ 10 h 30"/>
                <a:gd name="T2" fmla="*/ 3 w 9"/>
                <a:gd name="T3" fmla="*/ 30 h 30"/>
                <a:gd name="T4" fmla="*/ 6 w 9"/>
                <a:gd name="T5" fmla="*/ 30 h 30"/>
                <a:gd name="T6" fmla="*/ 6 w 9"/>
                <a:gd name="T7" fmla="*/ 10 h 30"/>
                <a:gd name="T8" fmla="*/ 9 w 9"/>
                <a:gd name="T9" fmla="*/ 5 h 30"/>
                <a:gd name="T10" fmla="*/ 4 w 9"/>
                <a:gd name="T11" fmla="*/ 0 h 30"/>
                <a:gd name="T12" fmla="*/ 0 w 9"/>
                <a:gd name="T13" fmla="*/ 5 h 30"/>
                <a:gd name="T14" fmla="*/ 3 w 9"/>
                <a:gd name="T15" fmla="*/ 1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30">
                  <a:moveTo>
                    <a:pt x="3" y="10"/>
                  </a:moveTo>
                  <a:cubicBezTo>
                    <a:pt x="3" y="30"/>
                    <a:pt x="3" y="30"/>
                    <a:pt x="3" y="30"/>
                  </a:cubicBezTo>
                  <a:cubicBezTo>
                    <a:pt x="6" y="30"/>
                    <a:pt x="6" y="30"/>
                    <a:pt x="6" y="30"/>
                  </a:cubicBezTo>
                  <a:cubicBezTo>
                    <a:pt x="6" y="10"/>
                    <a:pt x="6" y="10"/>
                    <a:pt x="6" y="10"/>
                  </a:cubicBezTo>
                  <a:cubicBezTo>
                    <a:pt x="8" y="9"/>
                    <a:pt x="9" y="7"/>
                    <a:pt x="9" y="5"/>
                  </a:cubicBezTo>
                  <a:cubicBezTo>
                    <a:pt x="9" y="2"/>
                    <a:pt x="7" y="0"/>
                    <a:pt x="4" y="0"/>
                  </a:cubicBezTo>
                  <a:cubicBezTo>
                    <a:pt x="2" y="0"/>
                    <a:pt x="0" y="2"/>
                    <a:pt x="0" y="5"/>
                  </a:cubicBezTo>
                  <a:cubicBezTo>
                    <a:pt x="0" y="7"/>
                    <a:pt x="1"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17" name="Freeform 100"/>
            <p:cNvSpPr>
              <a:spLocks/>
            </p:cNvSpPr>
            <p:nvPr/>
          </p:nvSpPr>
          <p:spPr bwMode="auto">
            <a:xfrm>
              <a:off x="3754438" y="4189413"/>
              <a:ext cx="22225" cy="4762"/>
            </a:xfrm>
            <a:custGeom>
              <a:avLst/>
              <a:gdLst>
                <a:gd name="T0" fmla="*/ 0 w 9"/>
                <a:gd name="T1" fmla="*/ 1 h 2"/>
                <a:gd name="T2" fmla="*/ 1 w 9"/>
                <a:gd name="T3" fmla="*/ 2 h 2"/>
                <a:gd name="T4" fmla="*/ 8 w 9"/>
                <a:gd name="T5" fmla="*/ 2 h 2"/>
                <a:gd name="T6" fmla="*/ 9 w 9"/>
                <a:gd name="T7" fmla="*/ 1 h 2"/>
                <a:gd name="T8" fmla="*/ 8 w 9"/>
                <a:gd name="T9" fmla="*/ 0 h 2"/>
                <a:gd name="T10" fmla="*/ 1 w 9"/>
                <a:gd name="T11" fmla="*/ 0 h 2"/>
                <a:gd name="T12" fmla="*/ 0 w 9"/>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0" y="1"/>
                  </a:moveTo>
                  <a:cubicBezTo>
                    <a:pt x="0" y="1"/>
                    <a:pt x="1" y="2"/>
                    <a:pt x="1" y="2"/>
                  </a:cubicBezTo>
                  <a:cubicBezTo>
                    <a:pt x="8" y="2"/>
                    <a:pt x="8" y="2"/>
                    <a:pt x="8" y="2"/>
                  </a:cubicBezTo>
                  <a:cubicBezTo>
                    <a:pt x="8" y="2"/>
                    <a:pt x="9" y="1"/>
                    <a:pt x="9" y="1"/>
                  </a:cubicBezTo>
                  <a:cubicBezTo>
                    <a:pt x="9" y="0"/>
                    <a:pt x="8" y="0"/>
                    <a:pt x="8" y="0"/>
                  </a:cubicBezTo>
                  <a:cubicBezTo>
                    <a:pt x="1" y="0"/>
                    <a:pt x="1" y="0"/>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18" name="Freeform 101"/>
            <p:cNvSpPr>
              <a:spLocks/>
            </p:cNvSpPr>
            <p:nvPr/>
          </p:nvSpPr>
          <p:spPr bwMode="auto">
            <a:xfrm>
              <a:off x="3648075" y="4189413"/>
              <a:ext cx="22225" cy="4762"/>
            </a:xfrm>
            <a:custGeom>
              <a:avLst/>
              <a:gdLst>
                <a:gd name="T0" fmla="*/ 9 w 9"/>
                <a:gd name="T1" fmla="*/ 1 h 2"/>
                <a:gd name="T2" fmla="*/ 8 w 9"/>
                <a:gd name="T3" fmla="*/ 0 h 2"/>
                <a:gd name="T4" fmla="*/ 1 w 9"/>
                <a:gd name="T5" fmla="*/ 0 h 2"/>
                <a:gd name="T6" fmla="*/ 0 w 9"/>
                <a:gd name="T7" fmla="*/ 1 h 2"/>
                <a:gd name="T8" fmla="*/ 1 w 9"/>
                <a:gd name="T9" fmla="*/ 2 h 2"/>
                <a:gd name="T10" fmla="*/ 8 w 9"/>
                <a:gd name="T11" fmla="*/ 2 h 2"/>
                <a:gd name="T12" fmla="*/ 9 w 9"/>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9" y="1"/>
                  </a:moveTo>
                  <a:cubicBezTo>
                    <a:pt x="9" y="0"/>
                    <a:pt x="8" y="0"/>
                    <a:pt x="8" y="0"/>
                  </a:cubicBezTo>
                  <a:cubicBezTo>
                    <a:pt x="1" y="0"/>
                    <a:pt x="1" y="0"/>
                    <a:pt x="1" y="0"/>
                  </a:cubicBezTo>
                  <a:cubicBezTo>
                    <a:pt x="1" y="0"/>
                    <a:pt x="0" y="0"/>
                    <a:pt x="0" y="1"/>
                  </a:cubicBezTo>
                  <a:cubicBezTo>
                    <a:pt x="0" y="1"/>
                    <a:pt x="1" y="2"/>
                    <a:pt x="1" y="2"/>
                  </a:cubicBezTo>
                  <a:cubicBezTo>
                    <a:pt x="8" y="2"/>
                    <a:pt x="8" y="2"/>
                    <a:pt x="8" y="2"/>
                  </a:cubicBezTo>
                  <a:cubicBezTo>
                    <a:pt x="8" y="2"/>
                    <a:pt x="9"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19" name="Freeform 102"/>
            <p:cNvSpPr>
              <a:spLocks/>
            </p:cNvSpPr>
            <p:nvPr/>
          </p:nvSpPr>
          <p:spPr bwMode="auto">
            <a:xfrm>
              <a:off x="3711575" y="4125913"/>
              <a:ext cx="1588" cy="19050"/>
            </a:xfrm>
            <a:custGeom>
              <a:avLst/>
              <a:gdLst>
                <a:gd name="T0" fmla="*/ 0 w 1"/>
                <a:gd name="T1" fmla="*/ 8 h 8"/>
                <a:gd name="T2" fmla="*/ 1 w 1"/>
                <a:gd name="T3" fmla="*/ 7 h 8"/>
                <a:gd name="T4" fmla="*/ 1 w 1"/>
                <a:gd name="T5" fmla="*/ 1 h 8"/>
                <a:gd name="T6" fmla="*/ 0 w 1"/>
                <a:gd name="T7" fmla="*/ 0 h 8"/>
                <a:gd name="T8" fmla="*/ 0 w 1"/>
                <a:gd name="T9" fmla="*/ 1 h 8"/>
                <a:gd name="T10" fmla="*/ 0 w 1"/>
                <a:gd name="T11" fmla="*/ 7 h 8"/>
                <a:gd name="T12" fmla="*/ 0 w 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 h="8">
                  <a:moveTo>
                    <a:pt x="0" y="8"/>
                  </a:moveTo>
                  <a:cubicBezTo>
                    <a:pt x="1" y="8"/>
                    <a:pt x="1" y="8"/>
                    <a:pt x="1" y="7"/>
                  </a:cubicBezTo>
                  <a:cubicBezTo>
                    <a:pt x="1" y="1"/>
                    <a:pt x="1" y="1"/>
                    <a:pt x="1" y="1"/>
                  </a:cubicBezTo>
                  <a:cubicBezTo>
                    <a:pt x="1" y="0"/>
                    <a:pt x="1" y="0"/>
                    <a:pt x="0" y="0"/>
                  </a:cubicBezTo>
                  <a:cubicBezTo>
                    <a:pt x="0" y="0"/>
                    <a:pt x="0" y="0"/>
                    <a:pt x="0" y="1"/>
                  </a:cubicBezTo>
                  <a:cubicBezTo>
                    <a:pt x="0" y="7"/>
                    <a:pt x="0" y="7"/>
                    <a:pt x="0" y="7"/>
                  </a:cubicBezTo>
                  <a:cubicBezTo>
                    <a:pt x="0" y="8"/>
                    <a:pt x="0" y="8"/>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20" name="Freeform 103"/>
            <p:cNvSpPr>
              <a:spLocks/>
            </p:cNvSpPr>
            <p:nvPr/>
          </p:nvSpPr>
          <p:spPr bwMode="auto">
            <a:xfrm>
              <a:off x="3743325" y="4143375"/>
              <a:ext cx="14288" cy="15875"/>
            </a:xfrm>
            <a:custGeom>
              <a:avLst/>
              <a:gdLst>
                <a:gd name="T0" fmla="*/ 1 w 6"/>
                <a:gd name="T1" fmla="*/ 7 h 7"/>
                <a:gd name="T2" fmla="*/ 1 w 6"/>
                <a:gd name="T3" fmla="*/ 6 h 7"/>
                <a:gd name="T4" fmla="*/ 6 w 6"/>
                <a:gd name="T5" fmla="*/ 2 h 7"/>
                <a:gd name="T6" fmla="*/ 6 w 6"/>
                <a:gd name="T7" fmla="*/ 0 h 7"/>
                <a:gd name="T8" fmla="*/ 5 w 6"/>
                <a:gd name="T9" fmla="*/ 0 h 7"/>
                <a:gd name="T10" fmla="*/ 0 w 6"/>
                <a:gd name="T11" fmla="*/ 5 h 7"/>
                <a:gd name="T12" fmla="*/ 0 w 6"/>
                <a:gd name="T13" fmla="*/ 6 h 7"/>
                <a:gd name="T14" fmla="*/ 1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1" y="7"/>
                  </a:moveTo>
                  <a:cubicBezTo>
                    <a:pt x="1" y="7"/>
                    <a:pt x="1" y="7"/>
                    <a:pt x="1" y="6"/>
                  </a:cubicBezTo>
                  <a:cubicBezTo>
                    <a:pt x="6" y="2"/>
                    <a:pt x="6" y="2"/>
                    <a:pt x="6" y="2"/>
                  </a:cubicBezTo>
                  <a:cubicBezTo>
                    <a:pt x="6" y="1"/>
                    <a:pt x="6" y="1"/>
                    <a:pt x="6" y="0"/>
                  </a:cubicBezTo>
                  <a:cubicBezTo>
                    <a:pt x="6" y="0"/>
                    <a:pt x="5" y="0"/>
                    <a:pt x="5" y="0"/>
                  </a:cubicBezTo>
                  <a:cubicBezTo>
                    <a:pt x="0" y="5"/>
                    <a:pt x="0" y="5"/>
                    <a:pt x="0" y="5"/>
                  </a:cubicBezTo>
                  <a:cubicBezTo>
                    <a:pt x="0" y="6"/>
                    <a:pt x="0" y="6"/>
                    <a:pt x="0" y="6"/>
                  </a:cubicBezTo>
                  <a:cubicBezTo>
                    <a:pt x="0" y="7"/>
                    <a:pt x="1" y="7"/>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21" name="Freeform 104"/>
            <p:cNvSpPr>
              <a:spLocks/>
            </p:cNvSpPr>
            <p:nvPr/>
          </p:nvSpPr>
          <p:spPr bwMode="auto">
            <a:xfrm>
              <a:off x="3667125" y="4217988"/>
              <a:ext cx="15875" cy="17462"/>
            </a:xfrm>
            <a:custGeom>
              <a:avLst/>
              <a:gdLst>
                <a:gd name="T0" fmla="*/ 0 w 6"/>
                <a:gd name="T1" fmla="*/ 7 h 7"/>
                <a:gd name="T2" fmla="*/ 1 w 6"/>
                <a:gd name="T3" fmla="*/ 7 h 7"/>
                <a:gd name="T4" fmla="*/ 6 w 6"/>
                <a:gd name="T5" fmla="*/ 2 h 7"/>
                <a:gd name="T6" fmla="*/ 6 w 6"/>
                <a:gd name="T7" fmla="*/ 1 h 7"/>
                <a:gd name="T8" fmla="*/ 5 w 6"/>
                <a:gd name="T9" fmla="*/ 1 h 7"/>
                <a:gd name="T10" fmla="*/ 0 w 6"/>
                <a:gd name="T11" fmla="*/ 5 h 7"/>
                <a:gd name="T12" fmla="*/ 0 w 6"/>
                <a:gd name="T13" fmla="*/ 7 h 7"/>
                <a:gd name="T14" fmla="*/ 0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0" y="7"/>
                  </a:moveTo>
                  <a:cubicBezTo>
                    <a:pt x="1" y="7"/>
                    <a:pt x="1" y="7"/>
                    <a:pt x="1" y="7"/>
                  </a:cubicBezTo>
                  <a:cubicBezTo>
                    <a:pt x="6" y="2"/>
                    <a:pt x="6" y="2"/>
                    <a:pt x="6" y="2"/>
                  </a:cubicBezTo>
                  <a:cubicBezTo>
                    <a:pt x="6" y="2"/>
                    <a:pt x="6" y="1"/>
                    <a:pt x="6" y="1"/>
                  </a:cubicBezTo>
                  <a:cubicBezTo>
                    <a:pt x="6" y="0"/>
                    <a:pt x="5" y="0"/>
                    <a:pt x="5" y="1"/>
                  </a:cubicBezTo>
                  <a:cubicBezTo>
                    <a:pt x="0" y="5"/>
                    <a:pt x="0" y="5"/>
                    <a:pt x="0" y="5"/>
                  </a:cubicBezTo>
                  <a:cubicBezTo>
                    <a:pt x="0" y="6"/>
                    <a:pt x="0" y="6"/>
                    <a:pt x="0" y="7"/>
                  </a:cubicBezTo>
                  <a:cubicBezTo>
                    <a:pt x="0" y="7"/>
                    <a:pt x="0" y="7"/>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22" name="Freeform 105"/>
            <p:cNvSpPr>
              <a:spLocks/>
            </p:cNvSpPr>
            <p:nvPr/>
          </p:nvSpPr>
          <p:spPr bwMode="auto">
            <a:xfrm>
              <a:off x="3743325" y="4217988"/>
              <a:ext cx="14288" cy="17462"/>
            </a:xfrm>
            <a:custGeom>
              <a:avLst/>
              <a:gdLst>
                <a:gd name="T0" fmla="*/ 5 w 6"/>
                <a:gd name="T1" fmla="*/ 7 h 7"/>
                <a:gd name="T2" fmla="*/ 5 w 6"/>
                <a:gd name="T3" fmla="*/ 7 h 7"/>
                <a:gd name="T4" fmla="*/ 6 w 6"/>
                <a:gd name="T5" fmla="*/ 7 h 7"/>
                <a:gd name="T6" fmla="*/ 6 w 6"/>
                <a:gd name="T7" fmla="*/ 5 h 7"/>
                <a:gd name="T8" fmla="*/ 1 w 6"/>
                <a:gd name="T9" fmla="*/ 1 h 7"/>
                <a:gd name="T10" fmla="*/ 0 w 6"/>
                <a:gd name="T11" fmla="*/ 1 h 7"/>
                <a:gd name="T12" fmla="*/ 0 w 6"/>
                <a:gd name="T13" fmla="*/ 2 h 7"/>
                <a:gd name="T14" fmla="*/ 5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5" y="7"/>
                  </a:moveTo>
                  <a:cubicBezTo>
                    <a:pt x="5" y="7"/>
                    <a:pt x="5" y="7"/>
                    <a:pt x="5" y="7"/>
                  </a:cubicBezTo>
                  <a:cubicBezTo>
                    <a:pt x="6" y="7"/>
                    <a:pt x="6" y="7"/>
                    <a:pt x="6" y="7"/>
                  </a:cubicBezTo>
                  <a:cubicBezTo>
                    <a:pt x="6" y="6"/>
                    <a:pt x="6" y="6"/>
                    <a:pt x="6" y="5"/>
                  </a:cubicBezTo>
                  <a:cubicBezTo>
                    <a:pt x="1" y="1"/>
                    <a:pt x="1" y="1"/>
                    <a:pt x="1" y="1"/>
                  </a:cubicBezTo>
                  <a:cubicBezTo>
                    <a:pt x="1" y="0"/>
                    <a:pt x="0" y="0"/>
                    <a:pt x="0" y="1"/>
                  </a:cubicBezTo>
                  <a:cubicBezTo>
                    <a:pt x="0" y="1"/>
                    <a:pt x="0" y="2"/>
                    <a:pt x="0" y="2"/>
                  </a:cubicBezTo>
                  <a:lnTo>
                    <a:pt x="5"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23" name="Freeform 106"/>
            <p:cNvSpPr>
              <a:spLocks/>
            </p:cNvSpPr>
            <p:nvPr/>
          </p:nvSpPr>
          <p:spPr bwMode="auto">
            <a:xfrm>
              <a:off x="3667125" y="4143375"/>
              <a:ext cx="15875" cy="15875"/>
            </a:xfrm>
            <a:custGeom>
              <a:avLst/>
              <a:gdLst>
                <a:gd name="T0" fmla="*/ 0 w 6"/>
                <a:gd name="T1" fmla="*/ 0 h 7"/>
                <a:gd name="T2" fmla="*/ 0 w 6"/>
                <a:gd name="T3" fmla="*/ 2 h 7"/>
                <a:gd name="T4" fmla="*/ 5 w 6"/>
                <a:gd name="T5" fmla="*/ 6 h 7"/>
                <a:gd name="T6" fmla="*/ 5 w 6"/>
                <a:gd name="T7" fmla="*/ 7 h 7"/>
                <a:gd name="T8" fmla="*/ 6 w 6"/>
                <a:gd name="T9" fmla="*/ 6 h 7"/>
                <a:gd name="T10" fmla="*/ 6 w 6"/>
                <a:gd name="T11" fmla="*/ 5 h 7"/>
                <a:gd name="T12" fmla="*/ 1 w 6"/>
                <a:gd name="T13" fmla="*/ 0 h 7"/>
                <a:gd name="T14" fmla="*/ 0 w 6"/>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0" y="0"/>
                  </a:moveTo>
                  <a:cubicBezTo>
                    <a:pt x="0" y="1"/>
                    <a:pt x="0" y="1"/>
                    <a:pt x="0" y="2"/>
                  </a:cubicBezTo>
                  <a:cubicBezTo>
                    <a:pt x="5" y="6"/>
                    <a:pt x="5" y="6"/>
                    <a:pt x="5" y="6"/>
                  </a:cubicBezTo>
                  <a:cubicBezTo>
                    <a:pt x="5" y="7"/>
                    <a:pt x="5" y="7"/>
                    <a:pt x="5" y="7"/>
                  </a:cubicBezTo>
                  <a:cubicBezTo>
                    <a:pt x="5" y="7"/>
                    <a:pt x="6" y="7"/>
                    <a:pt x="6" y="6"/>
                  </a:cubicBezTo>
                  <a:cubicBezTo>
                    <a:pt x="6" y="6"/>
                    <a:pt x="6" y="6"/>
                    <a:pt x="6" y="5"/>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grpSp>
      <p:grpSp>
        <p:nvGrpSpPr>
          <p:cNvPr id="187" name="Group 186"/>
          <p:cNvGrpSpPr/>
          <p:nvPr/>
        </p:nvGrpSpPr>
        <p:grpSpPr>
          <a:xfrm>
            <a:off x="2942406" y="2089242"/>
            <a:ext cx="298260" cy="539616"/>
            <a:chOff x="3632200" y="2433638"/>
            <a:chExt cx="241300" cy="436562"/>
          </a:xfrm>
          <a:solidFill>
            <a:srgbClr val="FFFFFF"/>
          </a:solidFill>
        </p:grpSpPr>
        <p:sp>
          <p:nvSpPr>
            <p:cNvPr id="170" name="Freeform 153"/>
            <p:cNvSpPr>
              <a:spLocks noEditPoints="1"/>
            </p:cNvSpPr>
            <p:nvPr/>
          </p:nvSpPr>
          <p:spPr bwMode="auto">
            <a:xfrm>
              <a:off x="3632200" y="2433638"/>
              <a:ext cx="241300" cy="153987"/>
            </a:xfrm>
            <a:custGeom>
              <a:avLst/>
              <a:gdLst>
                <a:gd name="T0" fmla="*/ 93 w 100"/>
                <a:gd name="T1" fmla="*/ 0 h 64"/>
                <a:gd name="T2" fmla="*/ 4 w 100"/>
                <a:gd name="T3" fmla="*/ 0 h 64"/>
                <a:gd name="T4" fmla="*/ 0 w 100"/>
                <a:gd name="T5" fmla="*/ 5 h 64"/>
                <a:gd name="T6" fmla="*/ 0 w 100"/>
                <a:gd name="T7" fmla="*/ 64 h 64"/>
                <a:gd name="T8" fmla="*/ 100 w 100"/>
                <a:gd name="T9" fmla="*/ 64 h 64"/>
                <a:gd name="T10" fmla="*/ 100 w 100"/>
                <a:gd name="T11" fmla="*/ 5 h 64"/>
                <a:gd name="T12" fmla="*/ 93 w 100"/>
                <a:gd name="T13" fmla="*/ 0 h 64"/>
                <a:gd name="T14" fmla="*/ 20 w 100"/>
                <a:gd name="T15" fmla="*/ 45 h 64"/>
                <a:gd name="T16" fmla="*/ 16 w 100"/>
                <a:gd name="T17" fmla="*/ 50 h 64"/>
                <a:gd name="T18" fmla="*/ 12 w 100"/>
                <a:gd name="T19" fmla="*/ 45 h 64"/>
                <a:gd name="T20" fmla="*/ 12 w 100"/>
                <a:gd name="T21" fmla="*/ 27 h 64"/>
                <a:gd name="T22" fmla="*/ 16 w 100"/>
                <a:gd name="T23" fmla="*/ 23 h 64"/>
                <a:gd name="T24" fmla="*/ 20 w 100"/>
                <a:gd name="T25" fmla="*/ 27 h 64"/>
                <a:gd name="T26" fmla="*/ 20 w 100"/>
                <a:gd name="T27" fmla="*/ 4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64">
                  <a:moveTo>
                    <a:pt x="93" y="0"/>
                  </a:moveTo>
                  <a:cubicBezTo>
                    <a:pt x="4" y="0"/>
                    <a:pt x="4" y="0"/>
                    <a:pt x="4" y="0"/>
                  </a:cubicBezTo>
                  <a:cubicBezTo>
                    <a:pt x="1" y="0"/>
                    <a:pt x="0" y="2"/>
                    <a:pt x="0" y="5"/>
                  </a:cubicBezTo>
                  <a:cubicBezTo>
                    <a:pt x="0" y="64"/>
                    <a:pt x="0" y="64"/>
                    <a:pt x="0" y="64"/>
                  </a:cubicBezTo>
                  <a:cubicBezTo>
                    <a:pt x="100" y="64"/>
                    <a:pt x="100" y="64"/>
                    <a:pt x="100" y="64"/>
                  </a:cubicBezTo>
                  <a:cubicBezTo>
                    <a:pt x="100" y="5"/>
                    <a:pt x="100" y="5"/>
                    <a:pt x="100" y="5"/>
                  </a:cubicBezTo>
                  <a:cubicBezTo>
                    <a:pt x="100" y="2"/>
                    <a:pt x="96" y="0"/>
                    <a:pt x="93" y="0"/>
                  </a:cubicBezTo>
                  <a:close/>
                  <a:moveTo>
                    <a:pt x="20" y="45"/>
                  </a:moveTo>
                  <a:cubicBezTo>
                    <a:pt x="20" y="48"/>
                    <a:pt x="18" y="50"/>
                    <a:pt x="16" y="50"/>
                  </a:cubicBezTo>
                  <a:cubicBezTo>
                    <a:pt x="14" y="50"/>
                    <a:pt x="12" y="48"/>
                    <a:pt x="12" y="45"/>
                  </a:cubicBezTo>
                  <a:cubicBezTo>
                    <a:pt x="12" y="27"/>
                    <a:pt x="12" y="27"/>
                    <a:pt x="12" y="27"/>
                  </a:cubicBezTo>
                  <a:cubicBezTo>
                    <a:pt x="12" y="25"/>
                    <a:pt x="14" y="23"/>
                    <a:pt x="16" y="23"/>
                  </a:cubicBezTo>
                  <a:cubicBezTo>
                    <a:pt x="18" y="23"/>
                    <a:pt x="20" y="25"/>
                    <a:pt x="20" y="27"/>
                  </a:cubicBezTo>
                  <a:lnTo>
                    <a:pt x="2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71" name="Freeform 154"/>
            <p:cNvSpPr>
              <a:spLocks noEditPoints="1"/>
            </p:cNvSpPr>
            <p:nvPr/>
          </p:nvSpPr>
          <p:spPr bwMode="auto">
            <a:xfrm>
              <a:off x="3632200" y="2617788"/>
              <a:ext cx="241300" cy="252412"/>
            </a:xfrm>
            <a:custGeom>
              <a:avLst/>
              <a:gdLst>
                <a:gd name="T0" fmla="*/ 0 w 100"/>
                <a:gd name="T1" fmla="*/ 0 h 104"/>
                <a:gd name="T2" fmla="*/ 0 w 100"/>
                <a:gd name="T3" fmla="*/ 97 h 104"/>
                <a:gd name="T4" fmla="*/ 4 w 100"/>
                <a:gd name="T5" fmla="*/ 104 h 104"/>
                <a:gd name="T6" fmla="*/ 93 w 100"/>
                <a:gd name="T7" fmla="*/ 104 h 104"/>
                <a:gd name="T8" fmla="*/ 100 w 100"/>
                <a:gd name="T9" fmla="*/ 97 h 104"/>
                <a:gd name="T10" fmla="*/ 100 w 100"/>
                <a:gd name="T11" fmla="*/ 0 h 104"/>
                <a:gd name="T12" fmla="*/ 0 w 100"/>
                <a:gd name="T13" fmla="*/ 0 h 104"/>
                <a:gd name="T14" fmla="*/ 20 w 100"/>
                <a:gd name="T15" fmla="*/ 61 h 104"/>
                <a:gd name="T16" fmla="*/ 16 w 100"/>
                <a:gd name="T17" fmla="*/ 65 h 104"/>
                <a:gd name="T18" fmla="*/ 12 w 100"/>
                <a:gd name="T19" fmla="*/ 61 h 104"/>
                <a:gd name="T20" fmla="*/ 12 w 100"/>
                <a:gd name="T21" fmla="*/ 15 h 104"/>
                <a:gd name="T22" fmla="*/ 16 w 100"/>
                <a:gd name="T23" fmla="*/ 11 h 104"/>
                <a:gd name="T24" fmla="*/ 20 w 100"/>
                <a:gd name="T25" fmla="*/ 15 h 104"/>
                <a:gd name="T26" fmla="*/ 20 w 100"/>
                <a:gd name="T27" fmla="*/ 6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104">
                  <a:moveTo>
                    <a:pt x="0" y="0"/>
                  </a:moveTo>
                  <a:cubicBezTo>
                    <a:pt x="0" y="97"/>
                    <a:pt x="0" y="97"/>
                    <a:pt x="0" y="97"/>
                  </a:cubicBezTo>
                  <a:cubicBezTo>
                    <a:pt x="0" y="100"/>
                    <a:pt x="1" y="104"/>
                    <a:pt x="4" y="104"/>
                  </a:cubicBezTo>
                  <a:cubicBezTo>
                    <a:pt x="93" y="104"/>
                    <a:pt x="93" y="104"/>
                    <a:pt x="93" y="104"/>
                  </a:cubicBezTo>
                  <a:cubicBezTo>
                    <a:pt x="96" y="104"/>
                    <a:pt x="100" y="100"/>
                    <a:pt x="100" y="97"/>
                  </a:cubicBezTo>
                  <a:cubicBezTo>
                    <a:pt x="100" y="0"/>
                    <a:pt x="100" y="0"/>
                    <a:pt x="100" y="0"/>
                  </a:cubicBezTo>
                  <a:lnTo>
                    <a:pt x="0" y="0"/>
                  </a:lnTo>
                  <a:close/>
                  <a:moveTo>
                    <a:pt x="20" y="61"/>
                  </a:moveTo>
                  <a:cubicBezTo>
                    <a:pt x="20" y="63"/>
                    <a:pt x="18" y="65"/>
                    <a:pt x="16" y="65"/>
                  </a:cubicBezTo>
                  <a:cubicBezTo>
                    <a:pt x="14" y="65"/>
                    <a:pt x="12" y="63"/>
                    <a:pt x="12" y="61"/>
                  </a:cubicBezTo>
                  <a:cubicBezTo>
                    <a:pt x="12" y="15"/>
                    <a:pt x="12" y="15"/>
                    <a:pt x="12" y="15"/>
                  </a:cubicBezTo>
                  <a:cubicBezTo>
                    <a:pt x="12" y="13"/>
                    <a:pt x="14" y="11"/>
                    <a:pt x="16" y="11"/>
                  </a:cubicBezTo>
                  <a:cubicBezTo>
                    <a:pt x="18" y="11"/>
                    <a:pt x="20" y="13"/>
                    <a:pt x="20" y="15"/>
                  </a:cubicBezTo>
                  <a:lnTo>
                    <a:pt x="2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grpSp>
      <p:sp>
        <p:nvSpPr>
          <p:cNvPr id="18" name="TextBox 17"/>
          <p:cNvSpPr txBox="1"/>
          <p:nvPr/>
        </p:nvSpPr>
        <p:spPr>
          <a:xfrm>
            <a:off x="9783713" y="4965641"/>
            <a:ext cx="763001" cy="180690"/>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13874">
              <a:defRPr/>
            </a:pPr>
            <a:r>
              <a:rPr lang="en-US" sz="1174" dirty="0">
                <a:solidFill>
                  <a:schemeClr val="bg1"/>
                </a:solidFill>
                <a:latin typeface="Segoe UI"/>
              </a:rPr>
              <a:t>Television</a:t>
            </a:r>
          </a:p>
        </p:txBody>
      </p:sp>
      <p:sp>
        <p:nvSpPr>
          <p:cNvPr id="26" name="TextBox 25"/>
          <p:cNvSpPr txBox="1"/>
          <p:nvPr/>
        </p:nvSpPr>
        <p:spPr>
          <a:xfrm>
            <a:off x="9783713" y="2766340"/>
            <a:ext cx="763001" cy="180690"/>
          </a:xfrm>
          <a:prstGeom prst="rect">
            <a:avLst/>
          </a:prstGeom>
        </p:spPr>
        <p:txBody>
          <a:bodyPr wrap="square" lIns="0" tIns="0" rIns="0" bIns="0" rtlCol="0">
            <a:spAutoFit/>
          </a:bodyPr>
          <a:lstStyle/>
          <a:p>
            <a:pPr algn="ctr" defTabSz="913874">
              <a:defRPr/>
            </a:pPr>
            <a:r>
              <a:rPr lang="en-US" sz="1174" spc="-38" dirty="0">
                <a:solidFill>
                  <a:schemeClr val="bg1"/>
                </a:solidFill>
                <a:latin typeface="Segoe UI"/>
                <a:ea typeface="Segoe UI" pitchFamily="34" charset="0"/>
                <a:cs typeface="Segoe UI" pitchFamily="34" charset="0"/>
              </a:rPr>
              <a:t>Microwave</a:t>
            </a:r>
          </a:p>
        </p:txBody>
      </p:sp>
      <p:grpSp>
        <p:nvGrpSpPr>
          <p:cNvPr id="194" name="Group 193"/>
          <p:cNvGrpSpPr/>
          <p:nvPr/>
        </p:nvGrpSpPr>
        <p:grpSpPr>
          <a:xfrm>
            <a:off x="9918951" y="4267981"/>
            <a:ext cx="492522" cy="539616"/>
            <a:chOff x="9374188" y="4051300"/>
            <a:chExt cx="398463" cy="436563"/>
          </a:xfrm>
          <a:solidFill>
            <a:srgbClr val="FFFFFF"/>
          </a:solidFill>
        </p:grpSpPr>
        <p:sp>
          <p:nvSpPr>
            <p:cNvPr id="146" name="Freeform 129"/>
            <p:cNvSpPr>
              <a:spLocks noEditPoints="1"/>
            </p:cNvSpPr>
            <p:nvPr/>
          </p:nvSpPr>
          <p:spPr bwMode="auto">
            <a:xfrm>
              <a:off x="9374188" y="4217988"/>
              <a:ext cx="398463" cy="269875"/>
            </a:xfrm>
            <a:custGeom>
              <a:avLst/>
              <a:gdLst>
                <a:gd name="T0" fmla="*/ 158 w 165"/>
                <a:gd name="T1" fmla="*/ 0 h 111"/>
                <a:gd name="T2" fmla="*/ 7 w 165"/>
                <a:gd name="T3" fmla="*/ 0 h 111"/>
                <a:gd name="T4" fmla="*/ 0 w 165"/>
                <a:gd name="T5" fmla="*/ 7 h 111"/>
                <a:gd name="T6" fmla="*/ 0 w 165"/>
                <a:gd name="T7" fmla="*/ 104 h 111"/>
                <a:gd name="T8" fmla="*/ 7 w 165"/>
                <a:gd name="T9" fmla="*/ 111 h 111"/>
                <a:gd name="T10" fmla="*/ 158 w 165"/>
                <a:gd name="T11" fmla="*/ 111 h 111"/>
                <a:gd name="T12" fmla="*/ 165 w 165"/>
                <a:gd name="T13" fmla="*/ 104 h 111"/>
                <a:gd name="T14" fmla="*/ 165 w 165"/>
                <a:gd name="T15" fmla="*/ 7 h 111"/>
                <a:gd name="T16" fmla="*/ 158 w 165"/>
                <a:gd name="T17" fmla="*/ 0 h 111"/>
                <a:gd name="T18" fmla="*/ 120 w 165"/>
                <a:gd name="T19" fmla="*/ 93 h 111"/>
                <a:gd name="T20" fmla="*/ 73 w 165"/>
                <a:gd name="T21" fmla="*/ 96 h 111"/>
                <a:gd name="T22" fmla="*/ 18 w 165"/>
                <a:gd name="T23" fmla="*/ 93 h 111"/>
                <a:gd name="T24" fmla="*/ 14 w 165"/>
                <a:gd name="T25" fmla="*/ 56 h 111"/>
                <a:gd name="T26" fmla="*/ 18 w 165"/>
                <a:gd name="T27" fmla="*/ 17 h 111"/>
                <a:gd name="T28" fmla="*/ 73 w 165"/>
                <a:gd name="T29" fmla="*/ 14 h 111"/>
                <a:gd name="T30" fmla="*/ 120 w 165"/>
                <a:gd name="T31" fmla="*/ 17 h 111"/>
                <a:gd name="T32" fmla="*/ 124 w 165"/>
                <a:gd name="T33" fmla="*/ 55 h 111"/>
                <a:gd name="T34" fmla="*/ 120 w 165"/>
                <a:gd name="T35" fmla="*/ 93 h 111"/>
                <a:gd name="T36" fmla="*/ 154 w 165"/>
                <a:gd name="T37" fmla="*/ 91 h 111"/>
                <a:gd name="T38" fmla="*/ 152 w 165"/>
                <a:gd name="T39" fmla="*/ 94 h 111"/>
                <a:gd name="T40" fmla="*/ 140 w 165"/>
                <a:gd name="T41" fmla="*/ 94 h 111"/>
                <a:gd name="T42" fmla="*/ 137 w 165"/>
                <a:gd name="T43" fmla="*/ 91 h 111"/>
                <a:gd name="T44" fmla="*/ 137 w 165"/>
                <a:gd name="T45" fmla="*/ 20 h 111"/>
                <a:gd name="T46" fmla="*/ 140 w 165"/>
                <a:gd name="T47" fmla="*/ 17 h 111"/>
                <a:gd name="T48" fmla="*/ 152 w 165"/>
                <a:gd name="T49" fmla="*/ 17 h 111"/>
                <a:gd name="T50" fmla="*/ 154 w 165"/>
                <a:gd name="T51" fmla="*/ 20 h 111"/>
                <a:gd name="T52" fmla="*/ 154 w 165"/>
                <a:gd name="T53" fmla="*/ 9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5" h="111">
                  <a:moveTo>
                    <a:pt x="158" y="0"/>
                  </a:moveTo>
                  <a:cubicBezTo>
                    <a:pt x="7" y="0"/>
                    <a:pt x="7" y="0"/>
                    <a:pt x="7" y="0"/>
                  </a:cubicBezTo>
                  <a:cubicBezTo>
                    <a:pt x="3" y="0"/>
                    <a:pt x="0" y="3"/>
                    <a:pt x="0" y="7"/>
                  </a:cubicBezTo>
                  <a:cubicBezTo>
                    <a:pt x="0" y="104"/>
                    <a:pt x="0" y="104"/>
                    <a:pt x="0" y="104"/>
                  </a:cubicBezTo>
                  <a:cubicBezTo>
                    <a:pt x="0" y="108"/>
                    <a:pt x="3" y="111"/>
                    <a:pt x="7" y="111"/>
                  </a:cubicBezTo>
                  <a:cubicBezTo>
                    <a:pt x="158" y="111"/>
                    <a:pt x="158" y="111"/>
                    <a:pt x="158" y="111"/>
                  </a:cubicBezTo>
                  <a:cubicBezTo>
                    <a:pt x="162" y="111"/>
                    <a:pt x="165" y="108"/>
                    <a:pt x="165" y="104"/>
                  </a:cubicBezTo>
                  <a:cubicBezTo>
                    <a:pt x="165" y="7"/>
                    <a:pt x="165" y="7"/>
                    <a:pt x="165" y="7"/>
                  </a:cubicBezTo>
                  <a:cubicBezTo>
                    <a:pt x="165" y="3"/>
                    <a:pt x="162" y="0"/>
                    <a:pt x="158" y="0"/>
                  </a:cubicBezTo>
                  <a:close/>
                  <a:moveTo>
                    <a:pt x="120" y="93"/>
                  </a:moveTo>
                  <a:cubicBezTo>
                    <a:pt x="118" y="95"/>
                    <a:pt x="97" y="96"/>
                    <a:pt x="73" y="96"/>
                  </a:cubicBezTo>
                  <a:cubicBezTo>
                    <a:pt x="46" y="96"/>
                    <a:pt x="20" y="95"/>
                    <a:pt x="18" y="93"/>
                  </a:cubicBezTo>
                  <a:cubicBezTo>
                    <a:pt x="16" y="91"/>
                    <a:pt x="14" y="74"/>
                    <a:pt x="14" y="56"/>
                  </a:cubicBezTo>
                  <a:cubicBezTo>
                    <a:pt x="14" y="36"/>
                    <a:pt x="15" y="20"/>
                    <a:pt x="18" y="17"/>
                  </a:cubicBezTo>
                  <a:cubicBezTo>
                    <a:pt x="20" y="15"/>
                    <a:pt x="47" y="14"/>
                    <a:pt x="73" y="14"/>
                  </a:cubicBezTo>
                  <a:cubicBezTo>
                    <a:pt x="99" y="14"/>
                    <a:pt x="119" y="16"/>
                    <a:pt x="120" y="17"/>
                  </a:cubicBezTo>
                  <a:cubicBezTo>
                    <a:pt x="122" y="19"/>
                    <a:pt x="124" y="36"/>
                    <a:pt x="124" y="55"/>
                  </a:cubicBezTo>
                  <a:cubicBezTo>
                    <a:pt x="124" y="74"/>
                    <a:pt x="123" y="91"/>
                    <a:pt x="120" y="93"/>
                  </a:cubicBezTo>
                  <a:close/>
                  <a:moveTo>
                    <a:pt x="154" y="91"/>
                  </a:moveTo>
                  <a:cubicBezTo>
                    <a:pt x="154" y="92"/>
                    <a:pt x="153" y="94"/>
                    <a:pt x="152" y="94"/>
                  </a:cubicBezTo>
                  <a:cubicBezTo>
                    <a:pt x="140" y="94"/>
                    <a:pt x="140" y="94"/>
                    <a:pt x="140" y="94"/>
                  </a:cubicBezTo>
                  <a:cubicBezTo>
                    <a:pt x="139" y="94"/>
                    <a:pt x="137" y="92"/>
                    <a:pt x="137" y="91"/>
                  </a:cubicBezTo>
                  <a:cubicBezTo>
                    <a:pt x="137" y="20"/>
                    <a:pt x="137" y="20"/>
                    <a:pt x="137" y="20"/>
                  </a:cubicBezTo>
                  <a:cubicBezTo>
                    <a:pt x="137" y="19"/>
                    <a:pt x="139" y="17"/>
                    <a:pt x="140" y="17"/>
                  </a:cubicBezTo>
                  <a:cubicBezTo>
                    <a:pt x="152" y="17"/>
                    <a:pt x="152" y="17"/>
                    <a:pt x="152" y="17"/>
                  </a:cubicBezTo>
                  <a:cubicBezTo>
                    <a:pt x="153" y="17"/>
                    <a:pt x="154" y="19"/>
                    <a:pt x="154" y="20"/>
                  </a:cubicBezTo>
                  <a:lnTo>
                    <a:pt x="154"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47" name="Oval 130"/>
            <p:cNvSpPr>
              <a:spLocks noChangeArrowheads="1"/>
            </p:cNvSpPr>
            <p:nvPr/>
          </p:nvSpPr>
          <p:spPr bwMode="auto">
            <a:xfrm>
              <a:off x="9720263" y="4271963"/>
              <a:ext cx="14288"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48" name="Oval 131"/>
            <p:cNvSpPr>
              <a:spLocks noChangeArrowheads="1"/>
            </p:cNvSpPr>
            <p:nvPr/>
          </p:nvSpPr>
          <p:spPr bwMode="auto">
            <a:xfrm>
              <a:off x="9720263" y="4292600"/>
              <a:ext cx="14288" cy="174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49" name="Oval 132"/>
            <p:cNvSpPr>
              <a:spLocks noChangeArrowheads="1"/>
            </p:cNvSpPr>
            <p:nvPr/>
          </p:nvSpPr>
          <p:spPr bwMode="auto">
            <a:xfrm>
              <a:off x="9720263" y="4318000"/>
              <a:ext cx="14288"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50" name="Oval 133"/>
            <p:cNvSpPr>
              <a:spLocks noChangeArrowheads="1"/>
            </p:cNvSpPr>
            <p:nvPr/>
          </p:nvSpPr>
          <p:spPr bwMode="auto">
            <a:xfrm>
              <a:off x="9712325" y="4356100"/>
              <a:ext cx="30163" cy="30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51" name="Oval 134"/>
            <p:cNvSpPr>
              <a:spLocks noChangeArrowheads="1"/>
            </p:cNvSpPr>
            <p:nvPr/>
          </p:nvSpPr>
          <p:spPr bwMode="auto">
            <a:xfrm>
              <a:off x="9712325" y="4405313"/>
              <a:ext cx="30163" cy="28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52" name="Freeform 135"/>
            <p:cNvSpPr>
              <a:spLocks/>
            </p:cNvSpPr>
            <p:nvPr/>
          </p:nvSpPr>
          <p:spPr bwMode="auto">
            <a:xfrm>
              <a:off x="9502775" y="4184650"/>
              <a:ext cx="130175" cy="28575"/>
            </a:xfrm>
            <a:custGeom>
              <a:avLst/>
              <a:gdLst>
                <a:gd name="T0" fmla="*/ 34 w 54"/>
                <a:gd name="T1" fmla="*/ 0 h 12"/>
                <a:gd name="T2" fmla="*/ 33 w 54"/>
                <a:gd name="T3" fmla="*/ 0 h 12"/>
                <a:gd name="T4" fmla="*/ 27 w 54"/>
                <a:gd name="T5" fmla="*/ 0 h 12"/>
                <a:gd name="T6" fmla="*/ 20 w 54"/>
                <a:gd name="T7" fmla="*/ 0 h 12"/>
                <a:gd name="T8" fmla="*/ 19 w 54"/>
                <a:gd name="T9" fmla="*/ 1 h 12"/>
                <a:gd name="T10" fmla="*/ 0 w 54"/>
                <a:gd name="T11" fmla="*/ 12 h 12"/>
                <a:gd name="T12" fmla="*/ 54 w 54"/>
                <a:gd name="T13" fmla="*/ 12 h 12"/>
                <a:gd name="T14" fmla="*/ 34 w 54"/>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2">
                  <a:moveTo>
                    <a:pt x="34" y="0"/>
                  </a:moveTo>
                  <a:cubicBezTo>
                    <a:pt x="34" y="0"/>
                    <a:pt x="33" y="0"/>
                    <a:pt x="33" y="0"/>
                  </a:cubicBezTo>
                  <a:cubicBezTo>
                    <a:pt x="31" y="0"/>
                    <a:pt x="29" y="0"/>
                    <a:pt x="27" y="0"/>
                  </a:cubicBezTo>
                  <a:cubicBezTo>
                    <a:pt x="25" y="0"/>
                    <a:pt x="22" y="0"/>
                    <a:pt x="20" y="0"/>
                  </a:cubicBezTo>
                  <a:cubicBezTo>
                    <a:pt x="20" y="0"/>
                    <a:pt x="19" y="1"/>
                    <a:pt x="19" y="1"/>
                  </a:cubicBezTo>
                  <a:cubicBezTo>
                    <a:pt x="11" y="3"/>
                    <a:pt x="4" y="5"/>
                    <a:pt x="0" y="12"/>
                  </a:cubicBezTo>
                  <a:cubicBezTo>
                    <a:pt x="54" y="12"/>
                    <a:pt x="54" y="12"/>
                    <a:pt x="54" y="12"/>
                  </a:cubicBezTo>
                  <a:cubicBezTo>
                    <a:pt x="50" y="4"/>
                    <a:pt x="43" y="3"/>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53" name="Freeform 136"/>
            <p:cNvSpPr>
              <a:spLocks/>
            </p:cNvSpPr>
            <p:nvPr/>
          </p:nvSpPr>
          <p:spPr bwMode="auto">
            <a:xfrm>
              <a:off x="9466263" y="4051300"/>
              <a:ext cx="84138" cy="130175"/>
            </a:xfrm>
            <a:custGeom>
              <a:avLst/>
              <a:gdLst>
                <a:gd name="T0" fmla="*/ 1 w 35"/>
                <a:gd name="T1" fmla="*/ 0 h 54"/>
                <a:gd name="T2" fmla="*/ 0 w 35"/>
                <a:gd name="T3" fmla="*/ 0 h 54"/>
                <a:gd name="T4" fmla="*/ 0 w 35"/>
                <a:gd name="T5" fmla="*/ 1 h 54"/>
                <a:gd name="T6" fmla="*/ 34 w 35"/>
                <a:gd name="T7" fmla="*/ 54 h 54"/>
                <a:gd name="T8" fmla="*/ 35 w 35"/>
                <a:gd name="T9" fmla="*/ 54 h 54"/>
                <a:gd name="T10" fmla="*/ 1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1" y="0"/>
                  </a:moveTo>
                  <a:cubicBezTo>
                    <a:pt x="1" y="0"/>
                    <a:pt x="1" y="0"/>
                    <a:pt x="0" y="0"/>
                  </a:cubicBezTo>
                  <a:cubicBezTo>
                    <a:pt x="0" y="0"/>
                    <a:pt x="0" y="1"/>
                    <a:pt x="0" y="1"/>
                  </a:cubicBezTo>
                  <a:cubicBezTo>
                    <a:pt x="34" y="54"/>
                    <a:pt x="34" y="54"/>
                    <a:pt x="34" y="54"/>
                  </a:cubicBezTo>
                  <a:cubicBezTo>
                    <a:pt x="34" y="54"/>
                    <a:pt x="35" y="54"/>
                    <a:pt x="35" y="54"/>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54" name="Freeform 137"/>
            <p:cNvSpPr>
              <a:spLocks/>
            </p:cNvSpPr>
            <p:nvPr/>
          </p:nvSpPr>
          <p:spPr bwMode="auto">
            <a:xfrm>
              <a:off x="9582150" y="4051300"/>
              <a:ext cx="87313" cy="130175"/>
            </a:xfrm>
            <a:custGeom>
              <a:avLst/>
              <a:gdLst>
                <a:gd name="T0" fmla="*/ 35 w 36"/>
                <a:gd name="T1" fmla="*/ 0 h 54"/>
                <a:gd name="T2" fmla="*/ 34 w 36"/>
                <a:gd name="T3" fmla="*/ 0 h 54"/>
                <a:gd name="T4" fmla="*/ 0 w 36"/>
                <a:gd name="T5" fmla="*/ 54 h 54"/>
                <a:gd name="T6" fmla="*/ 1 w 36"/>
                <a:gd name="T7" fmla="*/ 54 h 54"/>
                <a:gd name="T8" fmla="*/ 36 w 36"/>
                <a:gd name="T9" fmla="*/ 1 h 54"/>
                <a:gd name="T10" fmla="*/ 35 w 36"/>
                <a:gd name="T11" fmla="*/ 0 h 54"/>
              </a:gdLst>
              <a:ahLst/>
              <a:cxnLst>
                <a:cxn ang="0">
                  <a:pos x="T0" y="T1"/>
                </a:cxn>
                <a:cxn ang="0">
                  <a:pos x="T2" y="T3"/>
                </a:cxn>
                <a:cxn ang="0">
                  <a:pos x="T4" y="T5"/>
                </a:cxn>
                <a:cxn ang="0">
                  <a:pos x="T6" y="T7"/>
                </a:cxn>
                <a:cxn ang="0">
                  <a:pos x="T8" y="T9"/>
                </a:cxn>
                <a:cxn ang="0">
                  <a:pos x="T10" y="T11"/>
                </a:cxn>
              </a:cxnLst>
              <a:rect l="0" t="0" r="r" b="b"/>
              <a:pathLst>
                <a:path w="36" h="54">
                  <a:moveTo>
                    <a:pt x="35" y="0"/>
                  </a:moveTo>
                  <a:cubicBezTo>
                    <a:pt x="35" y="0"/>
                    <a:pt x="35" y="0"/>
                    <a:pt x="34" y="0"/>
                  </a:cubicBezTo>
                  <a:cubicBezTo>
                    <a:pt x="0" y="54"/>
                    <a:pt x="0" y="54"/>
                    <a:pt x="0" y="54"/>
                  </a:cubicBezTo>
                  <a:cubicBezTo>
                    <a:pt x="0" y="54"/>
                    <a:pt x="1" y="54"/>
                    <a:pt x="1" y="54"/>
                  </a:cubicBezTo>
                  <a:cubicBezTo>
                    <a:pt x="36" y="1"/>
                    <a:pt x="36" y="1"/>
                    <a:pt x="36" y="1"/>
                  </a:cubicBezTo>
                  <a:cubicBezTo>
                    <a:pt x="36" y="1"/>
                    <a:pt x="36"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grpSp>
      <p:grpSp>
        <p:nvGrpSpPr>
          <p:cNvPr id="181" name="Group 180"/>
          <p:cNvGrpSpPr/>
          <p:nvPr/>
        </p:nvGrpSpPr>
        <p:grpSpPr>
          <a:xfrm>
            <a:off x="9896384" y="2320785"/>
            <a:ext cx="537655" cy="308073"/>
            <a:chOff x="9350375" y="2522538"/>
            <a:chExt cx="434976" cy="249237"/>
          </a:xfrm>
          <a:solidFill>
            <a:srgbClr val="FFFFFF"/>
          </a:solidFill>
        </p:grpSpPr>
        <p:sp>
          <p:nvSpPr>
            <p:cNvPr id="172" name="Freeform 155"/>
            <p:cNvSpPr>
              <a:spLocks noEditPoints="1"/>
            </p:cNvSpPr>
            <p:nvPr/>
          </p:nvSpPr>
          <p:spPr bwMode="auto">
            <a:xfrm>
              <a:off x="9688513" y="2522538"/>
              <a:ext cx="96838" cy="249237"/>
            </a:xfrm>
            <a:custGeom>
              <a:avLst/>
              <a:gdLst>
                <a:gd name="T0" fmla="*/ 0 w 40"/>
                <a:gd name="T1" fmla="*/ 0 h 103"/>
                <a:gd name="T2" fmla="*/ 5 w 40"/>
                <a:gd name="T3" fmla="*/ 100 h 103"/>
                <a:gd name="T4" fmla="*/ 13 w 40"/>
                <a:gd name="T5" fmla="*/ 100 h 103"/>
                <a:gd name="T6" fmla="*/ 40 w 40"/>
                <a:gd name="T7" fmla="*/ 94 h 103"/>
                <a:gd name="T8" fmla="*/ 34 w 40"/>
                <a:gd name="T9" fmla="*/ 0 h 103"/>
                <a:gd name="T10" fmla="*/ 12 w 40"/>
                <a:gd name="T11" fmla="*/ 54 h 103"/>
                <a:gd name="T12" fmla="*/ 6 w 40"/>
                <a:gd name="T13" fmla="*/ 54 h 103"/>
                <a:gd name="T14" fmla="*/ 6 w 40"/>
                <a:gd name="T15" fmla="*/ 42 h 103"/>
                <a:gd name="T16" fmla="*/ 12 w 40"/>
                <a:gd name="T17" fmla="*/ 42 h 103"/>
                <a:gd name="T18" fmla="*/ 6 w 40"/>
                <a:gd name="T19" fmla="*/ 42 h 103"/>
                <a:gd name="T20" fmla="*/ 6 w 40"/>
                <a:gd name="T21" fmla="*/ 66 h 103"/>
                <a:gd name="T22" fmla="*/ 12 w 40"/>
                <a:gd name="T23" fmla="*/ 66 h 103"/>
                <a:gd name="T24" fmla="*/ 20 w 40"/>
                <a:gd name="T25" fmla="*/ 91 h 103"/>
                <a:gd name="T26" fmla="*/ 20 w 40"/>
                <a:gd name="T27" fmla="*/ 75 h 103"/>
                <a:gd name="T28" fmla="*/ 20 w 40"/>
                <a:gd name="T29" fmla="*/ 91 h 103"/>
                <a:gd name="T30" fmla="*/ 23 w 40"/>
                <a:gd name="T31" fmla="*/ 54 h 103"/>
                <a:gd name="T32" fmla="*/ 17 w 40"/>
                <a:gd name="T33" fmla="*/ 54 h 103"/>
                <a:gd name="T34" fmla="*/ 17 w 40"/>
                <a:gd name="T35" fmla="*/ 42 h 103"/>
                <a:gd name="T36" fmla="*/ 23 w 40"/>
                <a:gd name="T37" fmla="*/ 42 h 103"/>
                <a:gd name="T38" fmla="*/ 17 w 40"/>
                <a:gd name="T39" fmla="*/ 42 h 103"/>
                <a:gd name="T40" fmla="*/ 23 w 40"/>
                <a:gd name="T41" fmla="*/ 66 h 103"/>
                <a:gd name="T42" fmla="*/ 17 w 40"/>
                <a:gd name="T43" fmla="*/ 66 h 103"/>
                <a:gd name="T44" fmla="*/ 31 w 40"/>
                <a:gd name="T45" fmla="*/ 69 h 103"/>
                <a:gd name="T46" fmla="*/ 31 w 40"/>
                <a:gd name="T47" fmla="*/ 63 h 103"/>
                <a:gd name="T48" fmla="*/ 31 w 40"/>
                <a:gd name="T49" fmla="*/ 69 h 103"/>
                <a:gd name="T50" fmla="*/ 28 w 40"/>
                <a:gd name="T51" fmla="*/ 54 h 103"/>
                <a:gd name="T52" fmla="*/ 34 w 40"/>
                <a:gd name="T53" fmla="*/ 54 h 103"/>
                <a:gd name="T54" fmla="*/ 31 w 40"/>
                <a:gd name="T55" fmla="*/ 45 h 103"/>
                <a:gd name="T56" fmla="*/ 31 w 40"/>
                <a:gd name="T57" fmla="*/ 39 h 103"/>
                <a:gd name="T58" fmla="*/ 31 w 40"/>
                <a:gd name="T59" fmla="*/ 45 h 103"/>
                <a:gd name="T60" fmla="*/ 28 w 40"/>
                <a:gd name="T61" fmla="*/ 33 h 103"/>
                <a:gd name="T62" fmla="*/ 6 w 40"/>
                <a:gd name="T63" fmla="*/ 27 h 103"/>
                <a:gd name="T64" fmla="*/ 12 w 40"/>
                <a:gd name="T65" fmla="*/ 15 h 103"/>
                <a:gd name="T66" fmla="*/ 34 w 40"/>
                <a:gd name="T67" fmla="*/ 2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 h="103">
                  <a:moveTo>
                    <a:pt x="34" y="0"/>
                  </a:moveTo>
                  <a:cubicBezTo>
                    <a:pt x="0" y="0"/>
                    <a:pt x="0" y="0"/>
                    <a:pt x="0" y="0"/>
                  </a:cubicBezTo>
                  <a:cubicBezTo>
                    <a:pt x="0" y="100"/>
                    <a:pt x="0" y="100"/>
                    <a:pt x="0" y="100"/>
                  </a:cubicBezTo>
                  <a:cubicBezTo>
                    <a:pt x="5" y="100"/>
                    <a:pt x="5" y="100"/>
                    <a:pt x="5" y="100"/>
                  </a:cubicBezTo>
                  <a:cubicBezTo>
                    <a:pt x="5" y="102"/>
                    <a:pt x="7" y="103"/>
                    <a:pt x="9" y="103"/>
                  </a:cubicBezTo>
                  <a:cubicBezTo>
                    <a:pt x="11" y="103"/>
                    <a:pt x="13" y="102"/>
                    <a:pt x="13" y="100"/>
                  </a:cubicBezTo>
                  <a:cubicBezTo>
                    <a:pt x="34" y="100"/>
                    <a:pt x="34" y="100"/>
                    <a:pt x="34" y="100"/>
                  </a:cubicBezTo>
                  <a:cubicBezTo>
                    <a:pt x="37" y="100"/>
                    <a:pt x="40" y="97"/>
                    <a:pt x="40" y="94"/>
                  </a:cubicBezTo>
                  <a:cubicBezTo>
                    <a:pt x="40" y="6"/>
                    <a:pt x="40" y="6"/>
                    <a:pt x="40" y="6"/>
                  </a:cubicBezTo>
                  <a:cubicBezTo>
                    <a:pt x="40" y="3"/>
                    <a:pt x="37" y="0"/>
                    <a:pt x="34" y="0"/>
                  </a:cubicBezTo>
                  <a:close/>
                  <a:moveTo>
                    <a:pt x="9" y="51"/>
                  </a:moveTo>
                  <a:cubicBezTo>
                    <a:pt x="11" y="51"/>
                    <a:pt x="12" y="52"/>
                    <a:pt x="12" y="54"/>
                  </a:cubicBezTo>
                  <a:cubicBezTo>
                    <a:pt x="12" y="56"/>
                    <a:pt x="11" y="57"/>
                    <a:pt x="9" y="57"/>
                  </a:cubicBezTo>
                  <a:cubicBezTo>
                    <a:pt x="7" y="57"/>
                    <a:pt x="6" y="56"/>
                    <a:pt x="6" y="54"/>
                  </a:cubicBezTo>
                  <a:cubicBezTo>
                    <a:pt x="6" y="52"/>
                    <a:pt x="7" y="51"/>
                    <a:pt x="9" y="51"/>
                  </a:cubicBezTo>
                  <a:close/>
                  <a:moveTo>
                    <a:pt x="6" y="42"/>
                  </a:moveTo>
                  <a:cubicBezTo>
                    <a:pt x="6" y="40"/>
                    <a:pt x="7" y="39"/>
                    <a:pt x="9" y="39"/>
                  </a:cubicBezTo>
                  <a:cubicBezTo>
                    <a:pt x="11" y="39"/>
                    <a:pt x="12" y="40"/>
                    <a:pt x="12" y="42"/>
                  </a:cubicBezTo>
                  <a:cubicBezTo>
                    <a:pt x="12" y="44"/>
                    <a:pt x="11" y="45"/>
                    <a:pt x="9" y="45"/>
                  </a:cubicBezTo>
                  <a:cubicBezTo>
                    <a:pt x="7" y="45"/>
                    <a:pt x="6" y="44"/>
                    <a:pt x="6" y="42"/>
                  </a:cubicBezTo>
                  <a:close/>
                  <a:moveTo>
                    <a:pt x="9" y="69"/>
                  </a:moveTo>
                  <a:cubicBezTo>
                    <a:pt x="7" y="69"/>
                    <a:pt x="6" y="68"/>
                    <a:pt x="6" y="66"/>
                  </a:cubicBezTo>
                  <a:cubicBezTo>
                    <a:pt x="6" y="64"/>
                    <a:pt x="7" y="63"/>
                    <a:pt x="9" y="63"/>
                  </a:cubicBezTo>
                  <a:cubicBezTo>
                    <a:pt x="11" y="63"/>
                    <a:pt x="12" y="64"/>
                    <a:pt x="12" y="66"/>
                  </a:cubicBezTo>
                  <a:cubicBezTo>
                    <a:pt x="12" y="68"/>
                    <a:pt x="11" y="69"/>
                    <a:pt x="9" y="69"/>
                  </a:cubicBezTo>
                  <a:close/>
                  <a:moveTo>
                    <a:pt x="20" y="91"/>
                  </a:moveTo>
                  <a:cubicBezTo>
                    <a:pt x="16" y="91"/>
                    <a:pt x="12" y="87"/>
                    <a:pt x="12" y="83"/>
                  </a:cubicBezTo>
                  <a:cubicBezTo>
                    <a:pt x="12" y="78"/>
                    <a:pt x="16" y="75"/>
                    <a:pt x="20" y="75"/>
                  </a:cubicBezTo>
                  <a:cubicBezTo>
                    <a:pt x="24" y="75"/>
                    <a:pt x="28" y="78"/>
                    <a:pt x="28" y="83"/>
                  </a:cubicBezTo>
                  <a:cubicBezTo>
                    <a:pt x="28" y="87"/>
                    <a:pt x="24" y="91"/>
                    <a:pt x="20" y="91"/>
                  </a:cubicBezTo>
                  <a:close/>
                  <a:moveTo>
                    <a:pt x="20" y="51"/>
                  </a:moveTo>
                  <a:cubicBezTo>
                    <a:pt x="22" y="51"/>
                    <a:pt x="23" y="52"/>
                    <a:pt x="23" y="54"/>
                  </a:cubicBezTo>
                  <a:cubicBezTo>
                    <a:pt x="23" y="56"/>
                    <a:pt x="22" y="57"/>
                    <a:pt x="20" y="57"/>
                  </a:cubicBezTo>
                  <a:cubicBezTo>
                    <a:pt x="18" y="57"/>
                    <a:pt x="17" y="56"/>
                    <a:pt x="17" y="54"/>
                  </a:cubicBezTo>
                  <a:cubicBezTo>
                    <a:pt x="17" y="52"/>
                    <a:pt x="18" y="51"/>
                    <a:pt x="20" y="51"/>
                  </a:cubicBezTo>
                  <a:close/>
                  <a:moveTo>
                    <a:pt x="17" y="42"/>
                  </a:moveTo>
                  <a:cubicBezTo>
                    <a:pt x="17" y="40"/>
                    <a:pt x="18" y="39"/>
                    <a:pt x="20" y="39"/>
                  </a:cubicBezTo>
                  <a:cubicBezTo>
                    <a:pt x="22" y="39"/>
                    <a:pt x="23" y="40"/>
                    <a:pt x="23" y="42"/>
                  </a:cubicBezTo>
                  <a:cubicBezTo>
                    <a:pt x="23" y="44"/>
                    <a:pt x="22" y="45"/>
                    <a:pt x="20" y="45"/>
                  </a:cubicBezTo>
                  <a:cubicBezTo>
                    <a:pt x="18" y="45"/>
                    <a:pt x="17" y="44"/>
                    <a:pt x="17" y="42"/>
                  </a:cubicBezTo>
                  <a:close/>
                  <a:moveTo>
                    <a:pt x="20" y="63"/>
                  </a:moveTo>
                  <a:cubicBezTo>
                    <a:pt x="22" y="63"/>
                    <a:pt x="23" y="64"/>
                    <a:pt x="23" y="66"/>
                  </a:cubicBezTo>
                  <a:cubicBezTo>
                    <a:pt x="23" y="68"/>
                    <a:pt x="22" y="69"/>
                    <a:pt x="20" y="69"/>
                  </a:cubicBezTo>
                  <a:cubicBezTo>
                    <a:pt x="18" y="69"/>
                    <a:pt x="17" y="68"/>
                    <a:pt x="17" y="66"/>
                  </a:cubicBezTo>
                  <a:cubicBezTo>
                    <a:pt x="17" y="64"/>
                    <a:pt x="18" y="63"/>
                    <a:pt x="20" y="63"/>
                  </a:cubicBezTo>
                  <a:close/>
                  <a:moveTo>
                    <a:pt x="31" y="69"/>
                  </a:moveTo>
                  <a:cubicBezTo>
                    <a:pt x="29" y="69"/>
                    <a:pt x="28" y="68"/>
                    <a:pt x="28" y="66"/>
                  </a:cubicBezTo>
                  <a:cubicBezTo>
                    <a:pt x="28" y="64"/>
                    <a:pt x="29" y="63"/>
                    <a:pt x="31" y="63"/>
                  </a:cubicBezTo>
                  <a:cubicBezTo>
                    <a:pt x="33" y="63"/>
                    <a:pt x="34" y="64"/>
                    <a:pt x="34" y="66"/>
                  </a:cubicBezTo>
                  <a:cubicBezTo>
                    <a:pt x="34" y="68"/>
                    <a:pt x="33" y="69"/>
                    <a:pt x="31" y="69"/>
                  </a:cubicBezTo>
                  <a:close/>
                  <a:moveTo>
                    <a:pt x="31" y="57"/>
                  </a:moveTo>
                  <a:cubicBezTo>
                    <a:pt x="29" y="57"/>
                    <a:pt x="28" y="56"/>
                    <a:pt x="28" y="54"/>
                  </a:cubicBezTo>
                  <a:cubicBezTo>
                    <a:pt x="28" y="52"/>
                    <a:pt x="29" y="51"/>
                    <a:pt x="31" y="51"/>
                  </a:cubicBezTo>
                  <a:cubicBezTo>
                    <a:pt x="33" y="51"/>
                    <a:pt x="34" y="52"/>
                    <a:pt x="34" y="54"/>
                  </a:cubicBezTo>
                  <a:cubicBezTo>
                    <a:pt x="34" y="56"/>
                    <a:pt x="33" y="57"/>
                    <a:pt x="31" y="57"/>
                  </a:cubicBezTo>
                  <a:close/>
                  <a:moveTo>
                    <a:pt x="31" y="45"/>
                  </a:moveTo>
                  <a:cubicBezTo>
                    <a:pt x="29" y="45"/>
                    <a:pt x="28" y="44"/>
                    <a:pt x="28" y="42"/>
                  </a:cubicBezTo>
                  <a:cubicBezTo>
                    <a:pt x="28" y="40"/>
                    <a:pt x="29" y="39"/>
                    <a:pt x="31" y="39"/>
                  </a:cubicBezTo>
                  <a:cubicBezTo>
                    <a:pt x="33" y="39"/>
                    <a:pt x="34" y="40"/>
                    <a:pt x="34" y="42"/>
                  </a:cubicBezTo>
                  <a:cubicBezTo>
                    <a:pt x="34" y="44"/>
                    <a:pt x="33" y="45"/>
                    <a:pt x="31" y="45"/>
                  </a:cubicBezTo>
                  <a:close/>
                  <a:moveTo>
                    <a:pt x="34" y="27"/>
                  </a:moveTo>
                  <a:cubicBezTo>
                    <a:pt x="34" y="30"/>
                    <a:pt x="31" y="33"/>
                    <a:pt x="28" y="33"/>
                  </a:cubicBezTo>
                  <a:cubicBezTo>
                    <a:pt x="12" y="33"/>
                    <a:pt x="12" y="33"/>
                    <a:pt x="12" y="33"/>
                  </a:cubicBezTo>
                  <a:cubicBezTo>
                    <a:pt x="9" y="33"/>
                    <a:pt x="6" y="30"/>
                    <a:pt x="6" y="27"/>
                  </a:cubicBezTo>
                  <a:cubicBezTo>
                    <a:pt x="6" y="21"/>
                    <a:pt x="6" y="21"/>
                    <a:pt x="6" y="21"/>
                  </a:cubicBezTo>
                  <a:cubicBezTo>
                    <a:pt x="6" y="18"/>
                    <a:pt x="9" y="15"/>
                    <a:pt x="12" y="15"/>
                  </a:cubicBezTo>
                  <a:cubicBezTo>
                    <a:pt x="28" y="15"/>
                    <a:pt x="28" y="15"/>
                    <a:pt x="28" y="15"/>
                  </a:cubicBezTo>
                  <a:cubicBezTo>
                    <a:pt x="31" y="15"/>
                    <a:pt x="34" y="18"/>
                    <a:pt x="34" y="21"/>
                  </a:cubicBezTo>
                  <a:lnTo>
                    <a:pt x="3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73" name="Freeform 156"/>
            <p:cNvSpPr>
              <a:spLocks noEditPoints="1"/>
            </p:cNvSpPr>
            <p:nvPr/>
          </p:nvSpPr>
          <p:spPr bwMode="auto">
            <a:xfrm>
              <a:off x="9350375" y="2522538"/>
              <a:ext cx="323850" cy="249237"/>
            </a:xfrm>
            <a:custGeom>
              <a:avLst/>
              <a:gdLst>
                <a:gd name="T0" fmla="*/ 0 w 134"/>
                <a:gd name="T1" fmla="*/ 6 h 103"/>
                <a:gd name="T2" fmla="*/ 0 w 134"/>
                <a:gd name="T3" fmla="*/ 94 h 103"/>
                <a:gd name="T4" fmla="*/ 6 w 134"/>
                <a:gd name="T5" fmla="*/ 100 h 103"/>
                <a:gd name="T6" fmla="*/ 23 w 134"/>
                <a:gd name="T7" fmla="*/ 100 h 103"/>
                <a:gd name="T8" fmla="*/ 27 w 134"/>
                <a:gd name="T9" fmla="*/ 103 h 103"/>
                <a:gd name="T10" fmla="*/ 31 w 134"/>
                <a:gd name="T11" fmla="*/ 100 h 103"/>
                <a:gd name="T12" fmla="*/ 134 w 134"/>
                <a:gd name="T13" fmla="*/ 100 h 103"/>
                <a:gd name="T14" fmla="*/ 134 w 134"/>
                <a:gd name="T15" fmla="*/ 0 h 103"/>
                <a:gd name="T16" fmla="*/ 6 w 134"/>
                <a:gd name="T17" fmla="*/ 0 h 103"/>
                <a:gd name="T18" fmla="*/ 0 w 134"/>
                <a:gd name="T19" fmla="*/ 6 h 103"/>
                <a:gd name="T20" fmla="*/ 12 w 134"/>
                <a:gd name="T21" fmla="*/ 21 h 103"/>
                <a:gd name="T22" fmla="*/ 18 w 134"/>
                <a:gd name="T23" fmla="*/ 15 h 103"/>
                <a:gd name="T24" fmla="*/ 116 w 134"/>
                <a:gd name="T25" fmla="*/ 15 h 103"/>
                <a:gd name="T26" fmla="*/ 122 w 134"/>
                <a:gd name="T27" fmla="*/ 21 h 103"/>
                <a:gd name="T28" fmla="*/ 122 w 134"/>
                <a:gd name="T29" fmla="*/ 79 h 103"/>
                <a:gd name="T30" fmla="*/ 116 w 134"/>
                <a:gd name="T31" fmla="*/ 85 h 103"/>
                <a:gd name="T32" fmla="*/ 18 w 134"/>
                <a:gd name="T33" fmla="*/ 85 h 103"/>
                <a:gd name="T34" fmla="*/ 12 w 134"/>
                <a:gd name="T35" fmla="*/ 79 h 103"/>
                <a:gd name="T36" fmla="*/ 12 w 134"/>
                <a:gd name="T37" fmla="*/ 2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4" h="103">
                  <a:moveTo>
                    <a:pt x="0" y="6"/>
                  </a:moveTo>
                  <a:cubicBezTo>
                    <a:pt x="0" y="94"/>
                    <a:pt x="0" y="94"/>
                    <a:pt x="0" y="94"/>
                  </a:cubicBezTo>
                  <a:cubicBezTo>
                    <a:pt x="0" y="97"/>
                    <a:pt x="3" y="100"/>
                    <a:pt x="6" y="100"/>
                  </a:cubicBezTo>
                  <a:cubicBezTo>
                    <a:pt x="23" y="100"/>
                    <a:pt x="23" y="100"/>
                    <a:pt x="23" y="100"/>
                  </a:cubicBezTo>
                  <a:cubicBezTo>
                    <a:pt x="23" y="102"/>
                    <a:pt x="25" y="103"/>
                    <a:pt x="27" y="103"/>
                  </a:cubicBezTo>
                  <a:cubicBezTo>
                    <a:pt x="29" y="103"/>
                    <a:pt x="31" y="102"/>
                    <a:pt x="31" y="100"/>
                  </a:cubicBezTo>
                  <a:cubicBezTo>
                    <a:pt x="134" y="100"/>
                    <a:pt x="134" y="100"/>
                    <a:pt x="134" y="100"/>
                  </a:cubicBezTo>
                  <a:cubicBezTo>
                    <a:pt x="134" y="0"/>
                    <a:pt x="134" y="0"/>
                    <a:pt x="134" y="0"/>
                  </a:cubicBezTo>
                  <a:cubicBezTo>
                    <a:pt x="6" y="0"/>
                    <a:pt x="6" y="0"/>
                    <a:pt x="6" y="0"/>
                  </a:cubicBezTo>
                  <a:cubicBezTo>
                    <a:pt x="3" y="0"/>
                    <a:pt x="0" y="3"/>
                    <a:pt x="0" y="6"/>
                  </a:cubicBezTo>
                  <a:close/>
                  <a:moveTo>
                    <a:pt x="12" y="21"/>
                  </a:moveTo>
                  <a:cubicBezTo>
                    <a:pt x="12" y="18"/>
                    <a:pt x="15" y="15"/>
                    <a:pt x="18" y="15"/>
                  </a:cubicBezTo>
                  <a:cubicBezTo>
                    <a:pt x="116" y="15"/>
                    <a:pt x="116" y="15"/>
                    <a:pt x="116" y="15"/>
                  </a:cubicBezTo>
                  <a:cubicBezTo>
                    <a:pt x="119" y="15"/>
                    <a:pt x="122" y="18"/>
                    <a:pt x="122" y="21"/>
                  </a:cubicBezTo>
                  <a:cubicBezTo>
                    <a:pt x="122" y="79"/>
                    <a:pt x="122" y="79"/>
                    <a:pt x="122" y="79"/>
                  </a:cubicBezTo>
                  <a:cubicBezTo>
                    <a:pt x="122" y="82"/>
                    <a:pt x="119" y="85"/>
                    <a:pt x="116" y="85"/>
                  </a:cubicBezTo>
                  <a:cubicBezTo>
                    <a:pt x="18" y="85"/>
                    <a:pt x="18" y="85"/>
                    <a:pt x="18" y="85"/>
                  </a:cubicBezTo>
                  <a:cubicBezTo>
                    <a:pt x="15" y="85"/>
                    <a:pt x="12" y="82"/>
                    <a:pt x="12" y="79"/>
                  </a:cubicBezTo>
                  <a:lnTo>
                    <a:pt x="1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grpSp>
      <p:sp>
        <p:nvSpPr>
          <p:cNvPr id="11" name="TextBox 10"/>
          <p:cNvSpPr txBox="1"/>
          <p:nvPr/>
        </p:nvSpPr>
        <p:spPr>
          <a:xfrm>
            <a:off x="1463904" y="4965641"/>
            <a:ext cx="853458" cy="180690"/>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13874">
              <a:defRPr/>
            </a:pPr>
            <a:r>
              <a:rPr lang="en-US" sz="1174" dirty="0">
                <a:solidFill>
                  <a:schemeClr val="bg1"/>
                </a:solidFill>
                <a:latin typeface="Segoe UI"/>
              </a:rPr>
              <a:t>Coffee maker</a:t>
            </a:r>
          </a:p>
        </p:txBody>
      </p:sp>
      <p:sp>
        <p:nvSpPr>
          <p:cNvPr id="19" name="TextBox 18"/>
          <p:cNvSpPr txBox="1"/>
          <p:nvPr/>
        </p:nvSpPr>
        <p:spPr>
          <a:xfrm>
            <a:off x="1554362" y="2766340"/>
            <a:ext cx="763001" cy="180690"/>
          </a:xfrm>
          <a:prstGeom prst="rect">
            <a:avLst/>
          </a:prstGeom>
        </p:spPr>
        <p:txBody>
          <a:bodyPr wrap="square" lIns="0" tIns="0" rIns="0" bIns="0" rtlCol="0">
            <a:spAutoFit/>
          </a:bodyPr>
          <a:lstStyle/>
          <a:p>
            <a:pPr algn="ctr" defTabSz="913874">
              <a:defRPr/>
            </a:pPr>
            <a:r>
              <a:rPr lang="en-US" sz="1174" spc="-38" dirty="0">
                <a:solidFill>
                  <a:schemeClr val="bg1"/>
                </a:solidFill>
                <a:latin typeface="Segoe UI"/>
                <a:ea typeface="Segoe UI" pitchFamily="34" charset="0"/>
                <a:cs typeface="Segoe UI" pitchFamily="34" charset="0"/>
              </a:rPr>
              <a:t>Alarm clock</a:t>
            </a:r>
          </a:p>
        </p:txBody>
      </p:sp>
      <p:grpSp>
        <p:nvGrpSpPr>
          <p:cNvPr id="189" name="Group 188"/>
          <p:cNvGrpSpPr/>
          <p:nvPr/>
        </p:nvGrpSpPr>
        <p:grpSpPr>
          <a:xfrm>
            <a:off x="1591391" y="4438696"/>
            <a:ext cx="598484" cy="368902"/>
            <a:chOff x="2493963" y="4117975"/>
            <a:chExt cx="484188" cy="298450"/>
          </a:xfrm>
          <a:solidFill>
            <a:srgbClr val="FFFFFF"/>
          </a:solidFill>
        </p:grpSpPr>
        <p:sp>
          <p:nvSpPr>
            <p:cNvPr id="112" name="Freeform 95"/>
            <p:cNvSpPr>
              <a:spLocks/>
            </p:cNvSpPr>
            <p:nvPr/>
          </p:nvSpPr>
          <p:spPr bwMode="auto">
            <a:xfrm>
              <a:off x="2493963" y="4365625"/>
              <a:ext cx="484188" cy="50800"/>
            </a:xfrm>
            <a:custGeom>
              <a:avLst/>
              <a:gdLst>
                <a:gd name="T0" fmla="*/ 200 w 200"/>
                <a:gd name="T1" fmla="*/ 0 h 21"/>
                <a:gd name="T2" fmla="*/ 0 w 200"/>
                <a:gd name="T3" fmla="*/ 0 h 21"/>
                <a:gd name="T4" fmla="*/ 20 w 200"/>
                <a:gd name="T5" fmla="*/ 21 h 21"/>
                <a:gd name="T6" fmla="*/ 180 w 200"/>
                <a:gd name="T7" fmla="*/ 21 h 21"/>
                <a:gd name="T8" fmla="*/ 200 w 200"/>
                <a:gd name="T9" fmla="*/ 0 h 21"/>
              </a:gdLst>
              <a:ahLst/>
              <a:cxnLst>
                <a:cxn ang="0">
                  <a:pos x="T0" y="T1"/>
                </a:cxn>
                <a:cxn ang="0">
                  <a:pos x="T2" y="T3"/>
                </a:cxn>
                <a:cxn ang="0">
                  <a:pos x="T4" y="T5"/>
                </a:cxn>
                <a:cxn ang="0">
                  <a:pos x="T6" y="T7"/>
                </a:cxn>
                <a:cxn ang="0">
                  <a:pos x="T8" y="T9"/>
                </a:cxn>
              </a:cxnLst>
              <a:rect l="0" t="0" r="r" b="b"/>
              <a:pathLst>
                <a:path w="200" h="21">
                  <a:moveTo>
                    <a:pt x="200" y="0"/>
                  </a:moveTo>
                  <a:cubicBezTo>
                    <a:pt x="0" y="0"/>
                    <a:pt x="0" y="0"/>
                    <a:pt x="0" y="0"/>
                  </a:cubicBezTo>
                  <a:cubicBezTo>
                    <a:pt x="0" y="15"/>
                    <a:pt x="11" y="21"/>
                    <a:pt x="20" y="21"/>
                  </a:cubicBezTo>
                  <a:cubicBezTo>
                    <a:pt x="180" y="21"/>
                    <a:pt x="180" y="21"/>
                    <a:pt x="180" y="21"/>
                  </a:cubicBezTo>
                  <a:cubicBezTo>
                    <a:pt x="190" y="21"/>
                    <a:pt x="200" y="13"/>
                    <a:pt x="20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13" name="Freeform 96"/>
            <p:cNvSpPr>
              <a:spLocks noEditPoints="1"/>
            </p:cNvSpPr>
            <p:nvPr/>
          </p:nvSpPr>
          <p:spPr bwMode="auto">
            <a:xfrm>
              <a:off x="2595563" y="4117975"/>
              <a:ext cx="373063" cy="236537"/>
            </a:xfrm>
            <a:custGeom>
              <a:avLst/>
              <a:gdLst>
                <a:gd name="T0" fmla="*/ 120 w 154"/>
                <a:gd name="T1" fmla="*/ 0 h 97"/>
                <a:gd name="T2" fmla="*/ 0 w 154"/>
                <a:gd name="T3" fmla="*/ 0 h 97"/>
                <a:gd name="T4" fmla="*/ 0 w 154"/>
                <a:gd name="T5" fmla="*/ 78 h 97"/>
                <a:gd name="T6" fmla="*/ 19 w 154"/>
                <a:gd name="T7" fmla="*/ 97 h 97"/>
                <a:gd name="T8" fmla="*/ 97 w 154"/>
                <a:gd name="T9" fmla="*/ 97 h 97"/>
                <a:gd name="T10" fmla="*/ 116 w 154"/>
                <a:gd name="T11" fmla="*/ 78 h 97"/>
                <a:gd name="T12" fmla="*/ 116 w 154"/>
                <a:gd name="T13" fmla="*/ 72 h 97"/>
                <a:gd name="T14" fmla="*/ 154 w 154"/>
                <a:gd name="T15" fmla="*/ 36 h 97"/>
                <a:gd name="T16" fmla="*/ 120 w 154"/>
                <a:gd name="T17" fmla="*/ 0 h 97"/>
                <a:gd name="T18" fmla="*/ 116 w 154"/>
                <a:gd name="T19" fmla="*/ 57 h 97"/>
                <a:gd name="T20" fmla="*/ 116 w 154"/>
                <a:gd name="T21" fmla="*/ 15 h 97"/>
                <a:gd name="T22" fmla="*/ 120 w 154"/>
                <a:gd name="T23" fmla="*/ 15 h 97"/>
                <a:gd name="T24" fmla="*/ 140 w 154"/>
                <a:gd name="T25" fmla="*/ 36 h 97"/>
                <a:gd name="T26" fmla="*/ 116 w 154"/>
                <a:gd name="T27"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97">
                  <a:moveTo>
                    <a:pt x="120" y="0"/>
                  </a:moveTo>
                  <a:cubicBezTo>
                    <a:pt x="0" y="0"/>
                    <a:pt x="0" y="0"/>
                    <a:pt x="0" y="0"/>
                  </a:cubicBezTo>
                  <a:cubicBezTo>
                    <a:pt x="0" y="78"/>
                    <a:pt x="0" y="78"/>
                    <a:pt x="0" y="78"/>
                  </a:cubicBezTo>
                  <a:cubicBezTo>
                    <a:pt x="0" y="89"/>
                    <a:pt x="9" y="97"/>
                    <a:pt x="19" y="97"/>
                  </a:cubicBezTo>
                  <a:cubicBezTo>
                    <a:pt x="97" y="97"/>
                    <a:pt x="97" y="97"/>
                    <a:pt x="97" y="97"/>
                  </a:cubicBezTo>
                  <a:cubicBezTo>
                    <a:pt x="108" y="97"/>
                    <a:pt x="116" y="88"/>
                    <a:pt x="116" y="78"/>
                  </a:cubicBezTo>
                  <a:cubicBezTo>
                    <a:pt x="116" y="72"/>
                    <a:pt x="116" y="72"/>
                    <a:pt x="116" y="72"/>
                  </a:cubicBezTo>
                  <a:cubicBezTo>
                    <a:pt x="138" y="72"/>
                    <a:pt x="154" y="55"/>
                    <a:pt x="154" y="36"/>
                  </a:cubicBezTo>
                  <a:cubicBezTo>
                    <a:pt x="154" y="16"/>
                    <a:pt x="138" y="0"/>
                    <a:pt x="120" y="0"/>
                  </a:cubicBezTo>
                  <a:close/>
                  <a:moveTo>
                    <a:pt x="116" y="57"/>
                  </a:moveTo>
                  <a:cubicBezTo>
                    <a:pt x="116" y="15"/>
                    <a:pt x="116" y="15"/>
                    <a:pt x="116" y="15"/>
                  </a:cubicBezTo>
                  <a:cubicBezTo>
                    <a:pt x="120" y="15"/>
                    <a:pt x="120" y="15"/>
                    <a:pt x="120" y="15"/>
                  </a:cubicBezTo>
                  <a:cubicBezTo>
                    <a:pt x="135" y="15"/>
                    <a:pt x="140" y="29"/>
                    <a:pt x="140" y="36"/>
                  </a:cubicBezTo>
                  <a:cubicBezTo>
                    <a:pt x="140" y="47"/>
                    <a:pt x="131" y="58"/>
                    <a:pt x="1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grpSp>
      <p:grpSp>
        <p:nvGrpSpPr>
          <p:cNvPr id="188" name="Group 187"/>
          <p:cNvGrpSpPr/>
          <p:nvPr/>
        </p:nvGrpSpPr>
        <p:grpSpPr>
          <a:xfrm>
            <a:off x="1711184" y="2077469"/>
            <a:ext cx="449354" cy="551389"/>
            <a:chOff x="2600325" y="2420938"/>
            <a:chExt cx="363538" cy="446087"/>
          </a:xfrm>
          <a:solidFill>
            <a:srgbClr val="FFFFFF"/>
          </a:solidFill>
        </p:grpSpPr>
        <p:sp>
          <p:nvSpPr>
            <p:cNvPr id="174" name="Freeform 157"/>
            <p:cNvSpPr>
              <a:spLocks noEditPoints="1"/>
            </p:cNvSpPr>
            <p:nvPr/>
          </p:nvSpPr>
          <p:spPr bwMode="auto">
            <a:xfrm>
              <a:off x="2600325" y="2463800"/>
              <a:ext cx="363538" cy="365125"/>
            </a:xfrm>
            <a:custGeom>
              <a:avLst/>
              <a:gdLst>
                <a:gd name="T0" fmla="*/ 75 w 150"/>
                <a:gd name="T1" fmla="*/ 150 h 150"/>
                <a:gd name="T2" fmla="*/ 0 w 150"/>
                <a:gd name="T3" fmla="*/ 75 h 150"/>
                <a:gd name="T4" fmla="*/ 75 w 150"/>
                <a:gd name="T5" fmla="*/ 0 h 150"/>
                <a:gd name="T6" fmla="*/ 150 w 150"/>
                <a:gd name="T7" fmla="*/ 75 h 150"/>
                <a:gd name="T8" fmla="*/ 75 w 150"/>
                <a:gd name="T9" fmla="*/ 150 h 150"/>
                <a:gd name="T10" fmla="*/ 75 w 150"/>
                <a:gd name="T11" fmla="*/ 21 h 150"/>
                <a:gd name="T12" fmla="*/ 21 w 150"/>
                <a:gd name="T13" fmla="*/ 75 h 150"/>
                <a:gd name="T14" fmla="*/ 75 w 150"/>
                <a:gd name="T15" fmla="*/ 129 h 150"/>
                <a:gd name="T16" fmla="*/ 129 w 150"/>
                <a:gd name="T17" fmla="*/ 75 h 150"/>
                <a:gd name="T18" fmla="*/ 75 w 150"/>
                <a:gd name="T19" fmla="*/ 2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150">
                  <a:moveTo>
                    <a:pt x="75" y="150"/>
                  </a:moveTo>
                  <a:cubicBezTo>
                    <a:pt x="34" y="150"/>
                    <a:pt x="0" y="116"/>
                    <a:pt x="0" y="75"/>
                  </a:cubicBezTo>
                  <a:cubicBezTo>
                    <a:pt x="0" y="33"/>
                    <a:pt x="34" y="0"/>
                    <a:pt x="75" y="0"/>
                  </a:cubicBezTo>
                  <a:cubicBezTo>
                    <a:pt x="116" y="0"/>
                    <a:pt x="150" y="33"/>
                    <a:pt x="150" y="75"/>
                  </a:cubicBezTo>
                  <a:cubicBezTo>
                    <a:pt x="150" y="116"/>
                    <a:pt x="116" y="150"/>
                    <a:pt x="75" y="150"/>
                  </a:cubicBezTo>
                  <a:close/>
                  <a:moveTo>
                    <a:pt x="75" y="21"/>
                  </a:moveTo>
                  <a:cubicBezTo>
                    <a:pt x="45" y="21"/>
                    <a:pt x="21" y="45"/>
                    <a:pt x="21" y="75"/>
                  </a:cubicBezTo>
                  <a:cubicBezTo>
                    <a:pt x="21" y="105"/>
                    <a:pt x="45" y="129"/>
                    <a:pt x="75" y="129"/>
                  </a:cubicBezTo>
                  <a:cubicBezTo>
                    <a:pt x="105" y="129"/>
                    <a:pt x="129" y="105"/>
                    <a:pt x="129" y="75"/>
                  </a:cubicBezTo>
                  <a:cubicBezTo>
                    <a:pt x="129" y="45"/>
                    <a:pt x="105" y="21"/>
                    <a:pt x="7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75" name="Freeform 158"/>
            <p:cNvSpPr>
              <a:spLocks/>
            </p:cNvSpPr>
            <p:nvPr/>
          </p:nvSpPr>
          <p:spPr bwMode="auto">
            <a:xfrm>
              <a:off x="2644775" y="2762250"/>
              <a:ext cx="88900" cy="104775"/>
            </a:xfrm>
            <a:custGeom>
              <a:avLst/>
              <a:gdLst>
                <a:gd name="T0" fmla="*/ 12 w 37"/>
                <a:gd name="T1" fmla="*/ 43 h 43"/>
                <a:gd name="T2" fmla="*/ 6 w 37"/>
                <a:gd name="T3" fmla="*/ 41 h 43"/>
                <a:gd name="T4" fmla="*/ 3 w 37"/>
                <a:gd name="T5" fmla="*/ 26 h 43"/>
                <a:gd name="T6" fmla="*/ 16 w 37"/>
                <a:gd name="T7" fmla="*/ 7 h 43"/>
                <a:gd name="T8" fmla="*/ 30 w 37"/>
                <a:gd name="T9" fmla="*/ 3 h 43"/>
                <a:gd name="T10" fmla="*/ 33 w 37"/>
                <a:gd name="T11" fmla="*/ 18 h 43"/>
                <a:gd name="T12" fmla="*/ 21 w 37"/>
                <a:gd name="T13" fmla="*/ 38 h 43"/>
                <a:gd name="T14" fmla="*/ 12 w 37"/>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3">
                  <a:moveTo>
                    <a:pt x="12" y="43"/>
                  </a:moveTo>
                  <a:cubicBezTo>
                    <a:pt x="10" y="43"/>
                    <a:pt x="8" y="42"/>
                    <a:pt x="6" y="41"/>
                  </a:cubicBezTo>
                  <a:cubicBezTo>
                    <a:pt x="1" y="38"/>
                    <a:pt x="0" y="31"/>
                    <a:pt x="3" y="26"/>
                  </a:cubicBezTo>
                  <a:cubicBezTo>
                    <a:pt x="16" y="7"/>
                    <a:pt x="16" y="7"/>
                    <a:pt x="16" y="7"/>
                  </a:cubicBezTo>
                  <a:cubicBezTo>
                    <a:pt x="19" y="2"/>
                    <a:pt x="25" y="0"/>
                    <a:pt x="30" y="3"/>
                  </a:cubicBezTo>
                  <a:cubicBezTo>
                    <a:pt x="35" y="7"/>
                    <a:pt x="37" y="13"/>
                    <a:pt x="33" y="18"/>
                  </a:cubicBezTo>
                  <a:cubicBezTo>
                    <a:pt x="21" y="38"/>
                    <a:pt x="21" y="38"/>
                    <a:pt x="21" y="38"/>
                  </a:cubicBezTo>
                  <a:cubicBezTo>
                    <a:pt x="19" y="41"/>
                    <a:pt x="16" y="43"/>
                    <a:pt x="1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76" name="Freeform 159"/>
            <p:cNvSpPr>
              <a:spLocks/>
            </p:cNvSpPr>
            <p:nvPr/>
          </p:nvSpPr>
          <p:spPr bwMode="auto">
            <a:xfrm>
              <a:off x="2833688" y="2762250"/>
              <a:ext cx="87313" cy="104775"/>
            </a:xfrm>
            <a:custGeom>
              <a:avLst/>
              <a:gdLst>
                <a:gd name="T0" fmla="*/ 24 w 36"/>
                <a:gd name="T1" fmla="*/ 43 h 43"/>
                <a:gd name="T2" fmla="*/ 15 w 36"/>
                <a:gd name="T3" fmla="*/ 38 h 43"/>
                <a:gd name="T4" fmla="*/ 3 w 36"/>
                <a:gd name="T5" fmla="*/ 18 h 43"/>
                <a:gd name="T6" fmla="*/ 6 w 36"/>
                <a:gd name="T7" fmla="*/ 3 h 43"/>
                <a:gd name="T8" fmla="*/ 21 w 36"/>
                <a:gd name="T9" fmla="*/ 7 h 43"/>
                <a:gd name="T10" fmla="*/ 33 w 36"/>
                <a:gd name="T11" fmla="*/ 26 h 43"/>
                <a:gd name="T12" fmla="*/ 30 w 36"/>
                <a:gd name="T13" fmla="*/ 41 h 43"/>
                <a:gd name="T14" fmla="*/ 24 w 36"/>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3">
                  <a:moveTo>
                    <a:pt x="24" y="43"/>
                  </a:moveTo>
                  <a:cubicBezTo>
                    <a:pt x="20" y="43"/>
                    <a:pt x="17" y="41"/>
                    <a:pt x="15" y="38"/>
                  </a:cubicBezTo>
                  <a:cubicBezTo>
                    <a:pt x="3" y="18"/>
                    <a:pt x="3" y="18"/>
                    <a:pt x="3" y="18"/>
                  </a:cubicBezTo>
                  <a:cubicBezTo>
                    <a:pt x="0" y="13"/>
                    <a:pt x="1" y="7"/>
                    <a:pt x="6" y="3"/>
                  </a:cubicBezTo>
                  <a:cubicBezTo>
                    <a:pt x="11" y="0"/>
                    <a:pt x="17" y="2"/>
                    <a:pt x="21" y="7"/>
                  </a:cubicBezTo>
                  <a:cubicBezTo>
                    <a:pt x="33" y="26"/>
                    <a:pt x="33" y="26"/>
                    <a:pt x="33" y="26"/>
                  </a:cubicBezTo>
                  <a:cubicBezTo>
                    <a:pt x="36" y="31"/>
                    <a:pt x="35" y="38"/>
                    <a:pt x="30"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77" name="Freeform 160"/>
            <p:cNvSpPr>
              <a:spLocks/>
            </p:cNvSpPr>
            <p:nvPr/>
          </p:nvSpPr>
          <p:spPr bwMode="auto">
            <a:xfrm>
              <a:off x="2613025" y="2420938"/>
              <a:ext cx="125413" cy="101600"/>
            </a:xfrm>
            <a:custGeom>
              <a:avLst/>
              <a:gdLst>
                <a:gd name="T0" fmla="*/ 52 w 52"/>
                <a:gd name="T1" fmla="*/ 17 h 42"/>
                <a:gd name="T2" fmla="*/ 52 w 52"/>
                <a:gd name="T3" fmla="*/ 17 h 42"/>
                <a:gd name="T4" fmla="*/ 17 w 52"/>
                <a:gd name="T5" fmla="*/ 7 h 42"/>
                <a:gd name="T6" fmla="*/ 7 w 52"/>
                <a:gd name="T7" fmla="*/ 42 h 42"/>
                <a:gd name="T8" fmla="*/ 52 w 52"/>
                <a:gd name="T9" fmla="*/ 17 h 42"/>
              </a:gdLst>
              <a:ahLst/>
              <a:cxnLst>
                <a:cxn ang="0">
                  <a:pos x="T0" y="T1"/>
                </a:cxn>
                <a:cxn ang="0">
                  <a:pos x="T2" y="T3"/>
                </a:cxn>
                <a:cxn ang="0">
                  <a:pos x="T4" y="T5"/>
                </a:cxn>
                <a:cxn ang="0">
                  <a:pos x="T6" y="T7"/>
                </a:cxn>
                <a:cxn ang="0">
                  <a:pos x="T8" y="T9"/>
                </a:cxn>
              </a:cxnLst>
              <a:rect l="0" t="0" r="r" b="b"/>
              <a:pathLst>
                <a:path w="52" h="42">
                  <a:moveTo>
                    <a:pt x="52" y="17"/>
                  </a:moveTo>
                  <a:cubicBezTo>
                    <a:pt x="52" y="17"/>
                    <a:pt x="52" y="17"/>
                    <a:pt x="52" y="17"/>
                  </a:cubicBezTo>
                  <a:cubicBezTo>
                    <a:pt x="45" y="4"/>
                    <a:pt x="29" y="0"/>
                    <a:pt x="17" y="7"/>
                  </a:cubicBezTo>
                  <a:cubicBezTo>
                    <a:pt x="5" y="14"/>
                    <a:pt x="0" y="29"/>
                    <a:pt x="7" y="42"/>
                  </a:cubicBezTo>
                  <a:lnTo>
                    <a:pt x="52"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78" name="Freeform 161"/>
            <p:cNvSpPr>
              <a:spLocks/>
            </p:cNvSpPr>
            <p:nvPr/>
          </p:nvSpPr>
          <p:spPr bwMode="auto">
            <a:xfrm>
              <a:off x="2824163" y="2420938"/>
              <a:ext cx="125413" cy="101600"/>
            </a:xfrm>
            <a:custGeom>
              <a:avLst/>
              <a:gdLst>
                <a:gd name="T0" fmla="*/ 0 w 52"/>
                <a:gd name="T1" fmla="*/ 17 h 42"/>
                <a:gd name="T2" fmla="*/ 0 w 52"/>
                <a:gd name="T3" fmla="*/ 17 h 42"/>
                <a:gd name="T4" fmla="*/ 35 w 52"/>
                <a:gd name="T5" fmla="*/ 7 h 42"/>
                <a:gd name="T6" fmla="*/ 45 w 52"/>
                <a:gd name="T7" fmla="*/ 42 h 42"/>
                <a:gd name="T8" fmla="*/ 0 w 52"/>
                <a:gd name="T9" fmla="*/ 17 h 42"/>
              </a:gdLst>
              <a:ahLst/>
              <a:cxnLst>
                <a:cxn ang="0">
                  <a:pos x="T0" y="T1"/>
                </a:cxn>
                <a:cxn ang="0">
                  <a:pos x="T2" y="T3"/>
                </a:cxn>
                <a:cxn ang="0">
                  <a:pos x="T4" y="T5"/>
                </a:cxn>
                <a:cxn ang="0">
                  <a:pos x="T6" y="T7"/>
                </a:cxn>
                <a:cxn ang="0">
                  <a:pos x="T8" y="T9"/>
                </a:cxn>
              </a:cxnLst>
              <a:rect l="0" t="0" r="r" b="b"/>
              <a:pathLst>
                <a:path w="52" h="42">
                  <a:moveTo>
                    <a:pt x="0" y="17"/>
                  </a:moveTo>
                  <a:cubicBezTo>
                    <a:pt x="0" y="17"/>
                    <a:pt x="0" y="17"/>
                    <a:pt x="0" y="17"/>
                  </a:cubicBezTo>
                  <a:cubicBezTo>
                    <a:pt x="7" y="4"/>
                    <a:pt x="23" y="0"/>
                    <a:pt x="35" y="7"/>
                  </a:cubicBezTo>
                  <a:cubicBezTo>
                    <a:pt x="47" y="14"/>
                    <a:pt x="52" y="29"/>
                    <a:pt x="45" y="42"/>
                  </a:cubicBezTo>
                  <a:lnTo>
                    <a:pt x="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79" name="Freeform 162"/>
            <p:cNvSpPr>
              <a:spLocks/>
            </p:cNvSpPr>
            <p:nvPr/>
          </p:nvSpPr>
          <p:spPr bwMode="auto">
            <a:xfrm>
              <a:off x="2768600" y="2439988"/>
              <a:ext cx="30163" cy="34925"/>
            </a:xfrm>
            <a:custGeom>
              <a:avLst/>
              <a:gdLst>
                <a:gd name="T0" fmla="*/ 0 w 13"/>
                <a:gd name="T1" fmla="*/ 13 h 14"/>
                <a:gd name="T2" fmla="*/ 1 w 13"/>
                <a:gd name="T3" fmla="*/ 14 h 14"/>
                <a:gd name="T4" fmla="*/ 11 w 13"/>
                <a:gd name="T5" fmla="*/ 14 h 14"/>
                <a:gd name="T6" fmla="*/ 13 w 13"/>
                <a:gd name="T7" fmla="*/ 13 h 14"/>
                <a:gd name="T8" fmla="*/ 13 w 13"/>
                <a:gd name="T9" fmla="*/ 2 h 14"/>
                <a:gd name="T10" fmla="*/ 11 w 13"/>
                <a:gd name="T11" fmla="*/ 0 h 14"/>
                <a:gd name="T12" fmla="*/ 1 w 13"/>
                <a:gd name="T13" fmla="*/ 0 h 14"/>
                <a:gd name="T14" fmla="*/ 0 w 13"/>
                <a:gd name="T15" fmla="*/ 2 h 14"/>
                <a:gd name="T16" fmla="*/ 0 w 13"/>
                <a:gd name="T17"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4">
                  <a:moveTo>
                    <a:pt x="0" y="13"/>
                  </a:moveTo>
                  <a:cubicBezTo>
                    <a:pt x="0" y="13"/>
                    <a:pt x="0" y="14"/>
                    <a:pt x="1" y="14"/>
                  </a:cubicBezTo>
                  <a:cubicBezTo>
                    <a:pt x="11" y="14"/>
                    <a:pt x="11" y="14"/>
                    <a:pt x="11" y="14"/>
                  </a:cubicBezTo>
                  <a:cubicBezTo>
                    <a:pt x="12" y="14"/>
                    <a:pt x="13" y="13"/>
                    <a:pt x="13" y="13"/>
                  </a:cubicBezTo>
                  <a:cubicBezTo>
                    <a:pt x="13" y="2"/>
                    <a:pt x="13" y="2"/>
                    <a:pt x="13" y="2"/>
                  </a:cubicBezTo>
                  <a:cubicBezTo>
                    <a:pt x="13" y="1"/>
                    <a:pt x="12" y="0"/>
                    <a:pt x="11" y="0"/>
                  </a:cubicBezTo>
                  <a:cubicBezTo>
                    <a:pt x="1" y="0"/>
                    <a:pt x="1" y="0"/>
                    <a:pt x="1" y="0"/>
                  </a:cubicBezTo>
                  <a:cubicBezTo>
                    <a:pt x="0" y="0"/>
                    <a:pt x="0" y="1"/>
                    <a:pt x="0" y="2"/>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80" name="Freeform 163"/>
            <p:cNvSpPr>
              <a:spLocks/>
            </p:cNvSpPr>
            <p:nvPr/>
          </p:nvSpPr>
          <p:spPr bwMode="auto">
            <a:xfrm>
              <a:off x="2773363" y="2525713"/>
              <a:ext cx="88900" cy="184150"/>
            </a:xfrm>
            <a:custGeom>
              <a:avLst/>
              <a:gdLst>
                <a:gd name="T0" fmla="*/ 32 w 37"/>
                <a:gd name="T1" fmla="*/ 76 h 76"/>
                <a:gd name="T2" fmla="*/ 30 w 37"/>
                <a:gd name="T3" fmla="*/ 75 h 76"/>
                <a:gd name="T4" fmla="*/ 0 w 37"/>
                <a:gd name="T5" fmla="*/ 52 h 76"/>
                <a:gd name="T6" fmla="*/ 0 w 37"/>
                <a:gd name="T7" fmla="*/ 4 h 76"/>
                <a:gd name="T8" fmla="*/ 4 w 37"/>
                <a:gd name="T9" fmla="*/ 0 h 76"/>
                <a:gd name="T10" fmla="*/ 8 w 37"/>
                <a:gd name="T11" fmla="*/ 4 h 76"/>
                <a:gd name="T12" fmla="*/ 8 w 37"/>
                <a:gd name="T13" fmla="*/ 48 h 76"/>
                <a:gd name="T14" fmla="*/ 35 w 37"/>
                <a:gd name="T15" fmla="*/ 68 h 76"/>
                <a:gd name="T16" fmla="*/ 36 w 37"/>
                <a:gd name="T17" fmla="*/ 74 h 76"/>
                <a:gd name="T18" fmla="*/ 32 w 37"/>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76">
                  <a:moveTo>
                    <a:pt x="32" y="76"/>
                  </a:moveTo>
                  <a:cubicBezTo>
                    <a:pt x="31" y="76"/>
                    <a:pt x="31" y="75"/>
                    <a:pt x="30" y="75"/>
                  </a:cubicBezTo>
                  <a:cubicBezTo>
                    <a:pt x="0" y="52"/>
                    <a:pt x="0" y="52"/>
                    <a:pt x="0" y="52"/>
                  </a:cubicBezTo>
                  <a:cubicBezTo>
                    <a:pt x="0" y="4"/>
                    <a:pt x="0" y="4"/>
                    <a:pt x="0" y="4"/>
                  </a:cubicBezTo>
                  <a:cubicBezTo>
                    <a:pt x="0" y="2"/>
                    <a:pt x="2" y="0"/>
                    <a:pt x="4" y="0"/>
                  </a:cubicBezTo>
                  <a:cubicBezTo>
                    <a:pt x="6" y="0"/>
                    <a:pt x="8" y="2"/>
                    <a:pt x="8" y="4"/>
                  </a:cubicBezTo>
                  <a:cubicBezTo>
                    <a:pt x="8" y="48"/>
                    <a:pt x="8" y="48"/>
                    <a:pt x="8" y="48"/>
                  </a:cubicBezTo>
                  <a:cubicBezTo>
                    <a:pt x="35" y="68"/>
                    <a:pt x="35" y="68"/>
                    <a:pt x="35" y="68"/>
                  </a:cubicBezTo>
                  <a:cubicBezTo>
                    <a:pt x="37" y="69"/>
                    <a:pt x="37" y="72"/>
                    <a:pt x="36" y="74"/>
                  </a:cubicBezTo>
                  <a:cubicBezTo>
                    <a:pt x="35" y="75"/>
                    <a:pt x="34" y="76"/>
                    <a:pt x="32"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grpSp>
      <p:grpSp>
        <p:nvGrpSpPr>
          <p:cNvPr id="213" name="Group 212"/>
          <p:cNvGrpSpPr/>
          <p:nvPr/>
        </p:nvGrpSpPr>
        <p:grpSpPr>
          <a:xfrm>
            <a:off x="665173" y="3151976"/>
            <a:ext cx="514988" cy="471422"/>
            <a:chOff x="673893" y="3298825"/>
            <a:chExt cx="525463" cy="481012"/>
          </a:xfrm>
          <a:solidFill>
            <a:srgbClr val="FFFFFF"/>
          </a:solidFill>
        </p:grpSpPr>
        <p:sp>
          <p:nvSpPr>
            <p:cNvPr id="214" name="Freeform 86"/>
            <p:cNvSpPr>
              <a:spLocks/>
            </p:cNvSpPr>
            <p:nvPr/>
          </p:nvSpPr>
          <p:spPr bwMode="auto">
            <a:xfrm>
              <a:off x="673893" y="3298825"/>
              <a:ext cx="525463" cy="244475"/>
            </a:xfrm>
            <a:custGeom>
              <a:avLst/>
              <a:gdLst>
                <a:gd name="T0" fmla="*/ 215 w 217"/>
                <a:gd name="T1" fmla="*/ 74 h 101"/>
                <a:gd name="T2" fmla="*/ 110 w 217"/>
                <a:gd name="T3" fmla="*/ 0 h 101"/>
                <a:gd name="T4" fmla="*/ 106 w 217"/>
                <a:gd name="T5" fmla="*/ 0 h 101"/>
                <a:gd name="T6" fmla="*/ 1 w 217"/>
                <a:gd name="T7" fmla="*/ 74 h 101"/>
                <a:gd name="T8" fmla="*/ 0 w 217"/>
                <a:gd name="T9" fmla="*/ 76 h 101"/>
                <a:gd name="T10" fmla="*/ 0 w 217"/>
                <a:gd name="T11" fmla="*/ 79 h 101"/>
                <a:gd name="T12" fmla="*/ 15 w 217"/>
                <a:gd name="T13" fmla="*/ 99 h 101"/>
                <a:gd name="T14" fmla="*/ 17 w 217"/>
                <a:gd name="T15" fmla="*/ 100 h 101"/>
                <a:gd name="T16" fmla="*/ 19 w 217"/>
                <a:gd name="T17" fmla="*/ 100 h 101"/>
                <a:gd name="T18" fmla="*/ 108 w 217"/>
                <a:gd name="T19" fmla="*/ 37 h 101"/>
                <a:gd name="T20" fmla="*/ 197 w 217"/>
                <a:gd name="T21" fmla="*/ 100 h 101"/>
                <a:gd name="T22" fmla="*/ 202 w 217"/>
                <a:gd name="T23" fmla="*/ 99 h 101"/>
                <a:gd name="T24" fmla="*/ 216 w 217"/>
                <a:gd name="T25" fmla="*/ 79 h 101"/>
                <a:gd name="T26" fmla="*/ 216 w 217"/>
                <a:gd name="T27" fmla="*/ 76 h 101"/>
                <a:gd name="T28" fmla="*/ 215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5" y="74"/>
                  </a:moveTo>
                  <a:cubicBezTo>
                    <a:pt x="110" y="0"/>
                    <a:pt x="110" y="0"/>
                    <a:pt x="110" y="0"/>
                  </a:cubicBezTo>
                  <a:cubicBezTo>
                    <a:pt x="109" y="0"/>
                    <a:pt x="107" y="0"/>
                    <a:pt x="106" y="0"/>
                  </a:cubicBezTo>
                  <a:cubicBezTo>
                    <a:pt x="1" y="74"/>
                    <a:pt x="1" y="74"/>
                    <a:pt x="1" y="74"/>
                  </a:cubicBezTo>
                  <a:cubicBezTo>
                    <a:pt x="0" y="75"/>
                    <a:pt x="0" y="75"/>
                    <a:pt x="0" y="76"/>
                  </a:cubicBezTo>
                  <a:cubicBezTo>
                    <a:pt x="0" y="77"/>
                    <a:pt x="0" y="78"/>
                    <a:pt x="0" y="79"/>
                  </a:cubicBezTo>
                  <a:cubicBezTo>
                    <a:pt x="15" y="99"/>
                    <a:pt x="15" y="99"/>
                    <a:pt x="15" y="99"/>
                  </a:cubicBezTo>
                  <a:cubicBezTo>
                    <a:pt x="15" y="100"/>
                    <a:pt x="16" y="100"/>
                    <a:pt x="17" y="100"/>
                  </a:cubicBezTo>
                  <a:cubicBezTo>
                    <a:pt x="18" y="100"/>
                    <a:pt x="19" y="100"/>
                    <a:pt x="19" y="100"/>
                  </a:cubicBezTo>
                  <a:cubicBezTo>
                    <a:pt x="108" y="37"/>
                    <a:pt x="108" y="37"/>
                    <a:pt x="108" y="37"/>
                  </a:cubicBezTo>
                  <a:cubicBezTo>
                    <a:pt x="197" y="100"/>
                    <a:pt x="197" y="100"/>
                    <a:pt x="197" y="100"/>
                  </a:cubicBezTo>
                  <a:cubicBezTo>
                    <a:pt x="199" y="101"/>
                    <a:pt x="201" y="100"/>
                    <a:pt x="202" y="99"/>
                  </a:cubicBezTo>
                  <a:cubicBezTo>
                    <a:pt x="216" y="79"/>
                    <a:pt x="216" y="79"/>
                    <a:pt x="216" y="79"/>
                  </a:cubicBezTo>
                  <a:cubicBezTo>
                    <a:pt x="216" y="78"/>
                    <a:pt x="217" y="77"/>
                    <a:pt x="216" y="76"/>
                  </a:cubicBezTo>
                  <a:cubicBezTo>
                    <a:pt x="216" y="75"/>
                    <a:pt x="216" y="75"/>
                    <a:pt x="215"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bg1"/>
                </a:solidFill>
                <a:latin typeface="Segoe UI"/>
              </a:endParaRPr>
            </a:p>
          </p:txBody>
        </p:sp>
        <p:sp>
          <p:nvSpPr>
            <p:cNvPr id="215" name="Freeform 87"/>
            <p:cNvSpPr>
              <a:spLocks/>
            </p:cNvSpPr>
            <p:nvPr/>
          </p:nvSpPr>
          <p:spPr bwMode="auto">
            <a:xfrm>
              <a:off x="734218" y="3422650"/>
              <a:ext cx="400050" cy="357187"/>
            </a:xfrm>
            <a:custGeom>
              <a:avLst/>
              <a:gdLst>
                <a:gd name="T0" fmla="*/ 164 w 165"/>
                <a:gd name="T1" fmla="*/ 56 h 147"/>
                <a:gd name="T2" fmla="*/ 85 w 165"/>
                <a:gd name="T3" fmla="*/ 0 h 147"/>
                <a:gd name="T4" fmla="*/ 81 w 165"/>
                <a:gd name="T5" fmla="*/ 0 h 147"/>
                <a:gd name="T6" fmla="*/ 2 w 165"/>
                <a:gd name="T7" fmla="*/ 56 h 147"/>
                <a:gd name="T8" fmla="*/ 0 w 165"/>
                <a:gd name="T9" fmla="*/ 59 h 147"/>
                <a:gd name="T10" fmla="*/ 0 w 165"/>
                <a:gd name="T11" fmla="*/ 144 h 147"/>
                <a:gd name="T12" fmla="*/ 4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4" y="0"/>
                    <a:pt x="82" y="0"/>
                    <a:pt x="81" y="0"/>
                  </a:cubicBezTo>
                  <a:cubicBezTo>
                    <a:pt x="2" y="56"/>
                    <a:pt x="2" y="56"/>
                    <a:pt x="2" y="56"/>
                  </a:cubicBezTo>
                  <a:cubicBezTo>
                    <a:pt x="1" y="57"/>
                    <a:pt x="0" y="58"/>
                    <a:pt x="0" y="59"/>
                  </a:cubicBezTo>
                  <a:cubicBezTo>
                    <a:pt x="0" y="144"/>
                    <a:pt x="0" y="144"/>
                    <a:pt x="0" y="144"/>
                  </a:cubicBezTo>
                  <a:cubicBezTo>
                    <a:pt x="0" y="146"/>
                    <a:pt x="2" y="147"/>
                    <a:pt x="4" y="147"/>
                  </a:cubicBezTo>
                  <a:cubicBezTo>
                    <a:pt x="59" y="147"/>
                    <a:pt x="59" y="147"/>
                    <a:pt x="59" y="147"/>
                  </a:cubicBezTo>
                  <a:cubicBezTo>
                    <a:pt x="61"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5" y="56"/>
                    <a:pt x="164"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bg1"/>
                </a:solidFill>
                <a:latin typeface="Segoe UI"/>
              </a:endParaRPr>
            </a:p>
          </p:txBody>
        </p:sp>
        <p:sp>
          <p:nvSpPr>
            <p:cNvPr id="216" name="Freeform 88"/>
            <p:cNvSpPr>
              <a:spLocks/>
            </p:cNvSpPr>
            <p:nvPr/>
          </p:nvSpPr>
          <p:spPr bwMode="auto">
            <a:xfrm>
              <a:off x="1058068" y="3298825"/>
              <a:ext cx="76200"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7" y="42"/>
                    <a:pt x="27" y="43"/>
                    <a:pt x="28" y="43"/>
                  </a:cubicBezTo>
                  <a:cubicBezTo>
                    <a:pt x="28" y="43"/>
                    <a:pt x="29" y="42"/>
                    <a:pt x="29" y="42"/>
                  </a:cubicBezTo>
                  <a:cubicBezTo>
                    <a:pt x="30" y="42"/>
                    <a:pt x="31" y="40"/>
                    <a:pt x="31" y="39"/>
                  </a:cubicBezTo>
                  <a:cubicBezTo>
                    <a:pt x="31" y="3"/>
                    <a:pt x="31" y="3"/>
                    <a:pt x="31" y="3"/>
                  </a:cubicBezTo>
                  <a:cubicBezTo>
                    <a:pt x="31" y="1"/>
                    <a:pt x="30"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bg1"/>
                </a:solidFill>
                <a:latin typeface="Segoe UI"/>
              </a:endParaRPr>
            </a:p>
          </p:txBody>
        </p:sp>
      </p:grpSp>
      <p:grpSp>
        <p:nvGrpSpPr>
          <p:cNvPr id="217" name="Group 216"/>
          <p:cNvGrpSpPr/>
          <p:nvPr/>
        </p:nvGrpSpPr>
        <p:grpSpPr>
          <a:xfrm>
            <a:off x="11024016" y="3151976"/>
            <a:ext cx="514988" cy="471422"/>
            <a:chOff x="11237118" y="3298825"/>
            <a:chExt cx="525463" cy="481012"/>
          </a:xfrm>
          <a:solidFill>
            <a:srgbClr val="FFFFFF"/>
          </a:solidFill>
        </p:grpSpPr>
        <p:sp>
          <p:nvSpPr>
            <p:cNvPr id="218" name="Freeform 89"/>
            <p:cNvSpPr>
              <a:spLocks/>
            </p:cNvSpPr>
            <p:nvPr/>
          </p:nvSpPr>
          <p:spPr bwMode="auto">
            <a:xfrm>
              <a:off x="11237118" y="3298825"/>
              <a:ext cx="525463" cy="244475"/>
            </a:xfrm>
            <a:custGeom>
              <a:avLst/>
              <a:gdLst>
                <a:gd name="T0" fmla="*/ 216 w 217"/>
                <a:gd name="T1" fmla="*/ 74 h 101"/>
                <a:gd name="T2" fmla="*/ 111 w 217"/>
                <a:gd name="T3" fmla="*/ 0 h 101"/>
                <a:gd name="T4" fmla="*/ 107 w 217"/>
                <a:gd name="T5" fmla="*/ 0 h 101"/>
                <a:gd name="T6" fmla="*/ 2 w 217"/>
                <a:gd name="T7" fmla="*/ 74 h 101"/>
                <a:gd name="T8" fmla="*/ 0 w 217"/>
                <a:gd name="T9" fmla="*/ 76 h 101"/>
                <a:gd name="T10" fmla="*/ 1 w 217"/>
                <a:gd name="T11" fmla="*/ 79 h 101"/>
                <a:gd name="T12" fmla="*/ 15 w 217"/>
                <a:gd name="T13" fmla="*/ 99 h 101"/>
                <a:gd name="T14" fmla="*/ 18 w 217"/>
                <a:gd name="T15" fmla="*/ 100 h 101"/>
                <a:gd name="T16" fmla="*/ 20 w 217"/>
                <a:gd name="T17" fmla="*/ 100 h 101"/>
                <a:gd name="T18" fmla="*/ 109 w 217"/>
                <a:gd name="T19" fmla="*/ 37 h 101"/>
                <a:gd name="T20" fmla="*/ 198 w 217"/>
                <a:gd name="T21" fmla="*/ 100 h 101"/>
                <a:gd name="T22" fmla="*/ 202 w 217"/>
                <a:gd name="T23" fmla="*/ 99 h 101"/>
                <a:gd name="T24" fmla="*/ 217 w 217"/>
                <a:gd name="T25" fmla="*/ 79 h 101"/>
                <a:gd name="T26" fmla="*/ 217 w 217"/>
                <a:gd name="T27" fmla="*/ 76 h 101"/>
                <a:gd name="T28" fmla="*/ 216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6" y="74"/>
                  </a:moveTo>
                  <a:cubicBezTo>
                    <a:pt x="111" y="0"/>
                    <a:pt x="111" y="0"/>
                    <a:pt x="111" y="0"/>
                  </a:cubicBezTo>
                  <a:cubicBezTo>
                    <a:pt x="109" y="0"/>
                    <a:pt x="108" y="0"/>
                    <a:pt x="107" y="0"/>
                  </a:cubicBezTo>
                  <a:cubicBezTo>
                    <a:pt x="2" y="74"/>
                    <a:pt x="2" y="74"/>
                    <a:pt x="2" y="74"/>
                  </a:cubicBezTo>
                  <a:cubicBezTo>
                    <a:pt x="1" y="75"/>
                    <a:pt x="1" y="75"/>
                    <a:pt x="0" y="76"/>
                  </a:cubicBezTo>
                  <a:cubicBezTo>
                    <a:pt x="0" y="77"/>
                    <a:pt x="0" y="78"/>
                    <a:pt x="1" y="79"/>
                  </a:cubicBezTo>
                  <a:cubicBezTo>
                    <a:pt x="15" y="99"/>
                    <a:pt x="15" y="99"/>
                    <a:pt x="15" y="99"/>
                  </a:cubicBezTo>
                  <a:cubicBezTo>
                    <a:pt x="16" y="100"/>
                    <a:pt x="17" y="100"/>
                    <a:pt x="18" y="100"/>
                  </a:cubicBezTo>
                  <a:cubicBezTo>
                    <a:pt x="19" y="100"/>
                    <a:pt x="19" y="100"/>
                    <a:pt x="20" y="100"/>
                  </a:cubicBezTo>
                  <a:cubicBezTo>
                    <a:pt x="109" y="37"/>
                    <a:pt x="109" y="37"/>
                    <a:pt x="109" y="37"/>
                  </a:cubicBezTo>
                  <a:cubicBezTo>
                    <a:pt x="198" y="100"/>
                    <a:pt x="198" y="100"/>
                    <a:pt x="198" y="100"/>
                  </a:cubicBezTo>
                  <a:cubicBezTo>
                    <a:pt x="199" y="101"/>
                    <a:pt x="201" y="100"/>
                    <a:pt x="202" y="99"/>
                  </a:cubicBezTo>
                  <a:cubicBezTo>
                    <a:pt x="217" y="79"/>
                    <a:pt x="217" y="79"/>
                    <a:pt x="217" y="79"/>
                  </a:cubicBezTo>
                  <a:cubicBezTo>
                    <a:pt x="217" y="78"/>
                    <a:pt x="217" y="77"/>
                    <a:pt x="217" y="76"/>
                  </a:cubicBezTo>
                  <a:cubicBezTo>
                    <a:pt x="217" y="75"/>
                    <a:pt x="216" y="75"/>
                    <a:pt x="216"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bg1"/>
                </a:solidFill>
                <a:latin typeface="Segoe UI"/>
              </a:endParaRPr>
            </a:p>
          </p:txBody>
        </p:sp>
        <p:sp>
          <p:nvSpPr>
            <p:cNvPr id="219" name="Freeform 90"/>
            <p:cNvSpPr>
              <a:spLocks/>
            </p:cNvSpPr>
            <p:nvPr/>
          </p:nvSpPr>
          <p:spPr bwMode="auto">
            <a:xfrm>
              <a:off x="11300618" y="3422650"/>
              <a:ext cx="398463" cy="357187"/>
            </a:xfrm>
            <a:custGeom>
              <a:avLst/>
              <a:gdLst>
                <a:gd name="T0" fmla="*/ 164 w 165"/>
                <a:gd name="T1" fmla="*/ 56 h 147"/>
                <a:gd name="T2" fmla="*/ 85 w 165"/>
                <a:gd name="T3" fmla="*/ 0 h 147"/>
                <a:gd name="T4" fmla="*/ 81 w 165"/>
                <a:gd name="T5" fmla="*/ 0 h 147"/>
                <a:gd name="T6" fmla="*/ 1 w 165"/>
                <a:gd name="T7" fmla="*/ 56 h 147"/>
                <a:gd name="T8" fmla="*/ 0 w 165"/>
                <a:gd name="T9" fmla="*/ 59 h 147"/>
                <a:gd name="T10" fmla="*/ 0 w 165"/>
                <a:gd name="T11" fmla="*/ 144 h 147"/>
                <a:gd name="T12" fmla="*/ 3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3" y="0"/>
                    <a:pt x="82" y="0"/>
                    <a:pt x="81" y="0"/>
                  </a:cubicBezTo>
                  <a:cubicBezTo>
                    <a:pt x="1" y="56"/>
                    <a:pt x="1" y="56"/>
                    <a:pt x="1" y="56"/>
                  </a:cubicBezTo>
                  <a:cubicBezTo>
                    <a:pt x="1" y="57"/>
                    <a:pt x="0" y="58"/>
                    <a:pt x="0" y="59"/>
                  </a:cubicBezTo>
                  <a:cubicBezTo>
                    <a:pt x="0" y="144"/>
                    <a:pt x="0" y="144"/>
                    <a:pt x="0" y="144"/>
                  </a:cubicBezTo>
                  <a:cubicBezTo>
                    <a:pt x="0" y="146"/>
                    <a:pt x="1" y="147"/>
                    <a:pt x="3" y="147"/>
                  </a:cubicBezTo>
                  <a:cubicBezTo>
                    <a:pt x="59" y="147"/>
                    <a:pt x="59" y="147"/>
                    <a:pt x="59" y="147"/>
                  </a:cubicBezTo>
                  <a:cubicBezTo>
                    <a:pt x="60"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4" y="56"/>
                    <a:pt x="164"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bg1"/>
                </a:solidFill>
                <a:latin typeface="Segoe UI"/>
              </a:endParaRPr>
            </a:p>
          </p:txBody>
        </p:sp>
        <p:sp>
          <p:nvSpPr>
            <p:cNvPr id="220" name="Freeform 91"/>
            <p:cNvSpPr>
              <a:spLocks/>
            </p:cNvSpPr>
            <p:nvPr/>
          </p:nvSpPr>
          <p:spPr bwMode="auto">
            <a:xfrm>
              <a:off x="11624468" y="3298825"/>
              <a:ext cx="74613"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6" y="42"/>
                    <a:pt x="27" y="43"/>
                    <a:pt x="28" y="43"/>
                  </a:cubicBezTo>
                  <a:cubicBezTo>
                    <a:pt x="28" y="43"/>
                    <a:pt x="29" y="42"/>
                    <a:pt x="29" y="42"/>
                  </a:cubicBezTo>
                  <a:cubicBezTo>
                    <a:pt x="30" y="42"/>
                    <a:pt x="31" y="40"/>
                    <a:pt x="31" y="39"/>
                  </a:cubicBezTo>
                  <a:cubicBezTo>
                    <a:pt x="31" y="3"/>
                    <a:pt x="31" y="3"/>
                    <a:pt x="31" y="3"/>
                  </a:cubicBezTo>
                  <a:cubicBezTo>
                    <a:pt x="31" y="1"/>
                    <a:pt x="29"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bg1"/>
                </a:solidFill>
                <a:latin typeface="Segoe UI"/>
              </a:endParaRPr>
            </a:p>
          </p:txBody>
        </p:sp>
      </p:grpSp>
      <p:sp>
        <p:nvSpPr>
          <p:cNvPr id="221" name="Freeform 92"/>
          <p:cNvSpPr>
            <a:spLocks noEditPoints="1"/>
          </p:cNvSpPr>
          <p:nvPr/>
        </p:nvSpPr>
        <p:spPr bwMode="auto">
          <a:xfrm>
            <a:off x="5909783" y="3088186"/>
            <a:ext cx="357845" cy="539880"/>
          </a:xfrm>
          <a:custGeom>
            <a:avLst/>
            <a:gdLst>
              <a:gd name="T0" fmla="*/ 0 w 230"/>
              <a:gd name="T1" fmla="*/ 0 h 347"/>
              <a:gd name="T2" fmla="*/ 0 w 230"/>
              <a:gd name="T3" fmla="*/ 347 h 347"/>
              <a:gd name="T4" fmla="*/ 93 w 230"/>
              <a:gd name="T5" fmla="*/ 347 h 347"/>
              <a:gd name="T6" fmla="*/ 93 w 230"/>
              <a:gd name="T7" fmla="*/ 276 h 347"/>
              <a:gd name="T8" fmla="*/ 138 w 230"/>
              <a:gd name="T9" fmla="*/ 276 h 347"/>
              <a:gd name="T10" fmla="*/ 138 w 230"/>
              <a:gd name="T11" fmla="*/ 347 h 347"/>
              <a:gd name="T12" fmla="*/ 230 w 230"/>
              <a:gd name="T13" fmla="*/ 347 h 347"/>
              <a:gd name="T14" fmla="*/ 230 w 230"/>
              <a:gd name="T15" fmla="*/ 0 h 347"/>
              <a:gd name="T16" fmla="*/ 0 w 230"/>
              <a:gd name="T17" fmla="*/ 0 h 347"/>
              <a:gd name="T18" fmla="*/ 70 w 230"/>
              <a:gd name="T19" fmla="*/ 220 h 347"/>
              <a:gd name="T20" fmla="*/ 23 w 230"/>
              <a:gd name="T21" fmla="*/ 220 h 347"/>
              <a:gd name="T22" fmla="*/ 23 w 230"/>
              <a:gd name="T23" fmla="*/ 150 h 347"/>
              <a:gd name="T24" fmla="*/ 70 w 230"/>
              <a:gd name="T25" fmla="*/ 150 h 347"/>
              <a:gd name="T26" fmla="*/ 70 w 230"/>
              <a:gd name="T27" fmla="*/ 220 h 347"/>
              <a:gd name="T28" fmla="*/ 70 w 230"/>
              <a:gd name="T29" fmla="*/ 104 h 347"/>
              <a:gd name="T30" fmla="*/ 23 w 230"/>
              <a:gd name="T31" fmla="*/ 104 h 347"/>
              <a:gd name="T32" fmla="*/ 23 w 230"/>
              <a:gd name="T33" fmla="*/ 35 h 347"/>
              <a:gd name="T34" fmla="*/ 70 w 230"/>
              <a:gd name="T35" fmla="*/ 35 h 347"/>
              <a:gd name="T36" fmla="*/ 70 w 230"/>
              <a:gd name="T37" fmla="*/ 104 h 347"/>
              <a:gd name="T38" fmla="*/ 138 w 230"/>
              <a:gd name="T39" fmla="*/ 220 h 347"/>
              <a:gd name="T40" fmla="*/ 93 w 230"/>
              <a:gd name="T41" fmla="*/ 220 h 347"/>
              <a:gd name="T42" fmla="*/ 93 w 230"/>
              <a:gd name="T43" fmla="*/ 150 h 347"/>
              <a:gd name="T44" fmla="*/ 138 w 230"/>
              <a:gd name="T45" fmla="*/ 150 h 347"/>
              <a:gd name="T46" fmla="*/ 138 w 230"/>
              <a:gd name="T47" fmla="*/ 220 h 347"/>
              <a:gd name="T48" fmla="*/ 138 w 230"/>
              <a:gd name="T49" fmla="*/ 104 h 347"/>
              <a:gd name="T50" fmla="*/ 93 w 230"/>
              <a:gd name="T51" fmla="*/ 104 h 347"/>
              <a:gd name="T52" fmla="*/ 93 w 230"/>
              <a:gd name="T53" fmla="*/ 35 h 347"/>
              <a:gd name="T54" fmla="*/ 138 w 230"/>
              <a:gd name="T55" fmla="*/ 35 h 347"/>
              <a:gd name="T56" fmla="*/ 138 w 230"/>
              <a:gd name="T57" fmla="*/ 104 h 347"/>
              <a:gd name="T58" fmla="*/ 207 w 230"/>
              <a:gd name="T59" fmla="*/ 220 h 347"/>
              <a:gd name="T60" fmla="*/ 161 w 230"/>
              <a:gd name="T61" fmla="*/ 220 h 347"/>
              <a:gd name="T62" fmla="*/ 161 w 230"/>
              <a:gd name="T63" fmla="*/ 150 h 347"/>
              <a:gd name="T64" fmla="*/ 207 w 230"/>
              <a:gd name="T65" fmla="*/ 150 h 347"/>
              <a:gd name="T66" fmla="*/ 207 w 230"/>
              <a:gd name="T67" fmla="*/ 220 h 347"/>
              <a:gd name="T68" fmla="*/ 207 w 230"/>
              <a:gd name="T69" fmla="*/ 104 h 347"/>
              <a:gd name="T70" fmla="*/ 161 w 230"/>
              <a:gd name="T71" fmla="*/ 104 h 347"/>
              <a:gd name="T72" fmla="*/ 161 w 230"/>
              <a:gd name="T73" fmla="*/ 35 h 347"/>
              <a:gd name="T74" fmla="*/ 207 w 230"/>
              <a:gd name="T75" fmla="*/ 35 h 347"/>
              <a:gd name="T76" fmla="*/ 207 w 230"/>
              <a:gd name="T77" fmla="*/ 10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0" h="347">
                <a:moveTo>
                  <a:pt x="0" y="0"/>
                </a:moveTo>
                <a:lnTo>
                  <a:pt x="0" y="347"/>
                </a:lnTo>
                <a:lnTo>
                  <a:pt x="93" y="347"/>
                </a:lnTo>
                <a:lnTo>
                  <a:pt x="93" y="276"/>
                </a:lnTo>
                <a:lnTo>
                  <a:pt x="138" y="276"/>
                </a:lnTo>
                <a:lnTo>
                  <a:pt x="138" y="347"/>
                </a:lnTo>
                <a:lnTo>
                  <a:pt x="230" y="347"/>
                </a:lnTo>
                <a:lnTo>
                  <a:pt x="230" y="0"/>
                </a:lnTo>
                <a:lnTo>
                  <a:pt x="0" y="0"/>
                </a:lnTo>
                <a:close/>
                <a:moveTo>
                  <a:pt x="70" y="220"/>
                </a:moveTo>
                <a:lnTo>
                  <a:pt x="23" y="220"/>
                </a:lnTo>
                <a:lnTo>
                  <a:pt x="23" y="150"/>
                </a:lnTo>
                <a:lnTo>
                  <a:pt x="70" y="150"/>
                </a:lnTo>
                <a:lnTo>
                  <a:pt x="70" y="220"/>
                </a:lnTo>
                <a:close/>
                <a:moveTo>
                  <a:pt x="70" y="104"/>
                </a:moveTo>
                <a:lnTo>
                  <a:pt x="23" y="104"/>
                </a:lnTo>
                <a:lnTo>
                  <a:pt x="23" y="35"/>
                </a:lnTo>
                <a:lnTo>
                  <a:pt x="70" y="35"/>
                </a:lnTo>
                <a:lnTo>
                  <a:pt x="70" y="104"/>
                </a:lnTo>
                <a:close/>
                <a:moveTo>
                  <a:pt x="138" y="220"/>
                </a:moveTo>
                <a:lnTo>
                  <a:pt x="93" y="220"/>
                </a:lnTo>
                <a:lnTo>
                  <a:pt x="93" y="150"/>
                </a:lnTo>
                <a:lnTo>
                  <a:pt x="138" y="150"/>
                </a:lnTo>
                <a:lnTo>
                  <a:pt x="138" y="220"/>
                </a:lnTo>
                <a:close/>
                <a:moveTo>
                  <a:pt x="138" y="104"/>
                </a:moveTo>
                <a:lnTo>
                  <a:pt x="93" y="104"/>
                </a:lnTo>
                <a:lnTo>
                  <a:pt x="93" y="35"/>
                </a:lnTo>
                <a:lnTo>
                  <a:pt x="138" y="35"/>
                </a:lnTo>
                <a:lnTo>
                  <a:pt x="138" y="104"/>
                </a:lnTo>
                <a:close/>
                <a:moveTo>
                  <a:pt x="207" y="220"/>
                </a:moveTo>
                <a:lnTo>
                  <a:pt x="161" y="220"/>
                </a:lnTo>
                <a:lnTo>
                  <a:pt x="161" y="150"/>
                </a:lnTo>
                <a:lnTo>
                  <a:pt x="207" y="150"/>
                </a:lnTo>
                <a:lnTo>
                  <a:pt x="207" y="220"/>
                </a:lnTo>
                <a:close/>
                <a:moveTo>
                  <a:pt x="207" y="104"/>
                </a:moveTo>
                <a:lnTo>
                  <a:pt x="161" y="104"/>
                </a:lnTo>
                <a:lnTo>
                  <a:pt x="161" y="35"/>
                </a:lnTo>
                <a:lnTo>
                  <a:pt x="207" y="35"/>
                </a:lnTo>
                <a:lnTo>
                  <a:pt x="207" y="104"/>
                </a:lnTo>
                <a:close/>
              </a:path>
            </a:pathLst>
          </a:custGeom>
          <a:solidFill>
            <a:srgbClr val="FFFFFF"/>
          </a:solidFill>
          <a:ln>
            <a:noFill/>
          </a:ln>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bg1"/>
              </a:solidFill>
              <a:latin typeface="Segoe UI"/>
            </a:endParaRPr>
          </a:p>
        </p:txBody>
      </p:sp>
      <p:sp>
        <p:nvSpPr>
          <p:cNvPr id="222" name="Rectangle 93"/>
          <p:cNvSpPr>
            <a:spLocks noChangeArrowheads="1"/>
          </p:cNvSpPr>
          <p:nvPr/>
        </p:nvSpPr>
        <p:spPr bwMode="auto">
          <a:xfrm>
            <a:off x="1292309" y="3358904"/>
            <a:ext cx="4420175" cy="48231"/>
          </a:xfrm>
          <a:prstGeom prst="rect">
            <a:avLst/>
          </a:prstGeom>
          <a:solidFill>
            <a:srgbClr val="0070C0"/>
          </a:solidFill>
          <a:ln>
            <a:noFill/>
          </a:ln>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223" name="Rectangle 94"/>
          <p:cNvSpPr>
            <a:spLocks noChangeArrowheads="1"/>
          </p:cNvSpPr>
          <p:nvPr/>
        </p:nvSpPr>
        <p:spPr bwMode="auto">
          <a:xfrm>
            <a:off x="6470184" y="3358904"/>
            <a:ext cx="4420175" cy="48231"/>
          </a:xfrm>
          <a:prstGeom prst="rect">
            <a:avLst/>
          </a:prstGeom>
          <a:solidFill>
            <a:srgbClr val="0070C0"/>
          </a:solidFill>
          <a:ln>
            <a:noFill/>
          </a:ln>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224" name="TextBox 223"/>
          <p:cNvSpPr txBox="1"/>
          <p:nvPr/>
        </p:nvSpPr>
        <p:spPr>
          <a:xfrm>
            <a:off x="666962" y="3648806"/>
            <a:ext cx="509498" cy="210827"/>
          </a:xfrm>
          <a:prstGeom prst="rect">
            <a:avLst/>
          </a:prstGeom>
          <a:noFill/>
          <a:ln>
            <a:noFill/>
            <a:headEnd type="none" w="med" len="med"/>
            <a:tailEnd type="none" w="med" len="med"/>
          </a:ln>
        </p:spPr>
        <p:txBody>
          <a:bodyPr wrap="none" lIns="0" tIns="0" rIns="0" bIns="0" rtlCol="0">
            <a:spAutoFit/>
          </a:bodyPr>
          <a:lstStyle/>
          <a:p>
            <a:pPr defTabSz="913874">
              <a:defRPr/>
            </a:pPr>
            <a:r>
              <a:rPr lang="en-US" sz="1370" b="1" spc="-38" dirty="0">
                <a:solidFill>
                  <a:schemeClr val="bg1"/>
                </a:solidFill>
                <a:latin typeface="Segoe UI"/>
                <a:ea typeface="Segoe UI" pitchFamily="34" charset="0"/>
                <a:cs typeface="Segoe UI" pitchFamily="34" charset="0"/>
              </a:rPr>
              <a:t>HOME</a:t>
            </a:r>
          </a:p>
        </p:txBody>
      </p:sp>
      <p:sp>
        <p:nvSpPr>
          <p:cNvPr id="225" name="TextBox 224"/>
          <p:cNvSpPr txBox="1"/>
          <p:nvPr/>
        </p:nvSpPr>
        <p:spPr>
          <a:xfrm>
            <a:off x="11025803" y="3648806"/>
            <a:ext cx="509498" cy="210827"/>
          </a:xfrm>
          <a:prstGeom prst="rect">
            <a:avLst/>
          </a:prstGeom>
          <a:noFill/>
          <a:ln>
            <a:noFill/>
            <a:headEnd type="none" w="med" len="med"/>
            <a:tailEnd type="none" w="med" len="med"/>
          </a:ln>
        </p:spPr>
        <p:txBody>
          <a:bodyPr wrap="none" lIns="0" tIns="0" rIns="0" bIns="0" rtlCol="0">
            <a:spAutoFit/>
          </a:bodyPr>
          <a:lstStyle/>
          <a:p>
            <a:pPr defTabSz="913874">
              <a:defRPr/>
            </a:pPr>
            <a:r>
              <a:rPr lang="en-US" sz="1370" b="1" spc="-38" dirty="0">
                <a:solidFill>
                  <a:schemeClr val="bg1"/>
                </a:solidFill>
                <a:latin typeface="Segoe UI"/>
                <a:ea typeface="Segoe UI" pitchFamily="34" charset="0"/>
                <a:cs typeface="Segoe UI" pitchFamily="34" charset="0"/>
              </a:rPr>
              <a:t>HOME</a:t>
            </a:r>
          </a:p>
        </p:txBody>
      </p:sp>
      <p:sp>
        <p:nvSpPr>
          <p:cNvPr id="226" name="TextBox 225"/>
          <p:cNvSpPr txBox="1"/>
          <p:nvPr/>
        </p:nvSpPr>
        <p:spPr>
          <a:xfrm>
            <a:off x="5576764" y="3648806"/>
            <a:ext cx="1018549" cy="210827"/>
          </a:xfrm>
          <a:prstGeom prst="rect">
            <a:avLst/>
          </a:prstGeom>
          <a:noFill/>
          <a:ln>
            <a:noFill/>
            <a:headEnd type="none" w="med" len="med"/>
            <a:tailEnd type="none" w="med" len="med"/>
          </a:ln>
        </p:spPr>
        <p:txBody>
          <a:bodyPr wrap="none" lIns="0" tIns="0" rIns="0" bIns="0" rtlCol="0">
            <a:spAutoFit/>
          </a:bodyPr>
          <a:lstStyle/>
          <a:p>
            <a:pPr defTabSz="913874">
              <a:defRPr/>
            </a:pPr>
            <a:r>
              <a:rPr lang="en-US" sz="1370" b="1" spc="-38" dirty="0">
                <a:solidFill>
                  <a:schemeClr val="bg1"/>
                </a:solidFill>
                <a:latin typeface="Segoe UI"/>
                <a:ea typeface="Segoe UI" pitchFamily="34" charset="0"/>
                <a:cs typeface="Segoe UI" pitchFamily="34" charset="0"/>
              </a:rPr>
              <a:t>WORKPLACE</a:t>
            </a:r>
          </a:p>
        </p:txBody>
      </p:sp>
    </p:spTree>
    <p:extLst>
      <p:ext uri="{BB962C8B-B14F-4D97-AF65-F5344CB8AC3E}">
        <p14:creationId xmlns:p14="http://schemas.microsoft.com/office/powerpoint/2010/main" val="205796015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itle 1"/>
          <p:cNvSpPr>
            <a:spLocks noGrp="1"/>
          </p:cNvSpPr>
          <p:nvPr>
            <p:ph type="title"/>
          </p:nvPr>
        </p:nvSpPr>
        <p:spPr/>
        <p:txBody>
          <a:bodyPr/>
          <a:lstStyle/>
          <a:p>
            <a:r>
              <a:rPr lang="en-US" dirty="0"/>
              <a:t>Microsoft Azure IoT Suite</a:t>
            </a:r>
            <a:br>
              <a:rPr lang="en-US" dirty="0"/>
            </a:br>
            <a:endParaRPr lang="en-US" sz="2400" i="1" dirty="0"/>
          </a:p>
        </p:txBody>
      </p:sp>
      <p:sp>
        <p:nvSpPr>
          <p:cNvPr id="2" name="TextBox 1"/>
          <p:cNvSpPr txBox="1"/>
          <p:nvPr/>
        </p:nvSpPr>
        <p:spPr>
          <a:xfrm>
            <a:off x="158374" y="2747954"/>
            <a:ext cx="3657600" cy="1024128"/>
          </a:xfrm>
          <a:prstGeom prst="rect">
            <a:avLst/>
          </a:prstGeom>
          <a:solidFill>
            <a:schemeClr val="accent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Preconfigured solutions</a:t>
            </a:r>
          </a:p>
        </p:txBody>
      </p:sp>
      <p:sp>
        <p:nvSpPr>
          <p:cNvPr id="53" name="TextBox 52"/>
          <p:cNvSpPr txBox="1"/>
          <p:nvPr/>
        </p:nvSpPr>
        <p:spPr>
          <a:xfrm>
            <a:off x="158374" y="4000178"/>
            <a:ext cx="3657600" cy="1024128"/>
          </a:xfrm>
          <a:prstGeom prst="rect">
            <a:avLst/>
          </a:prstGeom>
          <a:solidFill>
            <a:schemeClr val="accent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Heterogeneous agents</a:t>
            </a:r>
          </a:p>
        </p:txBody>
      </p:sp>
      <p:sp>
        <p:nvSpPr>
          <p:cNvPr id="62" name="TextBox 61"/>
          <p:cNvSpPr txBox="1"/>
          <p:nvPr/>
        </p:nvSpPr>
        <p:spPr>
          <a:xfrm>
            <a:off x="158374" y="5252403"/>
            <a:ext cx="3657600" cy="1024128"/>
          </a:xfrm>
          <a:prstGeom prst="rect">
            <a:avLst/>
          </a:prstGeom>
          <a:solidFill>
            <a:schemeClr val="accent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Connect and control</a:t>
            </a:r>
          </a:p>
        </p:txBody>
      </p:sp>
      <p:sp>
        <p:nvSpPr>
          <p:cNvPr id="63" name="TextBox 62"/>
          <p:cNvSpPr txBox="1"/>
          <p:nvPr/>
        </p:nvSpPr>
        <p:spPr>
          <a:xfrm>
            <a:off x="4235696" y="2747954"/>
            <a:ext cx="3657600" cy="1024128"/>
          </a:xfrm>
          <a:prstGeom prst="rect">
            <a:avLst/>
          </a:prstGeom>
          <a:solidFill>
            <a:schemeClr val="accent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Event processing</a:t>
            </a:r>
          </a:p>
        </p:txBody>
      </p:sp>
      <p:sp>
        <p:nvSpPr>
          <p:cNvPr id="64" name="TextBox 63"/>
          <p:cNvSpPr txBox="1"/>
          <p:nvPr/>
        </p:nvSpPr>
        <p:spPr>
          <a:xfrm>
            <a:off x="4235696" y="4000179"/>
            <a:ext cx="3657600" cy="1024128"/>
          </a:xfrm>
          <a:prstGeom prst="rect">
            <a:avLst/>
          </a:prstGeom>
          <a:solidFill>
            <a:schemeClr val="accent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Predictive analytics</a:t>
            </a:r>
          </a:p>
        </p:txBody>
      </p:sp>
      <p:sp>
        <p:nvSpPr>
          <p:cNvPr id="65" name="TextBox 64"/>
          <p:cNvSpPr txBox="1"/>
          <p:nvPr/>
        </p:nvSpPr>
        <p:spPr>
          <a:xfrm>
            <a:off x="4235696" y="5252402"/>
            <a:ext cx="3657600" cy="1024128"/>
          </a:xfrm>
          <a:prstGeom prst="rect">
            <a:avLst/>
          </a:prstGeom>
          <a:solidFill>
            <a:schemeClr val="accent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 visualization</a:t>
            </a:r>
          </a:p>
        </p:txBody>
      </p:sp>
      <p:sp>
        <p:nvSpPr>
          <p:cNvPr id="66" name="TextBox 65"/>
          <p:cNvSpPr txBox="1"/>
          <p:nvPr/>
        </p:nvSpPr>
        <p:spPr>
          <a:xfrm>
            <a:off x="8313018" y="2747954"/>
            <a:ext cx="3657600" cy="1024128"/>
          </a:xfrm>
          <a:prstGeom prst="rect">
            <a:avLst/>
          </a:prstGeom>
          <a:solidFill>
            <a:schemeClr val="accent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Workflow integration</a:t>
            </a:r>
          </a:p>
        </p:txBody>
      </p:sp>
      <p:sp>
        <p:nvSpPr>
          <p:cNvPr id="67" name="TextBox 66"/>
          <p:cNvSpPr txBox="1"/>
          <p:nvPr/>
        </p:nvSpPr>
        <p:spPr>
          <a:xfrm>
            <a:off x="8313018" y="4000178"/>
            <a:ext cx="3657600" cy="1024128"/>
          </a:xfrm>
          <a:prstGeom prst="rect">
            <a:avLst/>
          </a:prstGeom>
          <a:solidFill>
            <a:schemeClr val="accent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Push and broadcast notifications</a:t>
            </a:r>
          </a:p>
        </p:txBody>
      </p:sp>
      <p:sp>
        <p:nvSpPr>
          <p:cNvPr id="68" name="TextBox 67"/>
          <p:cNvSpPr txBox="1"/>
          <p:nvPr/>
        </p:nvSpPr>
        <p:spPr>
          <a:xfrm>
            <a:off x="8313018" y="5252402"/>
            <a:ext cx="3657600" cy="1024128"/>
          </a:xfrm>
          <a:prstGeom prst="rect">
            <a:avLst/>
          </a:prstGeom>
          <a:solidFill>
            <a:schemeClr val="accent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ID and access management</a:t>
            </a:r>
          </a:p>
        </p:txBody>
      </p:sp>
      <p:sp>
        <p:nvSpPr>
          <p:cNvPr id="16" name="Rectangle 15"/>
          <p:cNvSpPr/>
          <p:nvPr/>
        </p:nvSpPr>
        <p:spPr bwMode="auto">
          <a:xfrm>
            <a:off x="4235696" y="1458359"/>
            <a:ext cx="3657600" cy="1024128"/>
          </a:xfrm>
          <a:prstGeom prst="rect">
            <a:avLst/>
          </a:prstGeom>
          <a:solidFill>
            <a:schemeClr val="accent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Analyze and act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on new data</a:t>
            </a:r>
          </a:p>
        </p:txBody>
      </p:sp>
      <p:sp>
        <p:nvSpPr>
          <p:cNvPr id="17" name="Rectangle 16"/>
          <p:cNvSpPr/>
          <p:nvPr/>
        </p:nvSpPr>
        <p:spPr bwMode="auto">
          <a:xfrm>
            <a:off x="8313018" y="1454644"/>
            <a:ext cx="3657600" cy="1027843"/>
          </a:xfrm>
          <a:prstGeom prst="rect">
            <a:avLst/>
          </a:prstGeom>
          <a:solidFill>
            <a:schemeClr val="accent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Integrate and transform</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business processes</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prstClr val="white"/>
              </a:solidFill>
              <a:effectLst/>
              <a:uLnTx/>
              <a:uFillTx/>
              <a:latin typeface="Segoe UI"/>
              <a:ea typeface="Segoe UI" pitchFamily="34" charset="0"/>
              <a:cs typeface="Segoe UI" pitchFamily="34" charset="0"/>
            </a:endParaRPr>
          </a:p>
        </p:txBody>
      </p:sp>
      <p:sp>
        <p:nvSpPr>
          <p:cNvPr id="18" name="Rectangle 17"/>
          <p:cNvSpPr/>
          <p:nvPr/>
        </p:nvSpPr>
        <p:spPr bwMode="auto">
          <a:xfrm>
            <a:off x="158374" y="1454644"/>
            <a:ext cx="3657600" cy="1027843"/>
          </a:xfrm>
          <a:prstGeom prst="rect">
            <a:avLst/>
          </a:prstGeom>
          <a:solidFill>
            <a:schemeClr val="accent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Connect and scale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with efficiency</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prstClr val="white"/>
              </a:solidFill>
              <a:effectLst/>
              <a:uLnTx/>
              <a:uFillTx/>
              <a:latin typeface="Segoe UI"/>
              <a:ea typeface="Segoe UI" pitchFamily="34" charset="0"/>
              <a:cs typeface="Segoe UI" pitchFamily="34" charset="0"/>
            </a:endParaRPr>
          </a:p>
        </p:txBody>
      </p:sp>
      <p:sp>
        <p:nvSpPr>
          <p:cNvPr id="20" name="Freeform 19"/>
          <p:cNvSpPr>
            <a:spLocks noChangeAspect="1"/>
          </p:cNvSpPr>
          <p:nvPr/>
        </p:nvSpPr>
        <p:spPr bwMode="auto">
          <a:xfrm rot="5280000">
            <a:off x="217099" y="5520192"/>
            <a:ext cx="384210" cy="488548"/>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tx1"/>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17">
                    <a:srgbClr val="505050"/>
                  </a:gs>
                  <a:gs pos="100000">
                    <a:srgbClr val="505050"/>
                  </a:gs>
                </a:gsLst>
                <a:lin ang="5400000" scaled="0"/>
              </a:gradFill>
              <a:effectLst/>
              <a:uLnTx/>
              <a:uFillTx/>
              <a:latin typeface="Segoe UI"/>
              <a:ea typeface="+mn-ea"/>
              <a:cs typeface="+mn-cs"/>
            </a:endParaRPr>
          </a:p>
        </p:txBody>
      </p:sp>
      <p:grpSp>
        <p:nvGrpSpPr>
          <p:cNvPr id="21" name="Group 20"/>
          <p:cNvGrpSpPr/>
          <p:nvPr/>
        </p:nvGrpSpPr>
        <p:grpSpPr>
          <a:xfrm>
            <a:off x="4311897" y="3061793"/>
            <a:ext cx="575790" cy="396449"/>
            <a:chOff x="1107857" y="-3310276"/>
            <a:chExt cx="641349" cy="498475"/>
          </a:xfrm>
          <a:solidFill>
            <a:schemeClr val="tx1"/>
          </a:solidFill>
        </p:grpSpPr>
        <p:sp>
          <p:nvSpPr>
            <p:cNvPr id="22"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3"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6" name="Group 25"/>
          <p:cNvGrpSpPr/>
          <p:nvPr/>
        </p:nvGrpSpPr>
        <p:grpSpPr>
          <a:xfrm>
            <a:off x="8403386" y="3061793"/>
            <a:ext cx="392271" cy="429224"/>
            <a:chOff x="5737007" y="-3299164"/>
            <a:chExt cx="425450" cy="427038"/>
          </a:xfrm>
          <a:solidFill>
            <a:schemeClr val="tx1"/>
          </a:solidFill>
        </p:grpSpPr>
        <p:sp>
          <p:nvSpPr>
            <p:cNvPr id="27"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Oval 249"/>
            <p:cNvSpPr>
              <a:spLocks noChangeArrowheads="1"/>
            </p:cNvSpPr>
            <p:nvPr/>
          </p:nvSpPr>
          <p:spPr bwMode="auto">
            <a:xfrm>
              <a:off x="5937032" y="-3132476"/>
              <a:ext cx="60325" cy="60325"/>
            </a:xfrm>
            <a:prstGeom prst="ellipse">
              <a:avLst/>
            </a:pr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9" name="Group 28"/>
          <p:cNvGrpSpPr/>
          <p:nvPr/>
        </p:nvGrpSpPr>
        <p:grpSpPr>
          <a:xfrm>
            <a:off x="8409301" y="5523808"/>
            <a:ext cx="468263" cy="441172"/>
            <a:chOff x="7646253" y="4979703"/>
            <a:chExt cx="479425" cy="485775"/>
          </a:xfrm>
          <a:solidFill>
            <a:schemeClr val="tx1"/>
          </a:solidFill>
        </p:grpSpPr>
        <p:sp>
          <p:nvSpPr>
            <p:cNvPr id="30" name="Freeform 253"/>
            <p:cNvSpPr>
              <a:spLocks/>
            </p:cNvSpPr>
            <p:nvPr/>
          </p:nvSpPr>
          <p:spPr bwMode="auto">
            <a:xfrm>
              <a:off x="7789128" y="5165440"/>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1" name="Freeform 254"/>
            <p:cNvSpPr>
              <a:spLocks/>
            </p:cNvSpPr>
            <p:nvPr/>
          </p:nvSpPr>
          <p:spPr bwMode="auto">
            <a:xfrm>
              <a:off x="7893903" y="5163853"/>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2" name="Freeform 255"/>
            <p:cNvSpPr>
              <a:spLocks noEditPoints="1"/>
            </p:cNvSpPr>
            <p:nvPr/>
          </p:nvSpPr>
          <p:spPr bwMode="auto">
            <a:xfrm>
              <a:off x="7646253" y="4979703"/>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4" name="Group 33"/>
          <p:cNvGrpSpPr/>
          <p:nvPr/>
        </p:nvGrpSpPr>
        <p:grpSpPr>
          <a:xfrm>
            <a:off x="4344767" y="5504519"/>
            <a:ext cx="447183" cy="460461"/>
            <a:chOff x="11472827" y="4545788"/>
            <a:chExt cx="280728" cy="284825"/>
          </a:xfrm>
          <a:solidFill>
            <a:schemeClr val="tx1"/>
          </a:solidFill>
        </p:grpSpPr>
        <p:sp>
          <p:nvSpPr>
            <p:cNvPr id="35" name="Rounded Rectangle 34"/>
            <p:cNvSpPr/>
            <p:nvPr/>
          </p:nvSpPr>
          <p:spPr bwMode="auto">
            <a:xfrm>
              <a:off x="11472827" y="4699141"/>
              <a:ext cx="35603" cy="80649"/>
            </a:xfrm>
            <a:prstGeom prst="roundRect">
              <a:avLst>
                <a:gd name="adj" fmla="val 50000"/>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36" name="Rounded Rectangle 35"/>
            <p:cNvSpPr/>
            <p:nvPr/>
          </p:nvSpPr>
          <p:spPr bwMode="auto">
            <a:xfrm>
              <a:off x="11527518" y="4680314"/>
              <a:ext cx="35603" cy="111152"/>
            </a:xfrm>
            <a:prstGeom prst="roundRect">
              <a:avLst>
                <a:gd name="adj" fmla="val 50000"/>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37" name="Rounded Rectangle 36"/>
            <p:cNvSpPr/>
            <p:nvPr/>
          </p:nvSpPr>
          <p:spPr bwMode="auto">
            <a:xfrm>
              <a:off x="11581398" y="4660852"/>
              <a:ext cx="35603" cy="151148"/>
            </a:xfrm>
            <a:prstGeom prst="roundRect">
              <a:avLst>
                <a:gd name="adj" fmla="val 50000"/>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38" name="Rounded Rectangle 37"/>
            <p:cNvSpPr/>
            <p:nvPr/>
          </p:nvSpPr>
          <p:spPr bwMode="auto">
            <a:xfrm>
              <a:off x="11637498" y="4643936"/>
              <a:ext cx="35603" cy="186677"/>
            </a:xfrm>
            <a:prstGeom prst="roundRect">
              <a:avLst>
                <a:gd name="adj" fmla="val 50000"/>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39" name="Freeform 38"/>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3810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40" name="Freeform 39"/>
          <p:cNvSpPr/>
          <p:nvPr/>
        </p:nvSpPr>
        <p:spPr>
          <a:xfrm>
            <a:off x="4371756" y="4325127"/>
            <a:ext cx="420194" cy="336866"/>
          </a:xfrm>
          <a:custGeom>
            <a:avLst/>
            <a:gdLst>
              <a:gd name="connsiteX0" fmla="*/ 302419 w 725805"/>
              <a:gd name="connsiteY0" fmla="*/ 87660 h 780604"/>
              <a:gd name="connsiteX1" fmla="*/ 302419 w 725805"/>
              <a:gd name="connsiteY1" fmla="*/ 249585 h 780604"/>
              <a:gd name="connsiteX2" fmla="*/ 83344 w 725805"/>
              <a:gd name="connsiteY2" fmla="*/ 673447 h 780604"/>
              <a:gd name="connsiteX3" fmla="*/ 104775 w 725805"/>
              <a:gd name="connsiteY3" fmla="*/ 690116 h 780604"/>
              <a:gd name="connsiteX4" fmla="*/ 154781 w 725805"/>
              <a:gd name="connsiteY4" fmla="*/ 692497 h 780604"/>
              <a:gd name="connsiteX5" fmla="*/ 333375 w 725805"/>
              <a:gd name="connsiteY5" fmla="*/ 332929 h 780604"/>
              <a:gd name="connsiteX6" fmla="*/ 461963 w 725805"/>
              <a:gd name="connsiteY6" fmla="*/ 332929 h 780604"/>
              <a:gd name="connsiteX7" fmla="*/ 416719 w 725805"/>
              <a:gd name="connsiteY7" fmla="*/ 247204 h 780604"/>
              <a:gd name="connsiteX8" fmla="*/ 416719 w 725805"/>
              <a:gd name="connsiteY8" fmla="*/ 87660 h 780604"/>
              <a:gd name="connsiteX9" fmla="*/ 176903 w 725805"/>
              <a:gd name="connsiteY9" fmla="*/ 0 h 780604"/>
              <a:gd name="connsiteX10" fmla="*/ 548902 w 725805"/>
              <a:gd name="connsiteY10" fmla="*/ 0 h 780604"/>
              <a:gd name="connsiteX11" fmla="*/ 548902 w 725805"/>
              <a:gd name="connsiteY11" fmla="*/ 94804 h 780604"/>
              <a:gd name="connsiteX12" fmla="*/ 502920 w 725805"/>
              <a:gd name="connsiteY12" fmla="*/ 94804 h 780604"/>
              <a:gd name="connsiteX13" fmla="*/ 502920 w 725805"/>
              <a:gd name="connsiteY13" fmla="*/ 211961 h 780604"/>
              <a:gd name="connsiteX14" fmla="*/ 725805 w 725805"/>
              <a:gd name="connsiteY14" fmla="*/ 654874 h 780604"/>
              <a:gd name="connsiteX15" fmla="*/ 662940 w 725805"/>
              <a:gd name="connsiteY15" fmla="*/ 780604 h 780604"/>
              <a:gd name="connsiteX16" fmla="*/ 62865 w 725805"/>
              <a:gd name="connsiteY16" fmla="*/ 780604 h 780604"/>
              <a:gd name="connsiteX17" fmla="*/ 0 w 725805"/>
              <a:gd name="connsiteY17" fmla="*/ 672019 h 780604"/>
              <a:gd name="connsiteX18" fmla="*/ 214313 w 725805"/>
              <a:gd name="connsiteY18" fmla="*/ 229106 h 780604"/>
              <a:gd name="connsiteX19" fmla="*/ 214313 w 725805"/>
              <a:gd name="connsiteY19" fmla="*/ 94804 h 780604"/>
              <a:gd name="connsiteX20" fmla="*/ 176903 w 725805"/>
              <a:gd name="connsiteY20" fmla="*/ 94804 h 78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5805" h="780604">
                <a:moveTo>
                  <a:pt x="302419" y="87660"/>
                </a:moveTo>
                <a:lnTo>
                  <a:pt x="302419" y="249585"/>
                </a:lnTo>
                <a:lnTo>
                  <a:pt x="83344" y="673447"/>
                </a:lnTo>
                <a:lnTo>
                  <a:pt x="104775" y="690116"/>
                </a:lnTo>
                <a:lnTo>
                  <a:pt x="154781" y="692497"/>
                </a:lnTo>
                <a:lnTo>
                  <a:pt x="333375" y="332929"/>
                </a:lnTo>
                <a:lnTo>
                  <a:pt x="461963" y="332929"/>
                </a:lnTo>
                <a:lnTo>
                  <a:pt x="416719" y="247204"/>
                </a:lnTo>
                <a:lnTo>
                  <a:pt x="416719" y="87660"/>
                </a:lnTo>
                <a:close/>
                <a:moveTo>
                  <a:pt x="176903" y="0"/>
                </a:moveTo>
                <a:lnTo>
                  <a:pt x="548902" y="0"/>
                </a:lnTo>
                <a:lnTo>
                  <a:pt x="548902" y="94804"/>
                </a:lnTo>
                <a:lnTo>
                  <a:pt x="502920" y="94804"/>
                </a:lnTo>
                <a:lnTo>
                  <a:pt x="502920" y="211961"/>
                </a:lnTo>
                <a:lnTo>
                  <a:pt x="725805" y="654874"/>
                </a:lnTo>
                <a:lnTo>
                  <a:pt x="662940" y="780604"/>
                </a:lnTo>
                <a:lnTo>
                  <a:pt x="62865" y="780604"/>
                </a:lnTo>
                <a:lnTo>
                  <a:pt x="0" y="672019"/>
                </a:lnTo>
                <a:lnTo>
                  <a:pt x="214313" y="229106"/>
                </a:lnTo>
                <a:lnTo>
                  <a:pt x="214313" y="94804"/>
                </a:lnTo>
                <a:lnTo>
                  <a:pt x="176903" y="94804"/>
                </a:lnTo>
                <a:close/>
              </a:path>
            </a:pathLst>
          </a:cu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41" name="Picture 40"/>
          <p:cNvPicPr>
            <a:picLocks noChangeAspect="1"/>
          </p:cNvPicPr>
          <p:nvPr/>
        </p:nvPicPr>
        <p:blipFill>
          <a:blip r:embed="rId3"/>
          <a:stretch>
            <a:fillRect/>
          </a:stretch>
        </p:blipFill>
        <p:spPr>
          <a:xfrm>
            <a:off x="78374" y="4285934"/>
            <a:ext cx="546100" cy="546100"/>
          </a:xfrm>
          <a:prstGeom prst="rect">
            <a:avLst/>
          </a:prstGeom>
        </p:spPr>
      </p:pic>
      <p:pic>
        <p:nvPicPr>
          <p:cNvPr id="43" name="Picture 42"/>
          <p:cNvPicPr>
            <a:picLocks noChangeAspect="1"/>
          </p:cNvPicPr>
          <p:nvPr/>
        </p:nvPicPr>
        <p:blipFill>
          <a:blip r:embed="rId4"/>
          <a:stretch>
            <a:fillRect/>
          </a:stretch>
        </p:blipFill>
        <p:spPr>
          <a:xfrm>
            <a:off x="78374" y="3020567"/>
            <a:ext cx="463750" cy="463750"/>
          </a:xfrm>
          <a:prstGeom prst="rect">
            <a:avLst/>
          </a:prstGeom>
        </p:spPr>
      </p:pic>
      <p:pic>
        <p:nvPicPr>
          <p:cNvPr id="3" name="Picture 2"/>
          <p:cNvPicPr>
            <a:picLocks noChangeAspect="1"/>
          </p:cNvPicPr>
          <p:nvPr/>
        </p:nvPicPr>
        <p:blipFill>
          <a:blip r:embed="rId5"/>
          <a:stretch>
            <a:fillRect/>
          </a:stretch>
        </p:blipFill>
        <p:spPr>
          <a:xfrm>
            <a:off x="8343169" y="4320690"/>
            <a:ext cx="452488" cy="452488"/>
          </a:xfrm>
          <a:prstGeom prst="rect">
            <a:avLst/>
          </a:prstGeom>
        </p:spPr>
      </p:pic>
    </p:spTree>
    <p:extLst>
      <p:ext uri="{BB962C8B-B14F-4D97-AF65-F5344CB8AC3E}">
        <p14:creationId xmlns:p14="http://schemas.microsoft.com/office/powerpoint/2010/main" val="912900945"/>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Questions ?</a:t>
            </a:r>
          </a:p>
        </p:txBody>
      </p:sp>
    </p:spTree>
    <p:extLst>
      <p:ext uri="{BB962C8B-B14F-4D97-AF65-F5344CB8AC3E}">
        <p14:creationId xmlns:p14="http://schemas.microsoft.com/office/powerpoint/2010/main" val="422872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dirty="0">
                <a:solidFill>
                  <a:schemeClr val="tx1"/>
                </a:solidFill>
              </a:rPr>
              <a:t>Thank you</a:t>
            </a:r>
          </a:p>
        </p:txBody>
      </p:sp>
    </p:spTree>
    <p:extLst>
      <p:ext uri="{BB962C8B-B14F-4D97-AF65-F5344CB8AC3E}">
        <p14:creationId xmlns:p14="http://schemas.microsoft.com/office/powerpoint/2010/main" val="34416263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75" name="Group 11274"/>
          <p:cNvGrpSpPr/>
          <p:nvPr/>
        </p:nvGrpSpPr>
        <p:grpSpPr>
          <a:xfrm>
            <a:off x="942069" y="4362070"/>
            <a:ext cx="1526258" cy="1134977"/>
            <a:chOff x="1270632" y="4066342"/>
            <a:chExt cx="1557305" cy="1158065"/>
          </a:xfrm>
        </p:grpSpPr>
        <p:pic>
          <p:nvPicPr>
            <p:cNvPr id="136" name="Picture 135"/>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36457" y="4487876"/>
              <a:ext cx="691480" cy="460987"/>
            </a:xfrm>
            <a:prstGeom prst="rect">
              <a:avLst/>
            </a:prstGeom>
          </p:spPr>
        </p:pic>
        <p:pic>
          <p:nvPicPr>
            <p:cNvPr id="83" name="Picture 82"/>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5502" r="27994" b="18500"/>
            <a:stretch/>
          </p:blipFill>
          <p:spPr>
            <a:xfrm>
              <a:off x="1270632" y="4066342"/>
              <a:ext cx="647262" cy="622400"/>
            </a:xfrm>
            <a:prstGeom prst="rect">
              <a:avLst/>
            </a:prstGeom>
          </p:spPr>
        </p:pic>
        <p:pic>
          <p:nvPicPr>
            <p:cNvPr id="32" name="Picture 31"/>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0889"/>
            <a:stretch/>
          </p:blipFill>
          <p:spPr>
            <a:xfrm>
              <a:off x="1271231" y="4674902"/>
              <a:ext cx="879414" cy="333344"/>
            </a:xfrm>
            <a:prstGeom prst="rect">
              <a:avLst/>
            </a:prstGeom>
          </p:spPr>
        </p:pic>
        <p:pic>
          <p:nvPicPr>
            <p:cNvPr id="27" name="Picture 26"/>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0565" t="11558" r="6360" b="6008"/>
            <a:stretch/>
          </p:blipFill>
          <p:spPr>
            <a:xfrm>
              <a:off x="1861959" y="4384549"/>
              <a:ext cx="549268" cy="378096"/>
            </a:xfrm>
            <a:prstGeom prst="rect">
              <a:avLst/>
            </a:prstGeom>
          </p:spPr>
        </p:pic>
        <p:sp>
          <p:nvSpPr>
            <p:cNvPr id="58" name="TextBox 57"/>
            <p:cNvSpPr txBox="1"/>
            <p:nvPr/>
          </p:nvSpPr>
          <p:spPr>
            <a:xfrm>
              <a:off x="1580699" y="5058490"/>
              <a:ext cx="1045907" cy="165917"/>
            </a:xfrm>
            <a:prstGeom prst="rect">
              <a:avLst/>
            </a:prstGeom>
            <a:noFill/>
            <a:ln>
              <a:noFill/>
              <a:headEnd type="none" w="med" len="med"/>
              <a:tailEnd type="none" w="med" len="med"/>
            </a:ln>
          </p:spPr>
          <p:txBody>
            <a:bodyPr wrap="square" lIns="0" tIns="0" rIns="0" bIns="0" rtlCol="0">
              <a:spAutoFit/>
            </a:bodyPr>
            <a:lstStyle/>
            <a:p>
              <a:pPr algn="ctr" defTabSz="913874">
                <a:lnSpc>
                  <a:spcPct val="90000"/>
                </a:lnSpc>
                <a:defRPr/>
              </a:pPr>
              <a:r>
                <a:rPr lang="en-US" sz="1174" spc="-38" dirty="0">
                  <a:solidFill>
                    <a:schemeClr val="bg1"/>
                  </a:solidFill>
                  <a:latin typeface="Segoe UI"/>
                  <a:ea typeface="Segoe UI" pitchFamily="34" charset="0"/>
                  <a:cs typeface="Segoe UI" pitchFamily="34" charset="0"/>
                </a:rPr>
                <a:t>Sleep tracking</a:t>
              </a:r>
            </a:p>
          </p:txBody>
        </p:sp>
      </p:grpSp>
      <p:sp>
        <p:nvSpPr>
          <p:cNvPr id="73" name="Rectangle 72"/>
          <p:cNvSpPr/>
          <p:nvPr/>
        </p:nvSpPr>
        <p:spPr bwMode="auto">
          <a:xfrm>
            <a:off x="4881898" y="3007146"/>
            <a:ext cx="2277312" cy="3658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3" fontAlgn="base">
              <a:spcBef>
                <a:spcPct val="0"/>
              </a:spcBef>
              <a:spcAft>
                <a:spcPct val="0"/>
              </a:spcAft>
              <a:defRPr/>
            </a:pPr>
            <a:endParaRPr lang="en-US" sz="1174" spc="-50" dirty="0" err="1">
              <a:solidFill>
                <a:schemeClr val="bg1"/>
              </a:solidFill>
              <a:latin typeface="Segoe UI"/>
              <a:ea typeface="Segoe UI" pitchFamily="34" charset="0"/>
              <a:cs typeface="Segoe UI" pitchFamily="34" charset="0"/>
            </a:endParaRPr>
          </a:p>
        </p:txBody>
      </p:sp>
      <p:sp>
        <p:nvSpPr>
          <p:cNvPr id="11" name="TextBox 10"/>
          <p:cNvSpPr txBox="1"/>
          <p:nvPr/>
        </p:nvSpPr>
        <p:spPr>
          <a:xfrm>
            <a:off x="3023752" y="3152782"/>
            <a:ext cx="958838" cy="180690"/>
          </a:xfrm>
          <a:prstGeom prst="rect">
            <a:avLst/>
          </a:prstGeom>
          <a:noFill/>
          <a:ln>
            <a:noFill/>
            <a:headEnd type="none" w="med" len="med"/>
            <a:tailEnd type="none" w="med" len="med"/>
          </a:ln>
        </p:spPr>
        <p:txBody>
          <a:bodyPr wrap="none" lIns="91401" tIns="0" rIns="91401" bIns="0" rtlCol="0">
            <a:spAutoFit/>
          </a:bodyPr>
          <a:lstStyle/>
          <a:p>
            <a:pPr defTabSz="913874">
              <a:defRPr/>
            </a:pPr>
            <a:r>
              <a:rPr lang="en-US" sz="1174" b="1" dirty="0">
                <a:solidFill>
                  <a:schemeClr val="bg1"/>
                </a:solidFill>
                <a:latin typeface="Segoe UI"/>
                <a:ea typeface="Segoe UI" pitchFamily="34" charset="0"/>
                <a:cs typeface="Segoe UI" pitchFamily="34" charset="0"/>
              </a:rPr>
              <a:t>COMMUTE</a:t>
            </a:r>
          </a:p>
        </p:txBody>
      </p:sp>
      <p:sp>
        <p:nvSpPr>
          <p:cNvPr id="12" name="TextBox 11"/>
          <p:cNvSpPr txBox="1"/>
          <p:nvPr/>
        </p:nvSpPr>
        <p:spPr>
          <a:xfrm>
            <a:off x="8201626" y="3152782"/>
            <a:ext cx="958838" cy="180690"/>
          </a:xfrm>
          <a:prstGeom prst="rect">
            <a:avLst/>
          </a:prstGeom>
          <a:noFill/>
          <a:ln>
            <a:noFill/>
            <a:headEnd type="none" w="med" len="med"/>
            <a:tailEnd type="none" w="med" len="med"/>
          </a:ln>
        </p:spPr>
        <p:txBody>
          <a:bodyPr wrap="none" lIns="91401" tIns="0" rIns="91401" bIns="0" rtlCol="0">
            <a:spAutoFit/>
          </a:bodyPr>
          <a:lstStyle/>
          <a:p>
            <a:pPr defTabSz="913874">
              <a:defRPr/>
            </a:pPr>
            <a:r>
              <a:rPr lang="en-US" sz="1174" b="1" dirty="0">
                <a:solidFill>
                  <a:schemeClr val="bg1"/>
                </a:solidFill>
                <a:latin typeface="Segoe UI"/>
                <a:ea typeface="Segoe UI" pitchFamily="34" charset="0"/>
                <a:cs typeface="Segoe UI" pitchFamily="34" charset="0"/>
              </a:rPr>
              <a:t>COMMUTE</a:t>
            </a:r>
          </a:p>
        </p:txBody>
      </p:sp>
      <p:grpSp>
        <p:nvGrpSpPr>
          <p:cNvPr id="37" name="Group 36"/>
          <p:cNvGrpSpPr/>
          <p:nvPr/>
        </p:nvGrpSpPr>
        <p:grpSpPr>
          <a:xfrm>
            <a:off x="415779" y="5551511"/>
            <a:ext cx="1155220" cy="849005"/>
            <a:chOff x="422472" y="5641832"/>
            <a:chExt cx="1178719" cy="866276"/>
          </a:xfrm>
        </p:grpSpPr>
        <p:pic>
          <p:nvPicPr>
            <p:cNvPr id="7" name="Picture 6"/>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t="15492" r="28250" b="13068"/>
            <a:stretch/>
          </p:blipFill>
          <p:spPr>
            <a:xfrm>
              <a:off x="422472" y="5641832"/>
              <a:ext cx="1178719" cy="584369"/>
            </a:xfrm>
            <a:prstGeom prst="rect">
              <a:avLst/>
            </a:prstGeom>
          </p:spPr>
        </p:pic>
        <p:sp>
          <p:nvSpPr>
            <p:cNvPr id="52" name="TextBox 51"/>
            <p:cNvSpPr txBox="1"/>
            <p:nvPr/>
          </p:nvSpPr>
          <p:spPr>
            <a:xfrm>
              <a:off x="505806" y="6342191"/>
              <a:ext cx="910184" cy="165917"/>
            </a:xfrm>
            <a:prstGeom prst="rect">
              <a:avLst/>
            </a:prstGeom>
            <a:noFill/>
            <a:ln>
              <a:noFill/>
              <a:headEnd type="none" w="med" len="med"/>
              <a:tailEnd type="none" w="med" len="med"/>
            </a:ln>
          </p:spPr>
          <p:txBody>
            <a:bodyPr wrap="none" lIns="0" tIns="0" rIns="0" bIns="0" rtlCol="0">
              <a:spAutoFit/>
            </a:bodyPr>
            <a:lstStyle/>
            <a:p>
              <a:pPr defTabSz="913874">
                <a:lnSpc>
                  <a:spcPct val="90000"/>
                </a:lnSpc>
                <a:defRPr/>
              </a:pPr>
              <a:r>
                <a:rPr lang="en-US" sz="1174" spc="-38" dirty="0">
                  <a:solidFill>
                    <a:schemeClr val="bg1"/>
                  </a:solidFill>
                  <a:latin typeface="Segoe UI"/>
                  <a:ea typeface="Segoe UI" pitchFamily="34" charset="0"/>
                  <a:cs typeface="Segoe UI" pitchFamily="34" charset="0"/>
                </a:rPr>
                <a:t>Home security</a:t>
              </a:r>
            </a:p>
          </p:txBody>
        </p:sp>
      </p:grpSp>
      <p:grpSp>
        <p:nvGrpSpPr>
          <p:cNvPr id="34" name="Group 33"/>
          <p:cNvGrpSpPr/>
          <p:nvPr/>
        </p:nvGrpSpPr>
        <p:grpSpPr>
          <a:xfrm>
            <a:off x="1773972" y="5530207"/>
            <a:ext cx="1277459" cy="867043"/>
            <a:chOff x="1818203" y="5627360"/>
            <a:chExt cx="1303444" cy="884680"/>
          </a:xfrm>
        </p:grpSpPr>
        <p:pic>
          <p:nvPicPr>
            <p:cNvPr id="5" name="Picture 4"/>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52602" y="5627360"/>
              <a:ext cx="1061079" cy="639912"/>
            </a:xfrm>
            <a:prstGeom prst="rect">
              <a:avLst/>
            </a:prstGeom>
          </p:spPr>
        </p:pic>
        <p:sp>
          <p:nvSpPr>
            <p:cNvPr id="55" name="TextBox 54"/>
            <p:cNvSpPr txBox="1"/>
            <p:nvPr/>
          </p:nvSpPr>
          <p:spPr>
            <a:xfrm>
              <a:off x="1818203" y="6346123"/>
              <a:ext cx="1303444" cy="165917"/>
            </a:xfrm>
            <a:prstGeom prst="rect">
              <a:avLst/>
            </a:prstGeom>
            <a:noFill/>
            <a:ln>
              <a:noFill/>
              <a:headEnd type="none" w="med" len="med"/>
              <a:tailEnd type="none" w="med" len="med"/>
            </a:ln>
          </p:spPr>
          <p:txBody>
            <a:bodyPr wrap="square" lIns="0" tIns="0" rIns="0" bIns="0" rtlCol="0">
              <a:spAutoFit/>
            </a:bodyPr>
            <a:lstStyle/>
            <a:p>
              <a:pPr algn="ctr" defTabSz="913874">
                <a:lnSpc>
                  <a:spcPct val="90000"/>
                </a:lnSpc>
                <a:defRPr/>
              </a:pPr>
              <a:r>
                <a:rPr lang="en-US" sz="1174" spc="-38" dirty="0">
                  <a:solidFill>
                    <a:schemeClr val="bg1"/>
                  </a:solidFill>
                  <a:latin typeface="Segoe UI"/>
                  <a:ea typeface="Segoe UI" pitchFamily="34" charset="0"/>
                  <a:cs typeface="Segoe UI" pitchFamily="34" charset="0"/>
                </a:rPr>
                <a:t>Home automation</a:t>
              </a:r>
            </a:p>
          </p:txBody>
        </p:sp>
      </p:grpSp>
      <p:grpSp>
        <p:nvGrpSpPr>
          <p:cNvPr id="30" name="Group 29"/>
          <p:cNvGrpSpPr/>
          <p:nvPr/>
        </p:nvGrpSpPr>
        <p:grpSpPr>
          <a:xfrm>
            <a:off x="3262005" y="5890397"/>
            <a:ext cx="901593" cy="510117"/>
            <a:chOff x="3376021" y="5944689"/>
            <a:chExt cx="919932" cy="520494"/>
          </a:xfrm>
        </p:grpSpPr>
        <p:pic>
          <p:nvPicPr>
            <p:cNvPr id="8" name="Picture 7"/>
            <p:cNvPicPr>
              <a:picLocks noChangeAspect="1"/>
            </p:cNvPicPr>
            <p:nvPr/>
          </p:nvPicPr>
          <p:blipFill rotWithShape="1">
            <a:blip r:embed="rId9">
              <a:clrChange>
                <a:clrFrom>
                  <a:srgbClr val="FFFFFF"/>
                </a:clrFrom>
                <a:clrTo>
                  <a:srgbClr val="FFFFFF">
                    <a:alpha val="0"/>
                  </a:srgbClr>
                </a:clrTo>
              </a:clrChange>
            </a:blip>
            <a:srcRect l="16024" t="19030" r="17644" b="31982"/>
            <a:stretch/>
          </p:blipFill>
          <p:spPr>
            <a:xfrm>
              <a:off x="3629469" y="5944689"/>
              <a:ext cx="413035" cy="275726"/>
            </a:xfrm>
            <a:prstGeom prst="rect">
              <a:avLst/>
            </a:prstGeom>
          </p:spPr>
        </p:pic>
        <p:sp>
          <p:nvSpPr>
            <p:cNvPr id="63" name="TextBox 62"/>
            <p:cNvSpPr txBox="1"/>
            <p:nvPr/>
          </p:nvSpPr>
          <p:spPr>
            <a:xfrm>
              <a:off x="3376021" y="6299266"/>
              <a:ext cx="919932" cy="165917"/>
            </a:xfrm>
            <a:prstGeom prst="rect">
              <a:avLst/>
            </a:prstGeom>
            <a:noFill/>
            <a:ln>
              <a:noFill/>
              <a:headEnd type="none" w="med" len="med"/>
              <a:tailEnd type="none" w="med" len="med"/>
            </a:ln>
          </p:spPr>
          <p:txBody>
            <a:bodyPr wrap="none" lIns="0" tIns="0" rIns="0" bIns="0" rtlCol="0">
              <a:spAutoFit/>
            </a:bodyPr>
            <a:lstStyle/>
            <a:p>
              <a:pPr algn="ctr" defTabSz="913874">
                <a:lnSpc>
                  <a:spcPct val="90000"/>
                </a:lnSpc>
                <a:defRPr/>
              </a:pPr>
              <a:r>
                <a:rPr lang="en-US" sz="1174" spc="-38" dirty="0">
                  <a:solidFill>
                    <a:schemeClr val="bg1"/>
                  </a:solidFill>
                  <a:latin typeface="Segoe UI"/>
                  <a:ea typeface="Segoe UI" pitchFamily="34" charset="0"/>
                  <a:cs typeface="Segoe UI" pitchFamily="34" charset="0"/>
                </a:rPr>
                <a:t>Leak detection</a:t>
              </a:r>
            </a:p>
          </p:txBody>
        </p:sp>
      </p:grpSp>
      <p:grpSp>
        <p:nvGrpSpPr>
          <p:cNvPr id="11277" name="Group 11276"/>
          <p:cNvGrpSpPr/>
          <p:nvPr/>
        </p:nvGrpSpPr>
        <p:grpSpPr>
          <a:xfrm>
            <a:off x="1094934" y="3637144"/>
            <a:ext cx="1788130" cy="809050"/>
            <a:chOff x="1745850" y="3471298"/>
            <a:chExt cx="1824504" cy="825507"/>
          </a:xfrm>
        </p:grpSpPr>
        <p:pic>
          <p:nvPicPr>
            <p:cNvPr id="65" name="Picture 2" descr="https://lh4.googleusercontent.com/-xm_MGqcodDQ/Ul0ph-pzi2I/AAAAAAAAAAs/XwSWm2mO_3U/s0-d/Website%2Bbanner.jpg"/>
            <p:cNvPicPr>
              <a:picLocks noChangeAspect="1" noChangeArrowheads="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l="43915" r="36840" b="17672"/>
            <a:stretch/>
          </p:blipFill>
          <p:spPr bwMode="auto">
            <a:xfrm>
              <a:off x="3316274" y="3477014"/>
              <a:ext cx="254080" cy="552661"/>
            </a:xfrm>
            <a:prstGeom prst="rect">
              <a:avLst/>
            </a:prstGeom>
            <a:noFill/>
            <a:extLst>
              <a:ext uri="{909E8E84-426E-40DD-AFC4-6F175D3DCCD1}">
                <a14:hiddenFill xmlns:a14="http://schemas.microsoft.com/office/drawing/2010/main">
                  <a:solidFill>
                    <a:srgbClr val="FFFFFF"/>
                  </a:solidFill>
                </a14:hiddenFill>
              </a:ext>
            </a:extLst>
          </p:spPr>
        </p:pic>
        <p:grpSp>
          <p:nvGrpSpPr>
            <p:cNvPr id="117" name="Group 116"/>
            <p:cNvGrpSpPr/>
            <p:nvPr/>
          </p:nvGrpSpPr>
          <p:grpSpPr>
            <a:xfrm>
              <a:off x="1745850" y="3471298"/>
              <a:ext cx="1584950" cy="825507"/>
              <a:chOff x="1897721" y="3634129"/>
              <a:chExt cx="1554014" cy="809394"/>
            </a:xfrm>
          </p:grpSpPr>
          <p:pic>
            <p:nvPicPr>
              <p:cNvPr id="24" name="Picture 23"/>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32236" y="3634129"/>
                <a:ext cx="919499" cy="656188"/>
              </a:xfrm>
              <a:prstGeom prst="rect">
                <a:avLst/>
              </a:prstGeom>
            </p:spPr>
          </p:pic>
          <p:sp>
            <p:nvSpPr>
              <p:cNvPr id="53" name="TextBox 52"/>
              <p:cNvSpPr txBox="1"/>
              <p:nvPr/>
            </p:nvSpPr>
            <p:spPr>
              <a:xfrm>
                <a:off x="2234679" y="4262756"/>
                <a:ext cx="1055804" cy="180767"/>
              </a:xfrm>
              <a:prstGeom prst="rect">
                <a:avLst/>
              </a:prstGeom>
              <a:noFill/>
              <a:ln>
                <a:noFill/>
                <a:headEnd type="none" w="med" len="med"/>
                <a:tailEnd type="none" w="med" len="med"/>
              </a:ln>
            </p:spPr>
            <p:txBody>
              <a:bodyPr wrap="none" lIns="0" tIns="0" rIns="0" bIns="0" rtlCol="0">
                <a:spAutoFit/>
              </a:bodyPr>
              <a:lstStyle/>
              <a:p>
                <a:pPr defTabSz="913874">
                  <a:defRPr/>
                </a:pPr>
                <a:r>
                  <a:rPr lang="en-US" sz="1174" spc="-38" dirty="0">
                    <a:solidFill>
                      <a:schemeClr val="bg1"/>
                    </a:solidFill>
                    <a:latin typeface="Segoe UI"/>
                    <a:ea typeface="Segoe UI" pitchFamily="34" charset="0"/>
                    <a:cs typeface="Segoe UI" pitchFamily="34" charset="0"/>
                  </a:rPr>
                  <a:t>Smart appliances</a:t>
                </a:r>
              </a:p>
            </p:txBody>
          </p:sp>
          <p:pic>
            <p:nvPicPr>
              <p:cNvPr id="64" name="Picture 63"/>
              <p:cNvPicPr>
                <a:picLocks noChangeAspect="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t="17489" b="18461"/>
              <a:stretch/>
            </p:blipFill>
            <p:spPr>
              <a:xfrm>
                <a:off x="2008076" y="3636974"/>
                <a:ext cx="457495" cy="307861"/>
              </a:xfrm>
              <a:prstGeom prst="rect">
                <a:avLst/>
              </a:prstGeom>
            </p:spPr>
          </p:pic>
          <p:pic>
            <p:nvPicPr>
              <p:cNvPr id="66" name="Picture 46" descr="Kitchen Thermometer Family"/>
              <p:cNvPicPr>
                <a:picLocks noChangeAspect="1" noChangeArrowheads="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97721" y="3975918"/>
                <a:ext cx="599595" cy="22700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1287" name="Group 11286"/>
          <p:cNvGrpSpPr/>
          <p:nvPr/>
        </p:nvGrpSpPr>
        <p:grpSpPr>
          <a:xfrm>
            <a:off x="7067907" y="2182405"/>
            <a:ext cx="950099" cy="720634"/>
            <a:chOff x="6554445" y="2304447"/>
            <a:chExt cx="969425" cy="735292"/>
          </a:xfrm>
        </p:grpSpPr>
        <p:pic>
          <p:nvPicPr>
            <p:cNvPr id="45" name="Picture 4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599281" y="2304447"/>
              <a:ext cx="850831" cy="321425"/>
            </a:xfrm>
            <a:prstGeom prst="rect">
              <a:avLst/>
            </a:prstGeom>
          </p:spPr>
        </p:pic>
        <p:sp>
          <p:nvSpPr>
            <p:cNvPr id="69" name="TextBox 68"/>
            <p:cNvSpPr txBox="1"/>
            <p:nvPr/>
          </p:nvSpPr>
          <p:spPr>
            <a:xfrm>
              <a:off x="6554445" y="2707907"/>
              <a:ext cx="969425" cy="331832"/>
            </a:xfrm>
            <a:prstGeom prst="rect">
              <a:avLst/>
            </a:prstGeom>
            <a:noFill/>
            <a:ln>
              <a:noFill/>
              <a:headEnd type="none" w="med" len="med"/>
              <a:tailEnd type="none" w="med" len="med"/>
            </a:ln>
          </p:spPr>
          <p:txBody>
            <a:bodyPr wrap="square" lIns="0" tIns="0" rIns="0" bIns="0" rtlCol="0">
              <a:spAutoFit/>
            </a:bodyPr>
            <a:lstStyle/>
            <a:p>
              <a:pPr algn="ctr" defTabSz="913874">
                <a:lnSpc>
                  <a:spcPct val="90000"/>
                </a:lnSpc>
                <a:defRPr/>
              </a:pPr>
              <a:r>
                <a:rPr lang="en-US" sz="1174" spc="-38" dirty="0">
                  <a:solidFill>
                    <a:schemeClr val="bg1"/>
                  </a:solidFill>
                  <a:latin typeface="Segoe UI"/>
                  <a:ea typeface="Segoe UI" pitchFamily="34" charset="0"/>
                  <a:cs typeface="Segoe UI" pitchFamily="34" charset="0"/>
                </a:rPr>
                <a:t>Indoor </a:t>
              </a:r>
              <a:br>
                <a:rPr lang="en-US" sz="1174" spc="-38" dirty="0">
                  <a:solidFill>
                    <a:schemeClr val="bg1"/>
                  </a:solidFill>
                  <a:latin typeface="Segoe UI"/>
                  <a:ea typeface="Segoe UI" pitchFamily="34" charset="0"/>
                  <a:cs typeface="Segoe UI" pitchFamily="34" charset="0"/>
                </a:rPr>
              </a:br>
              <a:r>
                <a:rPr lang="en-US" sz="1174" spc="-38" dirty="0">
                  <a:solidFill>
                    <a:schemeClr val="bg1"/>
                  </a:solidFill>
                  <a:latin typeface="Segoe UI"/>
                  <a:ea typeface="Segoe UI" pitchFamily="34" charset="0"/>
                  <a:cs typeface="Segoe UI" pitchFamily="34" charset="0"/>
                </a:rPr>
                <a:t>navigation</a:t>
              </a:r>
            </a:p>
          </p:txBody>
        </p:sp>
      </p:grpSp>
      <p:grpSp>
        <p:nvGrpSpPr>
          <p:cNvPr id="80" name="Group 79"/>
          <p:cNvGrpSpPr/>
          <p:nvPr/>
        </p:nvGrpSpPr>
        <p:grpSpPr>
          <a:xfrm>
            <a:off x="3812095" y="835523"/>
            <a:ext cx="1537185" cy="885312"/>
            <a:chOff x="2949120" y="959884"/>
            <a:chExt cx="1537840" cy="885689"/>
          </a:xfrm>
        </p:grpSpPr>
        <p:pic>
          <p:nvPicPr>
            <p:cNvPr id="28" name="Picture 27"/>
            <p:cNvPicPr>
              <a:picLocks noChangeAspect="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15653" y="1218843"/>
              <a:ext cx="412519" cy="432713"/>
            </a:xfrm>
            <a:prstGeom prst="rect">
              <a:avLst/>
            </a:prstGeom>
          </p:spPr>
        </p:pic>
        <p:pic>
          <p:nvPicPr>
            <p:cNvPr id="43" name="Picture 42"/>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49120" y="1222214"/>
              <a:ext cx="457389" cy="457389"/>
            </a:xfrm>
            <a:prstGeom prst="rect">
              <a:avLst/>
            </a:prstGeom>
          </p:spPr>
        </p:pic>
        <p:sp>
          <p:nvSpPr>
            <p:cNvPr id="51" name="TextBox 50"/>
            <p:cNvSpPr txBox="1"/>
            <p:nvPr/>
          </p:nvSpPr>
          <p:spPr>
            <a:xfrm>
              <a:off x="3299182" y="1664806"/>
              <a:ext cx="1137527" cy="180767"/>
            </a:xfrm>
            <a:prstGeom prst="rect">
              <a:avLst/>
            </a:prstGeom>
            <a:noFill/>
            <a:ln>
              <a:noFill/>
              <a:headEnd type="none" w="med" len="med"/>
              <a:tailEnd type="none" w="med" len="med"/>
            </a:ln>
          </p:spPr>
          <p:txBody>
            <a:bodyPr wrap="none" lIns="0" tIns="0" rIns="0" bIns="0" rtlCol="0">
              <a:spAutoFit/>
            </a:bodyPr>
            <a:lstStyle/>
            <a:p>
              <a:pPr defTabSz="913874">
                <a:defRPr/>
              </a:pPr>
              <a:r>
                <a:rPr lang="en-US" sz="1174" spc="-38" dirty="0">
                  <a:solidFill>
                    <a:schemeClr val="bg1"/>
                  </a:solidFill>
                  <a:latin typeface="Segoe UI"/>
                  <a:ea typeface="Segoe UI" pitchFamily="34" charset="0"/>
                  <a:cs typeface="Segoe UI" pitchFamily="34" charset="0"/>
                </a:rPr>
                <a:t>Health monitoring</a:t>
              </a:r>
            </a:p>
          </p:txBody>
        </p:sp>
        <p:pic>
          <p:nvPicPr>
            <p:cNvPr id="76" name="Picture 75"/>
            <p:cNvPicPr>
              <a:picLocks noChangeAspect="1"/>
            </p:cNvPicPr>
            <p:nvPr/>
          </p:nvPicPr>
          <p:blipFill rotWithShape="1">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l="24039" r="26312"/>
            <a:stretch/>
          </p:blipFill>
          <p:spPr>
            <a:xfrm>
              <a:off x="4184087" y="959884"/>
              <a:ext cx="302873" cy="716068"/>
            </a:xfrm>
            <a:prstGeom prst="rect">
              <a:avLst/>
            </a:prstGeom>
          </p:spPr>
        </p:pic>
        <p:pic>
          <p:nvPicPr>
            <p:cNvPr id="29" name="Picture 28"/>
            <p:cNvPicPr>
              <a:picLocks noChangeAspect="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32777" y="1242384"/>
              <a:ext cx="426200" cy="426200"/>
            </a:xfrm>
            <a:prstGeom prst="rect">
              <a:avLst/>
            </a:prstGeom>
          </p:spPr>
        </p:pic>
      </p:grpSp>
      <p:grpSp>
        <p:nvGrpSpPr>
          <p:cNvPr id="11289" name="Group 11288"/>
          <p:cNvGrpSpPr/>
          <p:nvPr/>
        </p:nvGrpSpPr>
        <p:grpSpPr>
          <a:xfrm>
            <a:off x="5498268" y="1852537"/>
            <a:ext cx="1378209" cy="1051056"/>
            <a:chOff x="5271654" y="1796668"/>
            <a:chExt cx="1406245" cy="1072436"/>
          </a:xfrm>
        </p:grpSpPr>
        <p:pic>
          <p:nvPicPr>
            <p:cNvPr id="11266" name="Picture 2" descr="enlighted-gateway"/>
            <p:cNvPicPr>
              <a:picLocks noChangeAspect="1" noChangeArrowheads="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36479" y="1944525"/>
              <a:ext cx="541420" cy="92457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enlighted smart sensors"/>
            <p:cNvPicPr>
              <a:picLocks noChangeAspect="1" noChangeArrowheads="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21081" y="1796668"/>
              <a:ext cx="732631" cy="396164"/>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p:cNvPicPr>
              <a:picLocks noChangeAspect="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71654" y="2167613"/>
              <a:ext cx="957291" cy="526268"/>
            </a:xfrm>
            <a:prstGeom prst="rect">
              <a:avLst/>
            </a:prstGeom>
          </p:spPr>
        </p:pic>
        <p:sp>
          <p:nvSpPr>
            <p:cNvPr id="54" name="TextBox 53"/>
            <p:cNvSpPr txBox="1"/>
            <p:nvPr/>
          </p:nvSpPr>
          <p:spPr>
            <a:xfrm>
              <a:off x="5408993" y="2678459"/>
              <a:ext cx="890493" cy="184365"/>
            </a:xfrm>
            <a:prstGeom prst="rect">
              <a:avLst/>
            </a:prstGeom>
            <a:noFill/>
            <a:ln>
              <a:noFill/>
              <a:headEnd type="none" w="med" len="med"/>
              <a:tailEnd type="none" w="med" len="med"/>
            </a:ln>
          </p:spPr>
          <p:txBody>
            <a:bodyPr wrap="none" lIns="0" tIns="0" rIns="0" bIns="0" rtlCol="0">
              <a:spAutoFit/>
            </a:bodyPr>
            <a:lstStyle/>
            <a:p>
              <a:pPr defTabSz="913874">
                <a:defRPr/>
              </a:pPr>
              <a:r>
                <a:rPr lang="en-US" sz="1174" spc="-38" dirty="0">
                  <a:solidFill>
                    <a:schemeClr val="bg1"/>
                  </a:solidFill>
                  <a:latin typeface="Segoe UI"/>
                  <a:ea typeface="Segoe UI" pitchFamily="34" charset="0"/>
                  <a:cs typeface="Segoe UI" pitchFamily="34" charset="0"/>
                </a:rPr>
                <a:t>Smart lighting</a:t>
              </a:r>
            </a:p>
          </p:txBody>
        </p:sp>
      </p:grpSp>
      <p:grpSp>
        <p:nvGrpSpPr>
          <p:cNvPr id="143" name="Group 142"/>
          <p:cNvGrpSpPr/>
          <p:nvPr/>
        </p:nvGrpSpPr>
        <p:grpSpPr>
          <a:xfrm>
            <a:off x="5645315" y="858543"/>
            <a:ext cx="932444" cy="862291"/>
            <a:chOff x="8929498" y="207486"/>
            <a:chExt cx="932841" cy="862659"/>
          </a:xfrm>
        </p:grpSpPr>
        <p:pic>
          <p:nvPicPr>
            <p:cNvPr id="38" name="Picture 6" descr="http://002mag.com/wordpress/wp-content/uploads/2012/11/Tagg-pet-tracker.jpg"/>
            <p:cNvPicPr>
              <a:picLocks noChangeAspect="1" noChangeArrowheads="1"/>
            </p:cNvPicPr>
            <p:nvPr/>
          </p:nvPicPr>
          <p:blipFill>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929498" y="465886"/>
              <a:ext cx="424037" cy="350479"/>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8954938" y="889378"/>
              <a:ext cx="733718" cy="180767"/>
            </a:xfrm>
            <a:prstGeom prst="rect">
              <a:avLst/>
            </a:prstGeom>
            <a:noFill/>
            <a:ln>
              <a:noFill/>
              <a:headEnd type="none" w="med" len="med"/>
              <a:tailEnd type="none" w="med" len="med"/>
            </a:ln>
          </p:spPr>
          <p:txBody>
            <a:bodyPr wrap="none" lIns="0" tIns="0" rIns="0" bIns="0" rtlCol="0">
              <a:spAutoFit/>
            </a:bodyPr>
            <a:lstStyle/>
            <a:p>
              <a:pPr defTabSz="913874">
                <a:defRPr/>
              </a:pPr>
              <a:r>
                <a:rPr lang="en-US" sz="1174" spc="-38" dirty="0">
                  <a:solidFill>
                    <a:schemeClr val="bg1"/>
                  </a:solidFill>
                  <a:latin typeface="Segoe UI"/>
                  <a:ea typeface="Segoe UI" pitchFamily="34" charset="0"/>
                  <a:cs typeface="Segoe UI" pitchFamily="34" charset="0"/>
                </a:rPr>
                <a:t>Pet tracking</a:t>
              </a:r>
            </a:p>
          </p:txBody>
        </p:sp>
        <p:pic>
          <p:nvPicPr>
            <p:cNvPr id="94" name="Picture 2" descr="http://www.whistle.com/wp-content/uploads/2014/02/whistle.png"/>
            <p:cNvPicPr>
              <a:picLocks noChangeAspect="1" noChangeArrowheads="1"/>
            </p:cNvPicPr>
            <p:nvPr/>
          </p:nvPicPr>
          <p:blipFill>
            <a:blip r:embed="rId2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01988" y="279939"/>
              <a:ext cx="288832" cy="288832"/>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94"/>
            <p:cNvPicPr>
              <a:picLocks noChangeAspect="1"/>
            </p:cNvPicPr>
            <p:nvPr/>
          </p:nvPicPr>
          <p:blipFill rotWithShape="1">
            <a:blip r:embed="rId24" cstate="print">
              <a:clrChange>
                <a:clrFrom>
                  <a:srgbClr val="FFFFFF"/>
                </a:clrFrom>
                <a:clrTo>
                  <a:srgbClr val="FFFFFF">
                    <a:alpha val="0"/>
                  </a:srgbClr>
                </a:clrTo>
              </a:clrChange>
              <a:extLst>
                <a:ext uri="{28A0092B-C50C-407E-A947-70E740481C1C}">
                  <a14:useLocalDpi xmlns:a14="http://schemas.microsoft.com/office/drawing/2010/main" val="0"/>
                </a:ext>
              </a:extLst>
            </a:blip>
            <a:srcRect t="49959"/>
            <a:stretch/>
          </p:blipFill>
          <p:spPr>
            <a:xfrm>
              <a:off x="9356834" y="617647"/>
              <a:ext cx="505505" cy="284577"/>
            </a:xfrm>
            <a:prstGeom prst="rect">
              <a:avLst/>
            </a:prstGeom>
          </p:spPr>
        </p:pic>
        <p:pic>
          <p:nvPicPr>
            <p:cNvPr id="96" name="Picture 12" descr="http://www.fitbark.com/dog-wireless-activity-tracker/wp-content/uploads/2013/11/FitBark-Activity-Monitor-300x191.png"/>
            <p:cNvPicPr>
              <a:picLocks noChangeAspect="1" noChangeArrowheads="1"/>
            </p:cNvPicPr>
            <p:nvPr/>
          </p:nvPicPr>
          <p:blipFill rotWithShape="1">
            <a:blip r:embed="rId25" cstate="print">
              <a:clrChange>
                <a:clrFrom>
                  <a:srgbClr val="FFFFFF"/>
                </a:clrFrom>
                <a:clrTo>
                  <a:srgbClr val="FFFFFF">
                    <a:alpha val="0"/>
                  </a:srgbClr>
                </a:clrTo>
              </a:clrChange>
              <a:extLst>
                <a:ext uri="{28A0092B-C50C-407E-A947-70E740481C1C}">
                  <a14:useLocalDpi xmlns:a14="http://schemas.microsoft.com/office/drawing/2010/main" val="0"/>
                </a:ext>
              </a:extLst>
            </a:blip>
            <a:srcRect l="8104" r="13564"/>
            <a:stretch/>
          </p:blipFill>
          <p:spPr bwMode="auto">
            <a:xfrm>
              <a:off x="8935469" y="207486"/>
              <a:ext cx="312137" cy="253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69" name="Group 11268"/>
          <p:cNvGrpSpPr/>
          <p:nvPr/>
        </p:nvGrpSpPr>
        <p:grpSpPr>
          <a:xfrm>
            <a:off x="7511447" y="4721856"/>
            <a:ext cx="1767492" cy="704436"/>
            <a:chOff x="6271027" y="4495379"/>
            <a:chExt cx="1803446" cy="718766"/>
          </a:xfrm>
        </p:grpSpPr>
        <p:pic>
          <p:nvPicPr>
            <p:cNvPr id="99" name="Picture 2" descr="https://kaptureaudio.com/img/product-feature.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997380" y="4495379"/>
              <a:ext cx="592938" cy="491152"/>
            </a:xfrm>
            <a:prstGeom prst="rect">
              <a:avLst/>
            </a:prstGeom>
            <a:noFill/>
            <a:extLst>
              <a:ext uri="{909E8E84-426E-40DD-AFC4-6F175D3DCCD1}">
                <a14:hiddenFill xmlns:a14="http://schemas.microsoft.com/office/drawing/2010/main">
                  <a:solidFill>
                    <a:srgbClr val="FFFFFF"/>
                  </a:solidFill>
                </a14:hiddenFill>
              </a:ext>
            </a:extLst>
          </p:spPr>
        </p:pic>
        <p:sp>
          <p:nvSpPr>
            <p:cNvPr id="100" name="TextBox 99"/>
            <p:cNvSpPr txBox="1"/>
            <p:nvPr/>
          </p:nvSpPr>
          <p:spPr>
            <a:xfrm>
              <a:off x="6271027" y="5048228"/>
              <a:ext cx="1803446" cy="165917"/>
            </a:xfrm>
            <a:prstGeom prst="rect">
              <a:avLst/>
            </a:prstGeom>
            <a:noFill/>
            <a:ln>
              <a:noFill/>
              <a:headEnd type="none" w="med" len="med"/>
              <a:tailEnd type="none" w="med" len="med"/>
            </a:ln>
          </p:spPr>
          <p:txBody>
            <a:bodyPr wrap="square" lIns="0" tIns="0" rIns="0" bIns="0" rtlCol="0">
              <a:spAutoFit/>
            </a:bodyPr>
            <a:lstStyle/>
            <a:p>
              <a:pPr algn="ctr" defTabSz="913874">
                <a:lnSpc>
                  <a:spcPct val="90000"/>
                </a:lnSpc>
                <a:defRPr/>
              </a:pPr>
              <a:r>
                <a:rPr lang="en-US" sz="1174" spc="-38" dirty="0">
                  <a:solidFill>
                    <a:schemeClr val="bg1"/>
                  </a:solidFill>
                  <a:latin typeface="Segoe UI"/>
                  <a:ea typeface="Segoe UI" pitchFamily="34" charset="0"/>
                  <a:cs typeface="Segoe UI" pitchFamily="34" charset="0"/>
                </a:rPr>
                <a:t>Information capture</a:t>
              </a:r>
            </a:p>
          </p:txBody>
        </p:sp>
        <p:pic>
          <p:nvPicPr>
            <p:cNvPr id="101" name="Picture 8" descr="Narrative Clip, Orange"/>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505203" y="4498689"/>
              <a:ext cx="716561" cy="5240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 name="Group 118"/>
          <p:cNvGrpSpPr/>
          <p:nvPr/>
        </p:nvGrpSpPr>
        <p:grpSpPr>
          <a:xfrm>
            <a:off x="9883216" y="1724464"/>
            <a:ext cx="1199683" cy="1121659"/>
            <a:chOff x="9419830" y="2092834"/>
            <a:chExt cx="1200194" cy="1122136"/>
          </a:xfrm>
        </p:grpSpPr>
        <p:pic>
          <p:nvPicPr>
            <p:cNvPr id="39" name="Picture 2" descr="DriversPagemid"/>
            <p:cNvPicPr>
              <a:picLocks noChangeAspect="1" noChangeArrowheads="1"/>
            </p:cNvPicPr>
            <p:nvPr/>
          </p:nvPicPr>
          <p:blipFill>
            <a:blip r:embed="rId2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19830" y="2221025"/>
              <a:ext cx="565928" cy="56778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9483573" y="2889615"/>
              <a:ext cx="1025492" cy="325355"/>
            </a:xfrm>
            <a:prstGeom prst="rect">
              <a:avLst/>
            </a:prstGeom>
            <a:noFill/>
            <a:ln>
              <a:noFill/>
              <a:headEnd type="none" w="med" len="med"/>
              <a:tailEnd type="none" w="med" len="med"/>
            </a:ln>
          </p:spPr>
          <p:txBody>
            <a:bodyPr wrap="square" lIns="0" tIns="0" rIns="0" bIns="0" rtlCol="0">
              <a:spAutoFit/>
            </a:bodyPr>
            <a:lstStyle/>
            <a:p>
              <a:pPr algn="ctr" defTabSz="913874">
                <a:lnSpc>
                  <a:spcPct val="90000"/>
                </a:lnSpc>
                <a:defRPr/>
              </a:pPr>
              <a:r>
                <a:rPr lang="en-US" sz="1174" spc="-38" dirty="0">
                  <a:solidFill>
                    <a:schemeClr val="bg1"/>
                  </a:solidFill>
                  <a:latin typeface="Segoe UI"/>
                  <a:ea typeface="Segoe UI" pitchFamily="34" charset="0"/>
                  <a:cs typeface="Segoe UI" pitchFamily="34" charset="0"/>
                </a:rPr>
                <a:t>Trip tracking and car health</a:t>
              </a:r>
            </a:p>
          </p:txBody>
        </p:sp>
        <p:pic>
          <p:nvPicPr>
            <p:cNvPr id="110" name="Picture 4" descr="OBDLink™ LX Bluetooth"/>
            <p:cNvPicPr>
              <a:picLocks noChangeAspect="1" noChangeArrowheads="1"/>
            </p:cNvPicPr>
            <p:nvPr/>
          </p:nvPicPr>
          <p:blipFill>
            <a:blip r:embed="rId2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89196" y="2092834"/>
              <a:ext cx="407521" cy="407521"/>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p:cNvPicPr>
              <a:picLocks noChangeAspect="1"/>
            </p:cNvPicPr>
            <p:nvPr/>
          </p:nvPicPr>
          <p:blipFill>
            <a:blip r:embed="rId3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02098" y="2399264"/>
              <a:ext cx="717926" cy="511163"/>
            </a:xfrm>
            <a:prstGeom prst="rect">
              <a:avLst/>
            </a:prstGeom>
            <a:effectLst>
              <a:softEdge rad="127000"/>
            </a:effectLst>
          </p:spPr>
        </p:pic>
      </p:grpSp>
      <p:grpSp>
        <p:nvGrpSpPr>
          <p:cNvPr id="11267" name="Group 11266"/>
          <p:cNvGrpSpPr/>
          <p:nvPr/>
        </p:nvGrpSpPr>
        <p:grpSpPr>
          <a:xfrm>
            <a:off x="9902109" y="4785704"/>
            <a:ext cx="1580116" cy="640586"/>
            <a:chOff x="7903736" y="4560527"/>
            <a:chExt cx="1612259" cy="653617"/>
          </a:xfrm>
        </p:grpSpPr>
        <p:pic>
          <p:nvPicPr>
            <p:cNvPr id="40" name="Picture 39"/>
            <p:cNvPicPr>
              <a:picLocks noChangeAspect="1"/>
            </p:cNvPicPr>
            <p:nvPr/>
          </p:nvPicPr>
          <p:blipFill rotWithShape="1">
            <a:blip r:embed="rId31" cstate="print">
              <a:clrChange>
                <a:clrFrom>
                  <a:srgbClr val="FFFFFF"/>
                </a:clrFrom>
                <a:clrTo>
                  <a:srgbClr val="FFFFFF">
                    <a:alpha val="0"/>
                  </a:srgbClr>
                </a:clrTo>
              </a:clrChange>
              <a:extLst>
                <a:ext uri="{28A0092B-C50C-407E-A947-70E740481C1C}">
                  <a14:useLocalDpi xmlns:a14="http://schemas.microsoft.com/office/drawing/2010/main" val="0"/>
                </a:ext>
              </a:extLst>
            </a:blip>
            <a:srcRect b="22294"/>
            <a:stretch/>
          </p:blipFill>
          <p:spPr>
            <a:xfrm>
              <a:off x="7903736" y="4687818"/>
              <a:ext cx="491805" cy="286625"/>
            </a:xfrm>
            <a:prstGeom prst="rect">
              <a:avLst/>
            </a:prstGeom>
          </p:spPr>
        </p:pic>
        <p:pic>
          <p:nvPicPr>
            <p:cNvPr id="102" name="Picture 4" descr="http://www.automatedhome.co.uk/wp-content/uploads/2014/05/reemo.jpg"/>
            <p:cNvPicPr>
              <a:picLocks noChangeAspect="1" noChangeArrowheads="1"/>
            </p:cNvPicPr>
            <p:nvPr/>
          </p:nvPicPr>
          <p:blipFill>
            <a:blip r:embed="rId3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93818" y="4706155"/>
              <a:ext cx="722177" cy="301869"/>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rotWithShape="1">
            <a:blip r:embed="rId33" cstate="print">
              <a:clrChange>
                <a:clrFrom>
                  <a:srgbClr val="FFFFFF"/>
                </a:clrFrom>
                <a:clrTo>
                  <a:srgbClr val="FFFFFF">
                    <a:alpha val="0"/>
                  </a:srgbClr>
                </a:clrTo>
              </a:clrChange>
              <a:extLst>
                <a:ext uri="{BEBA8EAE-BF5A-486C-A8C5-ECC9F3942E4B}">
                  <a14:imgProps xmlns:a14="http://schemas.microsoft.com/office/drawing/2010/main">
                    <a14:imgLayer r:embed="rId34">
                      <a14:imgEffect>
                        <a14:backgroundRemoval t="9503" b="85524" l="10000" r="90000"/>
                      </a14:imgEffect>
                    </a14:imgLayer>
                  </a14:imgProps>
                </a:ext>
                <a:ext uri="{28A0092B-C50C-407E-A947-70E740481C1C}">
                  <a14:useLocalDpi xmlns:a14="http://schemas.microsoft.com/office/drawing/2010/main" val="0"/>
                </a:ext>
              </a:extLst>
            </a:blip>
            <a:srcRect l="33305" r="32491" b="4974"/>
            <a:stretch/>
          </p:blipFill>
          <p:spPr>
            <a:xfrm>
              <a:off x="8385417" y="4560527"/>
              <a:ext cx="381064" cy="474046"/>
            </a:xfrm>
            <a:prstGeom prst="rect">
              <a:avLst/>
            </a:prstGeom>
          </p:spPr>
        </p:pic>
        <p:sp>
          <p:nvSpPr>
            <p:cNvPr id="115" name="TextBox 114"/>
            <p:cNvSpPr txBox="1"/>
            <p:nvPr/>
          </p:nvSpPr>
          <p:spPr>
            <a:xfrm>
              <a:off x="8344060" y="5048227"/>
              <a:ext cx="695307" cy="165917"/>
            </a:xfrm>
            <a:prstGeom prst="rect">
              <a:avLst/>
            </a:prstGeom>
            <a:noFill/>
            <a:ln>
              <a:noFill/>
              <a:headEnd type="none" w="med" len="med"/>
              <a:tailEnd type="none" w="med" len="med"/>
            </a:ln>
          </p:spPr>
          <p:txBody>
            <a:bodyPr wrap="square" lIns="0" tIns="0" rIns="0" bIns="0" rtlCol="0">
              <a:spAutoFit/>
            </a:bodyPr>
            <a:lstStyle/>
            <a:p>
              <a:pPr algn="ctr" defTabSz="913874">
                <a:lnSpc>
                  <a:spcPct val="90000"/>
                </a:lnSpc>
                <a:defRPr/>
              </a:pPr>
              <a:r>
                <a:rPr lang="en-US" sz="1174" spc="-38" dirty="0">
                  <a:solidFill>
                    <a:schemeClr val="bg1"/>
                  </a:solidFill>
                  <a:latin typeface="Segoe UI"/>
                  <a:ea typeface="Segoe UI" pitchFamily="34" charset="0"/>
                  <a:cs typeface="Segoe UI" pitchFamily="34" charset="0"/>
                </a:rPr>
                <a:t>Control</a:t>
              </a:r>
            </a:p>
          </p:txBody>
        </p:sp>
      </p:grpSp>
      <p:grpSp>
        <p:nvGrpSpPr>
          <p:cNvPr id="150" name="Group 149"/>
          <p:cNvGrpSpPr/>
          <p:nvPr/>
        </p:nvGrpSpPr>
        <p:grpSpPr>
          <a:xfrm>
            <a:off x="1113479" y="1697650"/>
            <a:ext cx="1426068" cy="1205355"/>
            <a:chOff x="847196" y="1782271"/>
            <a:chExt cx="1426677" cy="1205870"/>
          </a:xfrm>
        </p:grpSpPr>
        <p:pic>
          <p:nvPicPr>
            <p:cNvPr id="36" name="Picture 35"/>
            <p:cNvPicPr>
              <a:picLocks noChangeAspect="1"/>
            </p:cNvPicPr>
            <p:nvPr/>
          </p:nvPicPr>
          <p:blipFill>
            <a:blip r:embed="rId35">
              <a:clrChange>
                <a:clrFrom>
                  <a:srgbClr val="FFFFFF"/>
                </a:clrFrom>
                <a:clrTo>
                  <a:srgbClr val="FFFFFF">
                    <a:alpha val="0"/>
                  </a:srgbClr>
                </a:clrTo>
              </a:clrChange>
            </a:blip>
            <a:stretch>
              <a:fillRect/>
            </a:stretch>
          </p:blipFill>
          <p:spPr>
            <a:xfrm>
              <a:off x="1524656" y="1923844"/>
              <a:ext cx="489044" cy="428986"/>
            </a:xfrm>
            <a:prstGeom prst="rect">
              <a:avLst/>
            </a:prstGeom>
          </p:spPr>
        </p:pic>
        <p:sp>
          <p:nvSpPr>
            <p:cNvPr id="49" name="TextBox 48"/>
            <p:cNvSpPr txBox="1"/>
            <p:nvPr/>
          </p:nvSpPr>
          <p:spPr>
            <a:xfrm>
              <a:off x="1244906" y="2626606"/>
              <a:ext cx="935591" cy="361535"/>
            </a:xfrm>
            <a:prstGeom prst="rect">
              <a:avLst/>
            </a:prstGeom>
            <a:noFill/>
            <a:ln>
              <a:noFill/>
              <a:headEnd type="none" w="med" len="med"/>
              <a:tailEnd type="none" w="med" len="med"/>
            </a:ln>
          </p:spPr>
          <p:txBody>
            <a:bodyPr wrap="none" lIns="0" tIns="0" rIns="0" bIns="0" rtlCol="0">
              <a:spAutoFit/>
            </a:bodyPr>
            <a:lstStyle/>
            <a:p>
              <a:pPr algn="ctr" defTabSz="913874">
                <a:defRPr/>
              </a:pPr>
              <a:r>
                <a:rPr lang="en-US" sz="1174" spc="-38" dirty="0">
                  <a:solidFill>
                    <a:schemeClr val="bg1"/>
                  </a:solidFill>
                  <a:latin typeface="Segoe UI"/>
                  <a:ea typeface="Segoe UI" pitchFamily="34" charset="0"/>
                  <a:cs typeface="Segoe UI" pitchFamily="34" charset="0"/>
                </a:rPr>
                <a:t>Child and elder</a:t>
              </a:r>
              <a:br>
                <a:rPr lang="en-US" sz="1174" spc="-38" dirty="0">
                  <a:solidFill>
                    <a:schemeClr val="bg1"/>
                  </a:solidFill>
                  <a:latin typeface="Segoe UI"/>
                  <a:ea typeface="Segoe UI" pitchFamily="34" charset="0"/>
                  <a:cs typeface="Segoe UI" pitchFamily="34" charset="0"/>
                </a:rPr>
              </a:br>
              <a:r>
                <a:rPr lang="en-US" sz="1174" spc="-38" dirty="0">
                  <a:solidFill>
                    <a:schemeClr val="bg1"/>
                  </a:solidFill>
                  <a:latin typeface="Segoe UI"/>
                  <a:ea typeface="Segoe UI" pitchFamily="34" charset="0"/>
                  <a:cs typeface="Segoe UI" pitchFamily="34" charset="0"/>
                </a:rPr>
                <a:t>monitoring</a:t>
              </a:r>
            </a:p>
          </p:txBody>
        </p:sp>
        <p:pic>
          <p:nvPicPr>
            <p:cNvPr id="123" name="Picture 4" descr="https://pbs.twimg.com/media/BkK0jtjCQAAk6Mk.png:large"/>
            <p:cNvPicPr>
              <a:picLocks noChangeAspect="1" noChangeArrowheads="1"/>
            </p:cNvPicPr>
            <p:nvPr/>
          </p:nvPicPr>
          <p:blipFill>
            <a:blip r:embed="rId3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37710" y="2199656"/>
              <a:ext cx="265602" cy="263265"/>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3"/>
            <p:cNvPicPr>
              <a:picLocks noChangeAspect="1"/>
            </p:cNvPicPr>
            <p:nvPr/>
          </p:nvPicPr>
          <p:blipFill>
            <a:blip r:embed="rId3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7196" y="1782271"/>
              <a:ext cx="661810" cy="440823"/>
            </a:xfrm>
            <a:prstGeom prst="rect">
              <a:avLst/>
            </a:prstGeom>
          </p:spPr>
        </p:pic>
        <p:pic>
          <p:nvPicPr>
            <p:cNvPr id="125" name="Picture 124"/>
            <p:cNvPicPr>
              <a:picLocks noChangeAspect="1"/>
            </p:cNvPicPr>
            <p:nvPr/>
          </p:nvPicPr>
          <p:blipFill rotWithShape="1">
            <a:blip r:embed="rId38" cstate="print">
              <a:clrChange>
                <a:clrFrom>
                  <a:srgbClr val="FFFFFF"/>
                </a:clrFrom>
                <a:clrTo>
                  <a:srgbClr val="FFFFFF">
                    <a:alpha val="0"/>
                  </a:srgbClr>
                </a:clrTo>
              </a:clrChange>
              <a:extLst>
                <a:ext uri="{28A0092B-C50C-407E-A947-70E740481C1C}">
                  <a14:useLocalDpi xmlns:a14="http://schemas.microsoft.com/office/drawing/2010/main" val="0"/>
                </a:ext>
              </a:extLst>
            </a:blip>
            <a:srcRect l="27850" t="7159" r="27007" b="11827"/>
            <a:stretch/>
          </p:blipFill>
          <p:spPr>
            <a:xfrm>
              <a:off x="1910486" y="1810443"/>
              <a:ext cx="225475" cy="228635"/>
            </a:xfrm>
            <a:prstGeom prst="ellipse">
              <a:avLst/>
            </a:prstGeom>
          </p:spPr>
        </p:pic>
        <p:pic>
          <p:nvPicPr>
            <p:cNvPr id="126" name="Picture 125"/>
            <p:cNvPicPr>
              <a:picLocks noChangeAspect="1"/>
            </p:cNvPicPr>
            <p:nvPr/>
          </p:nvPicPr>
          <p:blipFill>
            <a:blip r:embed="rId3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87823" y="2198600"/>
              <a:ext cx="486050" cy="398561"/>
            </a:xfrm>
            <a:prstGeom prst="rect">
              <a:avLst/>
            </a:prstGeom>
            <a:effectLst>
              <a:softEdge rad="63500"/>
            </a:effectLst>
          </p:spPr>
        </p:pic>
        <p:pic>
          <p:nvPicPr>
            <p:cNvPr id="131" name="Picture 130"/>
            <p:cNvPicPr>
              <a:picLocks noChangeAspect="1"/>
            </p:cNvPicPr>
            <p:nvPr/>
          </p:nvPicPr>
          <p:blipFill>
            <a:blip r:embed="rId4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1789" y="2477451"/>
              <a:ext cx="220435" cy="342951"/>
            </a:xfrm>
            <a:prstGeom prst="rect">
              <a:avLst/>
            </a:prstGeom>
          </p:spPr>
        </p:pic>
      </p:grpSp>
      <p:grpSp>
        <p:nvGrpSpPr>
          <p:cNvPr id="149" name="Group 148"/>
          <p:cNvGrpSpPr/>
          <p:nvPr/>
        </p:nvGrpSpPr>
        <p:grpSpPr>
          <a:xfrm>
            <a:off x="2730979" y="1833190"/>
            <a:ext cx="2575856" cy="1070402"/>
            <a:chOff x="2292772" y="1933440"/>
            <a:chExt cx="2576953" cy="1070858"/>
          </a:xfrm>
        </p:grpSpPr>
        <p:sp>
          <p:nvSpPr>
            <p:cNvPr id="33" name="TextBox 32"/>
            <p:cNvSpPr txBox="1"/>
            <p:nvPr/>
          </p:nvSpPr>
          <p:spPr>
            <a:xfrm>
              <a:off x="3453739" y="2607761"/>
              <a:ext cx="664825" cy="361535"/>
            </a:xfrm>
            <a:prstGeom prst="rect">
              <a:avLst/>
            </a:prstGeom>
            <a:noFill/>
            <a:ln>
              <a:noFill/>
              <a:headEnd type="none" w="med" len="med"/>
              <a:tailEnd type="none" w="med" len="med"/>
            </a:ln>
          </p:spPr>
          <p:txBody>
            <a:bodyPr wrap="none" lIns="0" tIns="0" rIns="0" bIns="0" rtlCol="0">
              <a:spAutoFit/>
            </a:bodyPr>
            <a:lstStyle/>
            <a:p>
              <a:pPr algn="ctr" defTabSz="913874">
                <a:defRPr/>
              </a:pPr>
              <a:r>
                <a:rPr lang="en-US" sz="1174" spc="-38" dirty="0">
                  <a:solidFill>
                    <a:schemeClr val="bg1"/>
                  </a:solidFill>
                  <a:latin typeface="Segoe UI"/>
                  <a:ea typeface="Segoe UI" pitchFamily="34" charset="0"/>
                  <a:cs typeface="Segoe UI" pitchFamily="34" charset="0"/>
                </a:rPr>
                <a:t>Sports </a:t>
              </a:r>
              <a:br>
                <a:rPr lang="en-US" sz="1174" spc="-38" dirty="0">
                  <a:solidFill>
                    <a:schemeClr val="bg1"/>
                  </a:solidFill>
                  <a:latin typeface="Segoe UI"/>
                  <a:ea typeface="Segoe UI" pitchFamily="34" charset="0"/>
                  <a:cs typeface="Segoe UI" pitchFamily="34" charset="0"/>
                </a:rPr>
              </a:br>
              <a:r>
                <a:rPr lang="en-US" sz="1174" spc="-38" dirty="0">
                  <a:solidFill>
                    <a:schemeClr val="bg1"/>
                  </a:solidFill>
                  <a:latin typeface="Segoe UI"/>
                  <a:ea typeface="Segoe UI" pitchFamily="34" charset="0"/>
                  <a:cs typeface="Segoe UI" pitchFamily="34" charset="0"/>
                </a:rPr>
                <a:t>and fitness</a:t>
              </a:r>
            </a:p>
          </p:txBody>
        </p:sp>
        <p:pic>
          <p:nvPicPr>
            <p:cNvPr id="35" name="Picture 34"/>
            <p:cNvPicPr>
              <a:picLocks noChangeAspect="1"/>
            </p:cNvPicPr>
            <p:nvPr/>
          </p:nvPicPr>
          <p:blipFill>
            <a:blip r:embed="rId4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45319" y="1998792"/>
              <a:ext cx="287320" cy="458875"/>
            </a:xfrm>
            <a:prstGeom prst="rect">
              <a:avLst/>
            </a:prstGeom>
          </p:spPr>
        </p:pic>
        <p:pic>
          <p:nvPicPr>
            <p:cNvPr id="41" name="Picture 40"/>
            <p:cNvPicPr>
              <a:picLocks noChangeAspect="1"/>
            </p:cNvPicPr>
            <p:nvPr/>
          </p:nvPicPr>
          <p:blipFill>
            <a:blip r:embed="rId4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32639" y="1999135"/>
              <a:ext cx="379599" cy="379599"/>
            </a:xfrm>
            <a:prstGeom prst="rect">
              <a:avLst/>
            </a:prstGeom>
          </p:spPr>
        </p:pic>
        <p:pic>
          <p:nvPicPr>
            <p:cNvPr id="42" name="Picture 41"/>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92772" y="1960304"/>
              <a:ext cx="452547" cy="452547"/>
            </a:xfrm>
            <a:prstGeom prst="rect">
              <a:avLst/>
            </a:prstGeom>
          </p:spPr>
        </p:pic>
        <p:grpSp>
          <p:nvGrpSpPr>
            <p:cNvPr id="87" name="Group 86"/>
            <p:cNvGrpSpPr/>
            <p:nvPr/>
          </p:nvGrpSpPr>
          <p:grpSpPr>
            <a:xfrm>
              <a:off x="4093504" y="1981856"/>
              <a:ext cx="776221" cy="479674"/>
              <a:chOff x="671349" y="1186903"/>
              <a:chExt cx="2387471" cy="1475364"/>
            </a:xfrm>
          </p:grpSpPr>
          <p:pic>
            <p:nvPicPr>
              <p:cNvPr id="88" name="Picture 26" descr="http://www.zepp.com/wp-content/themes/zepplabs/_media/tennis_how_it_works_01.jpg"/>
              <p:cNvPicPr>
                <a:picLocks noChangeAspect="1" noChangeArrowheads="1"/>
              </p:cNvPicPr>
              <p:nvPr/>
            </p:nvPicPr>
            <p:blipFill>
              <a:blip r:embed="rId4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1349" y="1186903"/>
                <a:ext cx="798979" cy="1475364"/>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8" descr="http://www.zepp.com/wp-content/themes/zepplabs/_media/tennis_how_it_works_02.jpg"/>
              <p:cNvPicPr>
                <a:picLocks noChangeAspect="1" noChangeArrowheads="1"/>
              </p:cNvPicPr>
              <p:nvPr/>
            </p:nvPicPr>
            <p:blipFill>
              <a:blip r:embed="rId4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43332" y="1203681"/>
                <a:ext cx="1215488" cy="1458586"/>
              </a:xfrm>
              <a:prstGeom prst="rect">
                <a:avLst/>
              </a:prstGeom>
              <a:noFill/>
              <a:extLst>
                <a:ext uri="{909E8E84-426E-40DD-AFC4-6F175D3DCCD1}">
                  <a14:hiddenFill xmlns:a14="http://schemas.microsoft.com/office/drawing/2010/main">
                    <a:solidFill>
                      <a:srgbClr val="FFFFFF"/>
                    </a:solidFill>
                  </a14:hiddenFill>
                </a:ext>
              </a:extLst>
            </p:spPr>
          </p:pic>
        </p:grpSp>
        <p:pic>
          <p:nvPicPr>
            <p:cNvPr id="90" name="Picture 89"/>
            <p:cNvPicPr>
              <a:picLocks noChangeAspect="1"/>
            </p:cNvPicPr>
            <p:nvPr/>
          </p:nvPicPr>
          <p:blipFill>
            <a:blip r:embed="rId46">
              <a:clrChange>
                <a:clrFrom>
                  <a:srgbClr val="FFFFFF"/>
                </a:clrFrom>
                <a:clrTo>
                  <a:srgbClr val="FFFFFF">
                    <a:alpha val="0"/>
                  </a:srgbClr>
                </a:clrTo>
              </a:clrChange>
            </a:blip>
            <a:stretch>
              <a:fillRect/>
            </a:stretch>
          </p:blipFill>
          <p:spPr>
            <a:xfrm>
              <a:off x="3423744" y="1933440"/>
              <a:ext cx="654808" cy="506273"/>
            </a:xfrm>
            <a:prstGeom prst="rect">
              <a:avLst/>
            </a:prstGeom>
          </p:spPr>
        </p:pic>
        <p:pic>
          <p:nvPicPr>
            <p:cNvPr id="91" name="Picture 90"/>
            <p:cNvPicPr>
              <a:picLocks noChangeAspect="1"/>
            </p:cNvPicPr>
            <p:nvPr/>
          </p:nvPicPr>
          <p:blipFill>
            <a:blip r:embed="rId4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89354" y="2479446"/>
              <a:ext cx="605598" cy="524852"/>
            </a:xfrm>
            <a:prstGeom prst="rect">
              <a:avLst/>
            </a:prstGeom>
          </p:spPr>
        </p:pic>
        <p:pic>
          <p:nvPicPr>
            <p:cNvPr id="92" name="Picture 91"/>
            <p:cNvPicPr>
              <a:picLocks noChangeAspect="1"/>
            </p:cNvPicPr>
            <p:nvPr/>
          </p:nvPicPr>
          <p:blipFill>
            <a:blip r:embed="rId4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66266" y="2399629"/>
              <a:ext cx="580962" cy="580962"/>
            </a:xfrm>
            <a:prstGeom prst="rect">
              <a:avLst/>
            </a:prstGeom>
          </p:spPr>
        </p:pic>
        <p:pic>
          <p:nvPicPr>
            <p:cNvPr id="121" name="Picture 120"/>
            <p:cNvPicPr>
              <a:picLocks noChangeAspect="1"/>
            </p:cNvPicPr>
            <p:nvPr/>
          </p:nvPicPr>
          <p:blipFill>
            <a:blip r:embed="rId49">
              <a:clrChange>
                <a:clrFrom>
                  <a:srgbClr val="FFFFFF"/>
                </a:clrFrom>
                <a:clrTo>
                  <a:srgbClr val="FFFFFF">
                    <a:alpha val="0"/>
                  </a:srgbClr>
                </a:clrTo>
              </a:clrChange>
            </a:blip>
            <a:stretch>
              <a:fillRect/>
            </a:stretch>
          </p:blipFill>
          <p:spPr>
            <a:xfrm>
              <a:off x="3001822" y="2499254"/>
              <a:ext cx="411792" cy="419385"/>
            </a:xfrm>
            <a:prstGeom prst="rect">
              <a:avLst/>
            </a:prstGeom>
          </p:spPr>
        </p:pic>
      </p:grpSp>
      <p:grpSp>
        <p:nvGrpSpPr>
          <p:cNvPr id="11273" name="Group 11272"/>
          <p:cNvGrpSpPr/>
          <p:nvPr/>
        </p:nvGrpSpPr>
        <p:grpSpPr>
          <a:xfrm>
            <a:off x="3138659" y="4566199"/>
            <a:ext cx="1499809" cy="859817"/>
            <a:chOff x="2990926" y="4347197"/>
            <a:chExt cx="1530317" cy="877307"/>
          </a:xfrm>
        </p:grpSpPr>
        <p:grpSp>
          <p:nvGrpSpPr>
            <p:cNvPr id="86" name="Group 85"/>
            <p:cNvGrpSpPr/>
            <p:nvPr/>
          </p:nvGrpSpPr>
          <p:grpSpPr>
            <a:xfrm>
              <a:off x="2990926" y="4387664"/>
              <a:ext cx="1510747" cy="836840"/>
              <a:chOff x="4081423" y="3807102"/>
              <a:chExt cx="1481259" cy="820506"/>
            </a:xfrm>
          </p:grpSpPr>
          <p:pic>
            <p:nvPicPr>
              <p:cNvPr id="3" name="Picture 2"/>
              <p:cNvPicPr>
                <a:picLocks noChangeAspect="1"/>
              </p:cNvPicPr>
              <p:nvPr/>
            </p:nvPicPr>
            <p:blipFill>
              <a:blip r:embed="rId50">
                <a:clrChange>
                  <a:clrFrom>
                    <a:srgbClr val="FFFFFF"/>
                  </a:clrFrom>
                  <a:clrTo>
                    <a:srgbClr val="FFFFFF">
                      <a:alpha val="0"/>
                    </a:srgbClr>
                  </a:clrTo>
                </a:clrChange>
              </a:blip>
              <a:stretch>
                <a:fillRect/>
              </a:stretch>
            </p:blipFill>
            <p:spPr>
              <a:xfrm>
                <a:off x="4657385" y="3807102"/>
                <a:ext cx="390557" cy="386065"/>
              </a:xfrm>
              <a:prstGeom prst="ellipse">
                <a:avLst/>
              </a:prstGeom>
            </p:spPr>
          </p:pic>
          <p:sp>
            <p:nvSpPr>
              <p:cNvPr id="60" name="TextBox 59"/>
              <p:cNvSpPr txBox="1"/>
              <p:nvPr/>
            </p:nvSpPr>
            <p:spPr>
              <a:xfrm>
                <a:off x="4081423" y="4302253"/>
                <a:ext cx="1481259" cy="325355"/>
              </a:xfrm>
              <a:prstGeom prst="rect">
                <a:avLst/>
              </a:prstGeom>
              <a:noFill/>
              <a:ln>
                <a:noFill/>
                <a:headEnd type="none" w="med" len="med"/>
                <a:tailEnd type="none" w="med" len="med"/>
              </a:ln>
            </p:spPr>
            <p:txBody>
              <a:bodyPr wrap="square" lIns="0" tIns="0" rIns="0" bIns="0" rtlCol="0">
                <a:spAutoFit/>
              </a:bodyPr>
              <a:lstStyle/>
              <a:p>
                <a:pPr algn="ctr" defTabSz="913874">
                  <a:lnSpc>
                    <a:spcPct val="90000"/>
                  </a:lnSpc>
                  <a:defRPr/>
                </a:pPr>
                <a:r>
                  <a:rPr lang="en-US" sz="1174" spc="-38" dirty="0">
                    <a:solidFill>
                      <a:schemeClr val="bg1"/>
                    </a:solidFill>
                    <a:latin typeface="Segoe UI"/>
                    <a:ea typeface="Segoe UI" pitchFamily="34" charset="0"/>
                    <a:cs typeface="Segoe UI" pitchFamily="34" charset="0"/>
                  </a:rPr>
                  <a:t>Air conditioning and temperature control</a:t>
                </a:r>
              </a:p>
            </p:txBody>
          </p:sp>
        </p:grpSp>
        <p:pic>
          <p:nvPicPr>
            <p:cNvPr id="140" name="Picture 16" descr="http://www.digitaltrends.com/wp-content/uploads/2014/06/honeywell-lyric.jpg"/>
            <p:cNvPicPr>
              <a:picLocks noChangeAspect="1" noChangeArrowheads="1"/>
            </p:cNvPicPr>
            <p:nvPr/>
          </p:nvPicPr>
          <p:blipFill rotWithShape="1">
            <a:blip r:embed="rId51" cstate="print">
              <a:clrChange>
                <a:clrFrom>
                  <a:srgbClr val="FFFFFF"/>
                </a:clrFrom>
                <a:clrTo>
                  <a:srgbClr val="FFFFFF">
                    <a:alpha val="0"/>
                  </a:srgbClr>
                </a:clrTo>
              </a:clrChange>
              <a:extLst>
                <a:ext uri="{28A0092B-C50C-407E-A947-70E740481C1C}">
                  <a14:useLocalDpi xmlns:a14="http://schemas.microsoft.com/office/drawing/2010/main" val="0"/>
                </a:ext>
              </a:extLst>
            </a:blip>
            <a:srcRect l="16430" t="12460" r="22106" b="8235"/>
            <a:stretch/>
          </p:blipFill>
          <p:spPr bwMode="auto">
            <a:xfrm>
              <a:off x="3984767" y="4347197"/>
              <a:ext cx="536476" cy="490922"/>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4" descr="Heat It. Cool It. Set It. Forget It. | Keen Home"/>
            <p:cNvPicPr>
              <a:picLocks noChangeAspect="1" noChangeArrowheads="1"/>
            </p:cNvPicPr>
            <p:nvPr/>
          </p:nvPicPr>
          <p:blipFill>
            <a:blip r:embed="rId5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36031" y="4584537"/>
              <a:ext cx="494026" cy="2432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5261634" y="4504481"/>
            <a:ext cx="1626649" cy="921818"/>
            <a:chOff x="4356635" y="4190162"/>
            <a:chExt cx="1627341" cy="922210"/>
          </a:xfrm>
        </p:grpSpPr>
        <p:pic>
          <p:nvPicPr>
            <p:cNvPr id="4" name="Picture 3"/>
            <p:cNvPicPr>
              <a:picLocks noChangeAspect="1"/>
            </p:cNvPicPr>
            <p:nvPr/>
          </p:nvPicPr>
          <p:blipFill>
            <a:blip r:embed="rId5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428855">
              <a:off x="4991850" y="4337775"/>
              <a:ext cx="700842" cy="595078"/>
            </a:xfrm>
            <a:prstGeom prst="rect">
              <a:avLst/>
            </a:prstGeom>
          </p:spPr>
        </p:pic>
        <p:sp>
          <p:nvSpPr>
            <p:cNvPr id="59" name="TextBox 58"/>
            <p:cNvSpPr txBox="1"/>
            <p:nvPr/>
          </p:nvSpPr>
          <p:spPr>
            <a:xfrm>
              <a:off x="4356635" y="4949694"/>
              <a:ext cx="1597001" cy="162678"/>
            </a:xfrm>
            <a:prstGeom prst="rect">
              <a:avLst/>
            </a:prstGeom>
            <a:noFill/>
            <a:ln>
              <a:noFill/>
              <a:headEnd type="none" w="med" len="med"/>
              <a:tailEnd type="none" w="med" len="med"/>
            </a:ln>
          </p:spPr>
          <p:txBody>
            <a:bodyPr wrap="square" lIns="0" tIns="0" rIns="0" bIns="0" rtlCol="0">
              <a:spAutoFit/>
            </a:bodyPr>
            <a:lstStyle/>
            <a:p>
              <a:pPr algn="ctr" defTabSz="913874">
                <a:lnSpc>
                  <a:spcPct val="90000"/>
                </a:lnSpc>
                <a:defRPr/>
              </a:pPr>
              <a:r>
                <a:rPr lang="en-US" sz="1174" spc="-38" dirty="0">
                  <a:solidFill>
                    <a:schemeClr val="bg1"/>
                  </a:solidFill>
                  <a:latin typeface="Segoe UI"/>
                  <a:ea typeface="Segoe UI" pitchFamily="34" charset="0"/>
                  <a:cs typeface="Segoe UI" pitchFamily="34" charset="0"/>
                </a:rPr>
                <a:t>Environmental sensors</a:t>
              </a:r>
            </a:p>
          </p:txBody>
        </p:sp>
        <p:pic>
          <p:nvPicPr>
            <p:cNvPr id="84" name="Picture 83"/>
            <p:cNvPicPr>
              <a:picLocks noChangeAspect="1"/>
            </p:cNvPicPr>
            <p:nvPr/>
          </p:nvPicPr>
          <p:blipFill>
            <a:blip r:embed="rId5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46841" y="4511811"/>
              <a:ext cx="470771" cy="362232"/>
            </a:xfrm>
            <a:prstGeom prst="rect">
              <a:avLst/>
            </a:prstGeom>
          </p:spPr>
        </p:pic>
        <p:pic>
          <p:nvPicPr>
            <p:cNvPr id="139" name="Picture 138"/>
            <p:cNvPicPr>
              <a:picLocks noChangeAspect="1"/>
            </p:cNvPicPr>
            <p:nvPr/>
          </p:nvPicPr>
          <p:blipFill>
            <a:blip r:embed="rId5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52042" y="4481552"/>
              <a:ext cx="431934" cy="397379"/>
            </a:xfrm>
            <a:prstGeom prst="rect">
              <a:avLst/>
            </a:prstGeom>
            <a:effectLst>
              <a:softEdge rad="31750"/>
            </a:effectLst>
          </p:spPr>
        </p:pic>
        <p:pic>
          <p:nvPicPr>
            <p:cNvPr id="142" name="Picture 141"/>
            <p:cNvPicPr>
              <a:picLocks noChangeAspect="1"/>
            </p:cNvPicPr>
            <p:nvPr/>
          </p:nvPicPr>
          <p:blipFill rotWithShape="1">
            <a:blip r:embed="rId56" cstate="print">
              <a:clrChange>
                <a:clrFrom>
                  <a:srgbClr val="FFFFFF"/>
                </a:clrFrom>
                <a:clrTo>
                  <a:srgbClr val="FFFFFF">
                    <a:alpha val="0"/>
                  </a:srgbClr>
                </a:clrTo>
              </a:clrChange>
              <a:extLst>
                <a:ext uri="{BEBA8EAE-BF5A-486C-A8C5-ECC9F3942E4B}">
                  <a14:imgProps xmlns:a14="http://schemas.microsoft.com/office/drawing/2010/main">
                    <a14:imgLayer r:embed="rId57">
                      <a14:imgEffect>
                        <a14:backgroundRemoval t="9610" b="89610" l="39181" r="57895"/>
                      </a14:imgEffect>
                    </a14:imgLayer>
                  </a14:imgProps>
                </a:ext>
                <a:ext uri="{28A0092B-C50C-407E-A947-70E740481C1C}">
                  <a14:useLocalDpi xmlns:a14="http://schemas.microsoft.com/office/drawing/2010/main" val="0"/>
                </a:ext>
              </a:extLst>
            </a:blip>
            <a:srcRect l="36905" r="37352"/>
            <a:stretch/>
          </p:blipFill>
          <p:spPr>
            <a:xfrm>
              <a:off x="4394447" y="4190162"/>
              <a:ext cx="284086" cy="827653"/>
            </a:xfrm>
            <a:prstGeom prst="rect">
              <a:avLst/>
            </a:prstGeom>
          </p:spPr>
        </p:pic>
      </p:grpSp>
      <p:grpSp>
        <p:nvGrpSpPr>
          <p:cNvPr id="11285" name="Group 11284"/>
          <p:cNvGrpSpPr/>
          <p:nvPr/>
        </p:nvGrpSpPr>
        <p:grpSpPr>
          <a:xfrm>
            <a:off x="6873798" y="711277"/>
            <a:ext cx="1683157" cy="1009576"/>
            <a:chOff x="5749613" y="729418"/>
            <a:chExt cx="1717395" cy="1030112"/>
          </a:xfrm>
        </p:grpSpPr>
        <p:pic>
          <p:nvPicPr>
            <p:cNvPr id="31" name="Picture 4" descr="Spire science"/>
            <p:cNvPicPr>
              <a:picLocks noChangeAspect="1" noChangeArrowheads="1"/>
            </p:cNvPicPr>
            <p:nvPr/>
          </p:nvPicPr>
          <p:blipFill>
            <a:blip r:embed="rId5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48909" y="1203491"/>
              <a:ext cx="496035" cy="36721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p:cNvPicPr>
              <a:picLocks noChangeAspect="1"/>
            </p:cNvPicPr>
            <p:nvPr/>
          </p:nvPicPr>
          <p:blipFill rotWithShape="1">
            <a:blip r:embed="rId59" cstate="print">
              <a:clrChange>
                <a:clrFrom>
                  <a:srgbClr val="FFFFFF"/>
                </a:clrFrom>
                <a:clrTo>
                  <a:srgbClr val="FFFFFF">
                    <a:alpha val="0"/>
                  </a:srgbClr>
                </a:clrTo>
              </a:clrChange>
              <a:extLst>
                <a:ext uri="{28A0092B-C50C-407E-A947-70E740481C1C}">
                  <a14:useLocalDpi xmlns:a14="http://schemas.microsoft.com/office/drawing/2010/main" val="0"/>
                </a:ext>
              </a:extLst>
            </a:blip>
            <a:srcRect l="26021" t="6570" r="23115" b="12713"/>
            <a:stretch/>
          </p:blipFill>
          <p:spPr>
            <a:xfrm>
              <a:off x="6156142" y="1119839"/>
              <a:ext cx="356933" cy="413241"/>
            </a:xfrm>
            <a:prstGeom prst="rect">
              <a:avLst/>
            </a:prstGeom>
          </p:spPr>
        </p:pic>
        <p:sp>
          <p:nvSpPr>
            <p:cNvPr id="70" name="TextBox 69"/>
            <p:cNvSpPr txBox="1"/>
            <p:nvPr/>
          </p:nvSpPr>
          <p:spPr>
            <a:xfrm>
              <a:off x="5749613" y="1593613"/>
              <a:ext cx="1717395" cy="165917"/>
            </a:xfrm>
            <a:prstGeom prst="rect">
              <a:avLst/>
            </a:prstGeom>
            <a:noFill/>
            <a:ln>
              <a:noFill/>
              <a:headEnd type="none" w="med" len="med"/>
              <a:tailEnd type="none" w="med" len="med"/>
            </a:ln>
          </p:spPr>
          <p:txBody>
            <a:bodyPr wrap="square" lIns="0" tIns="0" rIns="0" bIns="0" rtlCol="0">
              <a:spAutoFit/>
            </a:bodyPr>
            <a:lstStyle/>
            <a:p>
              <a:pPr algn="ctr" defTabSz="913874">
                <a:lnSpc>
                  <a:spcPct val="90000"/>
                </a:lnSpc>
                <a:defRPr/>
              </a:pPr>
              <a:r>
                <a:rPr lang="en-US" sz="1174" spc="-38" dirty="0">
                  <a:solidFill>
                    <a:schemeClr val="bg1"/>
                  </a:solidFill>
                  <a:latin typeface="Segoe UI"/>
                  <a:ea typeface="Segoe UI" pitchFamily="34" charset="0"/>
                  <a:cs typeface="Segoe UI" pitchFamily="34" charset="0"/>
                </a:rPr>
                <a:t>Behavior modification</a:t>
              </a:r>
            </a:p>
          </p:txBody>
        </p:sp>
        <p:pic>
          <p:nvPicPr>
            <p:cNvPr id="82" name="Picture 81"/>
            <p:cNvPicPr>
              <a:picLocks noChangeAspect="1"/>
            </p:cNvPicPr>
            <p:nvPr/>
          </p:nvPicPr>
          <p:blipFill rotWithShape="1">
            <a:blip r:embed="rId60" cstate="print">
              <a:clrChange>
                <a:clrFrom>
                  <a:srgbClr val="FFFFFF"/>
                </a:clrFrom>
                <a:clrTo>
                  <a:srgbClr val="FFFFFF">
                    <a:alpha val="0"/>
                  </a:srgbClr>
                </a:clrTo>
              </a:clrChange>
              <a:extLst>
                <a:ext uri="{28A0092B-C50C-407E-A947-70E740481C1C}">
                  <a14:useLocalDpi xmlns:a14="http://schemas.microsoft.com/office/drawing/2010/main" val="0"/>
                </a:ext>
              </a:extLst>
            </a:blip>
            <a:srcRect l="33840" t="11073" r="38952" b="14883"/>
            <a:stretch/>
          </p:blipFill>
          <p:spPr>
            <a:xfrm>
              <a:off x="5844136" y="995708"/>
              <a:ext cx="261747" cy="539358"/>
            </a:xfrm>
            <a:prstGeom prst="rect">
              <a:avLst/>
            </a:prstGeom>
          </p:spPr>
        </p:pic>
        <p:pic>
          <p:nvPicPr>
            <p:cNvPr id="137" name="Picture 136"/>
            <p:cNvPicPr>
              <a:picLocks noChangeAspect="1"/>
            </p:cNvPicPr>
            <p:nvPr/>
          </p:nvPicPr>
          <p:blipFill>
            <a:blip r:embed="rId6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84692" y="729418"/>
              <a:ext cx="489295" cy="272096"/>
            </a:xfrm>
            <a:prstGeom prst="rect">
              <a:avLst/>
            </a:prstGeom>
          </p:spPr>
        </p:pic>
        <p:pic>
          <p:nvPicPr>
            <p:cNvPr id="105" name="Picture 4" descr="http://darma.co/images/banner2s.png"/>
            <p:cNvPicPr>
              <a:picLocks noChangeAspect="1" noChangeArrowheads="1"/>
            </p:cNvPicPr>
            <p:nvPr/>
          </p:nvPicPr>
          <p:blipFill>
            <a:blip r:embed="rId6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3186" y="772682"/>
              <a:ext cx="864160" cy="4725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4374175" y="5545606"/>
            <a:ext cx="2367984" cy="854911"/>
            <a:chOff x="4608584" y="5347831"/>
            <a:chExt cx="2416152" cy="872302"/>
          </a:xfrm>
        </p:grpSpPr>
        <p:pic>
          <p:nvPicPr>
            <p:cNvPr id="22" name="Picture 21"/>
            <p:cNvPicPr>
              <a:picLocks noChangeAspect="1"/>
            </p:cNvPicPr>
            <p:nvPr/>
          </p:nvPicPr>
          <p:blipFill>
            <a:blip r:embed="rId6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08584" y="5354960"/>
              <a:ext cx="839027" cy="858183"/>
            </a:xfrm>
            <a:prstGeom prst="rect">
              <a:avLst/>
            </a:prstGeom>
          </p:spPr>
        </p:pic>
        <p:pic>
          <p:nvPicPr>
            <p:cNvPr id="23" name="Picture 4" descr="http://www.parrot.com/flowerpower/medias/3d/03/4.png"/>
            <p:cNvPicPr>
              <a:picLocks noChangeAspect="1" noChangeArrowheads="1"/>
            </p:cNvPicPr>
            <p:nvPr/>
          </p:nvPicPr>
          <p:blipFill>
            <a:blip r:embed="rId6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15119" y="5347831"/>
              <a:ext cx="465360" cy="695623"/>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4991289" y="6054216"/>
              <a:ext cx="2006363" cy="165917"/>
            </a:xfrm>
            <a:prstGeom prst="rect">
              <a:avLst/>
            </a:prstGeom>
            <a:noFill/>
            <a:ln>
              <a:noFill/>
              <a:headEnd type="none" w="med" len="med"/>
              <a:tailEnd type="none" w="med" len="med"/>
            </a:ln>
          </p:spPr>
          <p:txBody>
            <a:bodyPr wrap="square" lIns="0" tIns="0" rIns="0" bIns="0" rtlCol="0">
              <a:spAutoFit/>
            </a:bodyPr>
            <a:lstStyle/>
            <a:p>
              <a:pPr algn="ctr" defTabSz="913874">
                <a:lnSpc>
                  <a:spcPct val="90000"/>
                </a:lnSpc>
                <a:defRPr/>
              </a:pPr>
              <a:r>
                <a:rPr lang="en-US" sz="1174" spc="-38" dirty="0">
                  <a:solidFill>
                    <a:schemeClr val="bg1"/>
                  </a:solidFill>
                  <a:latin typeface="Segoe UI"/>
                  <a:ea typeface="Segoe UI" pitchFamily="34" charset="0"/>
                  <a:cs typeface="Segoe UI" pitchFamily="34" charset="0"/>
                </a:rPr>
                <a:t>Garden, lawn and plant care</a:t>
              </a:r>
            </a:p>
          </p:txBody>
        </p:sp>
        <p:pic>
          <p:nvPicPr>
            <p:cNvPr id="147" name="Picture 2" descr="http://industryedge.wpengine.netdna-cdn.com/wp-content/uploads/2014/02/Rachios-Iro-smart-sprinkler-controller.jpg"/>
            <p:cNvPicPr>
              <a:picLocks noChangeAspect="1" noChangeArrowheads="1"/>
            </p:cNvPicPr>
            <p:nvPr/>
          </p:nvPicPr>
          <p:blipFill>
            <a:blip r:embed="rId6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85209" y="5478540"/>
              <a:ext cx="839527" cy="542620"/>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147"/>
            <p:cNvPicPr>
              <a:picLocks noChangeAspect="1"/>
            </p:cNvPicPr>
            <p:nvPr/>
          </p:nvPicPr>
          <p:blipFill rotWithShape="1">
            <a:blip r:embed="rId66">
              <a:clrChange>
                <a:clrFrom>
                  <a:srgbClr val="FFFFFF"/>
                </a:clrFrom>
                <a:clrTo>
                  <a:srgbClr val="FFFFFF">
                    <a:alpha val="0"/>
                  </a:srgbClr>
                </a:clrTo>
              </a:clrChange>
            </a:blip>
            <a:srcRect r="22224"/>
            <a:stretch/>
          </p:blipFill>
          <p:spPr>
            <a:xfrm>
              <a:off x="5618669" y="5480699"/>
              <a:ext cx="609336" cy="522303"/>
            </a:xfrm>
            <a:prstGeom prst="rect">
              <a:avLst/>
            </a:prstGeom>
          </p:spPr>
        </p:pic>
      </p:grpSp>
      <p:grpSp>
        <p:nvGrpSpPr>
          <p:cNvPr id="11291" name="Group 11290"/>
          <p:cNvGrpSpPr/>
          <p:nvPr/>
        </p:nvGrpSpPr>
        <p:grpSpPr>
          <a:xfrm>
            <a:off x="3127002" y="3539297"/>
            <a:ext cx="1806981" cy="836163"/>
            <a:chOff x="3147693" y="3619230"/>
            <a:chExt cx="1843738" cy="853172"/>
          </a:xfrm>
        </p:grpSpPr>
        <p:grpSp>
          <p:nvGrpSpPr>
            <p:cNvPr id="85" name="Group 84"/>
            <p:cNvGrpSpPr/>
            <p:nvPr/>
          </p:nvGrpSpPr>
          <p:grpSpPr>
            <a:xfrm>
              <a:off x="3187985" y="3644929"/>
              <a:ext cx="1803446" cy="827473"/>
              <a:chOff x="2494814" y="4523940"/>
              <a:chExt cx="1768245" cy="811321"/>
            </a:xfrm>
          </p:grpSpPr>
          <p:pic>
            <p:nvPicPr>
              <p:cNvPr id="47" name="Picture 2" descr="https://images.indiegogo.com/file_attachments/409230/files/20140304034636-per1.jpg?1393933596"/>
              <p:cNvPicPr>
                <a:picLocks noChangeAspect="1" noChangeArrowheads="1"/>
              </p:cNvPicPr>
              <p:nvPr/>
            </p:nvPicPr>
            <p:blipFill rotWithShape="1">
              <a:blip r:embed="rId67" cstate="print">
                <a:clrChange>
                  <a:clrFrom>
                    <a:srgbClr val="FFFFFF"/>
                  </a:clrFrom>
                  <a:clrTo>
                    <a:srgbClr val="FFFFFF">
                      <a:alpha val="0"/>
                    </a:srgbClr>
                  </a:clrTo>
                </a:clrChange>
                <a:extLst>
                  <a:ext uri="{28A0092B-C50C-407E-A947-70E740481C1C}">
                    <a14:useLocalDpi xmlns:a14="http://schemas.microsoft.com/office/drawing/2010/main" val="0"/>
                  </a:ext>
                </a:extLst>
              </a:blip>
              <a:srcRect l="5701" b="3428"/>
              <a:stretch/>
            </p:blipFill>
            <p:spPr bwMode="auto">
              <a:xfrm>
                <a:off x="3123109" y="4568691"/>
                <a:ext cx="425107" cy="19269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rotWithShape="1">
              <a:blip r:embed="rId68" cstate="print">
                <a:clrChange>
                  <a:clrFrom>
                    <a:srgbClr val="FFFFFF"/>
                  </a:clrFrom>
                  <a:clrTo>
                    <a:srgbClr val="FFFFFF">
                      <a:alpha val="0"/>
                    </a:srgbClr>
                  </a:clrTo>
                </a:clrChange>
                <a:extLst>
                  <a:ext uri="{28A0092B-C50C-407E-A947-70E740481C1C}">
                    <a14:useLocalDpi xmlns:a14="http://schemas.microsoft.com/office/drawing/2010/main" val="0"/>
                  </a:ext>
                </a:extLst>
              </a:blip>
              <a:srcRect l="14435" t="17027" r="15670" b="16710"/>
              <a:stretch/>
            </p:blipFill>
            <p:spPr>
              <a:xfrm>
                <a:off x="2944441" y="4781619"/>
                <a:ext cx="741544" cy="347599"/>
              </a:xfrm>
              <a:prstGeom prst="rect">
                <a:avLst/>
              </a:prstGeom>
            </p:spPr>
          </p:pic>
          <p:sp>
            <p:nvSpPr>
              <p:cNvPr id="56" name="TextBox 55"/>
              <p:cNvSpPr txBox="1"/>
              <p:nvPr/>
            </p:nvSpPr>
            <p:spPr>
              <a:xfrm>
                <a:off x="2494814" y="5172583"/>
                <a:ext cx="1768245" cy="162678"/>
              </a:xfrm>
              <a:prstGeom prst="rect">
                <a:avLst/>
              </a:prstGeom>
              <a:noFill/>
              <a:ln>
                <a:noFill/>
                <a:headEnd type="none" w="med" len="med"/>
                <a:tailEnd type="none" w="med" len="med"/>
              </a:ln>
            </p:spPr>
            <p:txBody>
              <a:bodyPr wrap="square" lIns="0" tIns="0" rIns="0" bIns="0" rtlCol="0">
                <a:spAutoFit/>
              </a:bodyPr>
              <a:lstStyle/>
              <a:p>
                <a:pPr algn="ctr" defTabSz="913874">
                  <a:lnSpc>
                    <a:spcPct val="90000"/>
                  </a:lnSpc>
                  <a:defRPr/>
                </a:pPr>
                <a:r>
                  <a:rPr lang="en-US" sz="1174" spc="-38" dirty="0">
                    <a:solidFill>
                      <a:schemeClr val="bg1"/>
                    </a:solidFill>
                    <a:latin typeface="Segoe UI"/>
                    <a:ea typeface="Segoe UI" pitchFamily="34" charset="0"/>
                    <a:cs typeface="Segoe UI" pitchFamily="34" charset="0"/>
                  </a:rPr>
                  <a:t>Food and nutrition tracking</a:t>
                </a:r>
              </a:p>
            </p:txBody>
          </p:sp>
          <p:pic>
            <p:nvPicPr>
              <p:cNvPr id="62" name="Picture 61"/>
              <p:cNvPicPr>
                <a:picLocks noChangeAspect="1"/>
              </p:cNvPicPr>
              <p:nvPr/>
            </p:nvPicPr>
            <p:blipFill>
              <a:blip r:embed="rId6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60881" y="4826057"/>
                <a:ext cx="333625" cy="250219"/>
              </a:xfrm>
              <a:prstGeom prst="rect">
                <a:avLst/>
              </a:prstGeom>
            </p:spPr>
          </p:pic>
          <p:pic>
            <p:nvPicPr>
              <p:cNvPr id="67" name="Picture 66"/>
              <p:cNvPicPr>
                <a:picLocks noChangeAspect="1"/>
              </p:cNvPicPr>
              <p:nvPr/>
            </p:nvPicPr>
            <p:blipFill rotWithShape="1">
              <a:blip r:embed="rId70" cstate="print">
                <a:clrChange>
                  <a:clrFrom>
                    <a:srgbClr val="FFFFFF"/>
                  </a:clrFrom>
                  <a:clrTo>
                    <a:srgbClr val="FFFFFF">
                      <a:alpha val="0"/>
                    </a:srgbClr>
                  </a:clrTo>
                </a:clrChange>
                <a:extLst>
                  <a:ext uri="{28A0092B-C50C-407E-A947-70E740481C1C}">
                    <a14:useLocalDpi xmlns:a14="http://schemas.microsoft.com/office/drawing/2010/main" val="0"/>
                  </a:ext>
                </a:extLst>
              </a:blip>
              <a:srcRect l="31336" r="29094"/>
              <a:stretch/>
            </p:blipFill>
            <p:spPr>
              <a:xfrm>
                <a:off x="2604709" y="4523940"/>
                <a:ext cx="462116" cy="653995"/>
              </a:xfrm>
              <a:prstGeom prst="rect">
                <a:avLst/>
              </a:prstGeom>
              <a:effectLst>
                <a:softEdge rad="63500"/>
              </a:effectLst>
            </p:spPr>
          </p:pic>
        </p:grpSp>
        <p:pic>
          <p:nvPicPr>
            <p:cNvPr id="152" name="Picture 151"/>
            <p:cNvPicPr>
              <a:picLocks noChangeAspect="1"/>
            </p:cNvPicPr>
            <p:nvPr/>
          </p:nvPicPr>
          <p:blipFill rotWithShape="1">
            <a:blip r:embed="rId71" cstate="print">
              <a:clrChange>
                <a:clrFrom>
                  <a:srgbClr val="FFFFFF"/>
                </a:clrFrom>
                <a:clrTo>
                  <a:srgbClr val="FFFFFF">
                    <a:alpha val="0"/>
                  </a:srgbClr>
                </a:clrTo>
              </a:clrChange>
              <a:extLst>
                <a:ext uri="{28A0092B-C50C-407E-A947-70E740481C1C}">
                  <a14:useLocalDpi xmlns:a14="http://schemas.microsoft.com/office/drawing/2010/main" val="0"/>
                </a:ext>
              </a:extLst>
            </a:blip>
            <a:srcRect l="12768" r="59622"/>
            <a:stretch/>
          </p:blipFill>
          <p:spPr>
            <a:xfrm>
              <a:off x="3147693" y="3619230"/>
              <a:ext cx="207132" cy="609529"/>
            </a:xfrm>
            <a:prstGeom prst="rect">
              <a:avLst/>
            </a:prstGeom>
          </p:spPr>
        </p:pic>
      </p:grpSp>
      <p:grpSp>
        <p:nvGrpSpPr>
          <p:cNvPr id="9" name="Group 8"/>
          <p:cNvGrpSpPr/>
          <p:nvPr/>
        </p:nvGrpSpPr>
        <p:grpSpPr>
          <a:xfrm>
            <a:off x="8209437" y="1579302"/>
            <a:ext cx="1482347" cy="1486622"/>
            <a:chOff x="7800664" y="1490044"/>
            <a:chExt cx="1482978" cy="1487255"/>
          </a:xfrm>
        </p:grpSpPr>
        <p:pic>
          <p:nvPicPr>
            <p:cNvPr id="74" name="Picture 73"/>
            <p:cNvPicPr>
              <a:picLocks noChangeAspect="1"/>
            </p:cNvPicPr>
            <p:nvPr/>
          </p:nvPicPr>
          <p:blipFill>
            <a:blip r:embed="rId72" cstate="print">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8543675" y="2247251"/>
              <a:ext cx="283342" cy="283342"/>
            </a:xfrm>
            <a:prstGeom prst="rect">
              <a:avLst/>
            </a:prstGeom>
          </p:spPr>
        </p:pic>
        <p:pic>
          <p:nvPicPr>
            <p:cNvPr id="154" name="Picture 153"/>
            <p:cNvPicPr>
              <a:picLocks noChangeAspect="1"/>
            </p:cNvPicPr>
            <p:nvPr/>
          </p:nvPicPr>
          <p:blipFill>
            <a:blip r:embed="rId73" cstate="print">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7991052" y="2228317"/>
              <a:ext cx="507123" cy="324559"/>
            </a:xfrm>
            <a:prstGeom prst="rect">
              <a:avLst/>
            </a:prstGeom>
          </p:spPr>
        </p:pic>
        <p:pic>
          <p:nvPicPr>
            <p:cNvPr id="25" name="Picture 8" descr="Swarm Portal brings taste of iBeacon to mom-and-pop stores"/>
            <p:cNvPicPr>
              <a:picLocks noChangeAspect="1" noChangeArrowheads="1"/>
            </p:cNvPicPr>
            <p:nvPr/>
          </p:nvPicPr>
          <p:blipFill rotWithShape="1">
            <a:blip r:embed="rId74" cstate="print">
              <a:clrChange>
                <a:clrFrom>
                  <a:srgbClr val="FDFDFD"/>
                </a:clrFrom>
                <a:clrTo>
                  <a:srgbClr val="FDFDFD">
                    <a:alpha val="0"/>
                  </a:srgbClr>
                </a:clrTo>
              </a:clrChange>
              <a:extLst>
                <a:ext uri="{28A0092B-C50C-407E-A947-70E740481C1C}">
                  <a14:useLocalDpi xmlns:a14="http://schemas.microsoft.com/office/drawing/2010/main" val="0"/>
                </a:ext>
              </a:extLst>
            </a:blip>
            <a:srcRect b="12657"/>
            <a:stretch/>
          </p:blipFill>
          <p:spPr bwMode="auto">
            <a:xfrm>
              <a:off x="7800664" y="2028006"/>
              <a:ext cx="376210" cy="23309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http://beekn.net/wp-content/uploads/2013/11/ibeacon-distance_v3.1.png"/>
            <p:cNvPicPr>
              <a:picLocks noChangeAspect="1" noChangeArrowheads="1"/>
            </p:cNvPicPr>
            <p:nvPr/>
          </p:nvPicPr>
          <p:blipFill>
            <a:blip r:embed="rId75"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7990488" y="1490044"/>
              <a:ext cx="1057948" cy="1057948"/>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p:cNvSpPr txBox="1"/>
            <p:nvPr/>
          </p:nvSpPr>
          <p:spPr>
            <a:xfrm>
              <a:off x="7921265" y="2651944"/>
              <a:ext cx="1362377" cy="325355"/>
            </a:xfrm>
            <a:prstGeom prst="rect">
              <a:avLst/>
            </a:prstGeom>
            <a:noFill/>
            <a:ln>
              <a:noFill/>
              <a:headEnd type="none" w="med" len="med"/>
              <a:tailEnd type="none" w="med" len="med"/>
            </a:ln>
          </p:spPr>
          <p:txBody>
            <a:bodyPr wrap="square" lIns="0" tIns="0" rIns="0" bIns="0" rtlCol="0">
              <a:spAutoFit/>
            </a:bodyPr>
            <a:lstStyle/>
            <a:p>
              <a:pPr algn="ctr" defTabSz="913874">
                <a:lnSpc>
                  <a:spcPct val="90000"/>
                </a:lnSpc>
                <a:defRPr/>
              </a:pPr>
              <a:r>
                <a:rPr lang="en-US" sz="1174" spc="-38" dirty="0">
                  <a:solidFill>
                    <a:schemeClr val="bg1"/>
                  </a:solidFill>
                  <a:latin typeface="Segoe UI"/>
                  <a:ea typeface="Segoe UI" pitchFamily="34" charset="0"/>
                  <a:cs typeface="Segoe UI" pitchFamily="34" charset="0"/>
                </a:rPr>
                <a:t>Beacons </a:t>
              </a:r>
              <a:br>
                <a:rPr lang="en-US" sz="1174" spc="-38" dirty="0">
                  <a:solidFill>
                    <a:schemeClr val="bg1"/>
                  </a:solidFill>
                  <a:latin typeface="Segoe UI"/>
                  <a:ea typeface="Segoe UI" pitchFamily="34" charset="0"/>
                  <a:cs typeface="Segoe UI" pitchFamily="34" charset="0"/>
                </a:rPr>
              </a:br>
              <a:r>
                <a:rPr lang="en-US" sz="1174" spc="-38" dirty="0">
                  <a:solidFill>
                    <a:schemeClr val="bg1"/>
                  </a:solidFill>
                  <a:latin typeface="Segoe UI"/>
                  <a:ea typeface="Segoe UI" pitchFamily="34" charset="0"/>
                  <a:cs typeface="Segoe UI" pitchFamily="34" charset="0"/>
                </a:rPr>
                <a:t>and proximity</a:t>
              </a:r>
            </a:p>
          </p:txBody>
        </p:sp>
        <p:pic>
          <p:nvPicPr>
            <p:cNvPr id="153" name="Picture 2" descr="http://kontakt.io/wp-content/uploads/2014/02/beacon1.jpg"/>
            <p:cNvPicPr>
              <a:picLocks noChangeAspect="1" noChangeArrowheads="1"/>
            </p:cNvPicPr>
            <p:nvPr/>
          </p:nvPicPr>
          <p:blipFill rotWithShape="1">
            <a:blip r:embed="rId76" cstate="print">
              <a:clrChange>
                <a:clrFrom>
                  <a:srgbClr val="FDFDFD"/>
                </a:clrFrom>
                <a:clrTo>
                  <a:srgbClr val="FDFDFD">
                    <a:alpha val="0"/>
                  </a:srgbClr>
                </a:clrTo>
              </a:clrChange>
              <a:extLst>
                <a:ext uri="{28A0092B-C50C-407E-A947-70E740481C1C}">
                  <a14:useLocalDpi xmlns:a14="http://schemas.microsoft.com/office/drawing/2010/main" val="0"/>
                </a:ext>
              </a:extLst>
            </a:blip>
            <a:srcRect l="14448" r="28741"/>
            <a:stretch/>
          </p:blipFill>
          <p:spPr bwMode="auto">
            <a:xfrm>
              <a:off x="8844804" y="2194910"/>
              <a:ext cx="306912" cy="350047"/>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54"/>
            <p:cNvPicPr>
              <a:picLocks noChangeAspect="1"/>
            </p:cNvPicPr>
            <p:nvPr/>
          </p:nvPicPr>
          <p:blipFill>
            <a:blip r:embed="rId77" cstate="print">
              <a:clrChange>
                <a:clrFrom>
                  <a:srgbClr val="FDFDFD"/>
                </a:clrFrom>
                <a:clrTo>
                  <a:srgbClr val="FDFDFD">
                    <a:alpha val="0"/>
                  </a:srgbClr>
                </a:clrTo>
              </a:clrChange>
              <a:extLst>
                <a:ext uri="{BEBA8EAE-BF5A-486C-A8C5-ECC9F3942E4B}">
                  <a14:imgProps xmlns:a14="http://schemas.microsoft.com/office/drawing/2010/main">
                    <a14:imgLayer r:embed="rId78">
                      <a14:imgEffect>
                        <a14:backgroundRemoval t="0" b="89908" l="9434" r="89937"/>
                      </a14:imgEffect>
                    </a14:imgLayer>
                  </a14:imgProps>
                </a:ext>
                <a:ext uri="{28A0092B-C50C-407E-A947-70E740481C1C}">
                  <a14:useLocalDpi xmlns:a14="http://schemas.microsoft.com/office/drawing/2010/main" val="0"/>
                </a:ext>
              </a:extLst>
            </a:blip>
            <a:stretch>
              <a:fillRect/>
            </a:stretch>
          </p:blipFill>
          <p:spPr>
            <a:xfrm>
              <a:off x="8852562" y="1773531"/>
              <a:ext cx="316369" cy="433765"/>
            </a:xfrm>
            <a:prstGeom prst="rect">
              <a:avLst/>
            </a:prstGeom>
          </p:spPr>
        </p:pic>
      </p:grpSp>
      <p:grpSp>
        <p:nvGrpSpPr>
          <p:cNvPr id="11264" name="Group 11263"/>
          <p:cNvGrpSpPr/>
          <p:nvPr/>
        </p:nvGrpSpPr>
        <p:grpSpPr>
          <a:xfrm>
            <a:off x="6945131" y="5551190"/>
            <a:ext cx="2465135" cy="849328"/>
            <a:chOff x="7221447" y="5354337"/>
            <a:chExt cx="2515280" cy="866605"/>
          </a:xfrm>
        </p:grpSpPr>
        <p:pic>
          <p:nvPicPr>
            <p:cNvPr id="107" name="Picture 106"/>
            <p:cNvPicPr>
              <a:picLocks noChangeAspect="1"/>
            </p:cNvPicPr>
            <p:nvPr/>
          </p:nvPicPr>
          <p:blipFill>
            <a:blip r:embed="rId7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88636" y="5679013"/>
              <a:ext cx="398414" cy="393510"/>
            </a:xfrm>
            <a:prstGeom prst="rect">
              <a:avLst/>
            </a:prstGeom>
          </p:spPr>
        </p:pic>
        <p:sp>
          <p:nvSpPr>
            <p:cNvPr id="108" name="TextBox 107"/>
            <p:cNvSpPr txBox="1"/>
            <p:nvPr/>
          </p:nvSpPr>
          <p:spPr>
            <a:xfrm>
              <a:off x="7543787" y="6055025"/>
              <a:ext cx="1803446" cy="165917"/>
            </a:xfrm>
            <a:prstGeom prst="rect">
              <a:avLst/>
            </a:prstGeom>
            <a:noFill/>
            <a:ln>
              <a:noFill/>
              <a:headEnd type="none" w="med" len="med"/>
              <a:tailEnd type="none" w="med" len="med"/>
            </a:ln>
          </p:spPr>
          <p:txBody>
            <a:bodyPr wrap="square" lIns="0" tIns="0" rIns="0" bIns="0" rtlCol="0">
              <a:spAutoFit/>
            </a:bodyPr>
            <a:lstStyle/>
            <a:p>
              <a:pPr algn="ctr" defTabSz="913874">
                <a:lnSpc>
                  <a:spcPct val="90000"/>
                </a:lnSpc>
                <a:defRPr/>
              </a:pPr>
              <a:r>
                <a:rPr lang="en-US" sz="1174" spc="-38" dirty="0">
                  <a:solidFill>
                    <a:schemeClr val="bg1"/>
                  </a:solidFill>
                  <a:latin typeface="Segoe UI"/>
                  <a:ea typeface="Segoe UI" pitchFamily="34" charset="0"/>
                  <a:cs typeface="Segoe UI" pitchFamily="34" charset="0"/>
                </a:rPr>
                <a:t>New devices and sensors</a:t>
              </a:r>
            </a:p>
          </p:txBody>
        </p:sp>
        <p:pic>
          <p:nvPicPr>
            <p:cNvPr id="109" name="Picture 108"/>
            <p:cNvPicPr>
              <a:picLocks noChangeAspect="1"/>
            </p:cNvPicPr>
            <p:nvPr/>
          </p:nvPicPr>
          <p:blipFill>
            <a:blip r:embed="rId8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37697" y="5354337"/>
              <a:ext cx="432683" cy="346148"/>
            </a:xfrm>
            <a:prstGeom prst="rect">
              <a:avLst/>
            </a:prstGeom>
          </p:spPr>
        </p:pic>
        <p:pic>
          <p:nvPicPr>
            <p:cNvPr id="151" name="Picture 150"/>
            <p:cNvPicPr>
              <a:picLocks noChangeAspect="1"/>
            </p:cNvPicPr>
            <p:nvPr/>
          </p:nvPicPr>
          <p:blipFill>
            <a:blip r:embed="rId8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01063" y="5588705"/>
              <a:ext cx="537312" cy="359999"/>
            </a:xfrm>
            <a:prstGeom prst="rect">
              <a:avLst/>
            </a:prstGeom>
          </p:spPr>
        </p:pic>
        <p:pic>
          <p:nvPicPr>
            <p:cNvPr id="156" name="Picture 155"/>
            <p:cNvPicPr>
              <a:picLocks noChangeAspect="1"/>
            </p:cNvPicPr>
            <p:nvPr/>
          </p:nvPicPr>
          <p:blipFill>
            <a:blip r:embed="rId8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59926" y="5372601"/>
              <a:ext cx="1076801" cy="646081"/>
            </a:xfrm>
            <a:prstGeom prst="rect">
              <a:avLst/>
            </a:prstGeom>
          </p:spPr>
        </p:pic>
        <p:pic>
          <p:nvPicPr>
            <p:cNvPr id="157" name="Picture 156"/>
            <p:cNvPicPr>
              <a:picLocks noChangeAspect="1"/>
            </p:cNvPicPr>
            <p:nvPr/>
          </p:nvPicPr>
          <p:blipFill rotWithShape="1">
            <a:blip r:embed="rId83" cstate="print">
              <a:clrChange>
                <a:clrFrom>
                  <a:srgbClr val="FFFFFF"/>
                </a:clrFrom>
                <a:clrTo>
                  <a:srgbClr val="FFFFFF">
                    <a:alpha val="0"/>
                  </a:srgbClr>
                </a:clrTo>
              </a:clrChange>
              <a:extLst>
                <a:ext uri="{28A0092B-C50C-407E-A947-70E740481C1C}">
                  <a14:useLocalDpi xmlns:a14="http://schemas.microsoft.com/office/drawing/2010/main" val="0"/>
                </a:ext>
              </a:extLst>
            </a:blip>
            <a:srcRect r="75357"/>
            <a:stretch/>
          </p:blipFill>
          <p:spPr>
            <a:xfrm>
              <a:off x="7221447" y="5502509"/>
              <a:ext cx="395527" cy="533559"/>
            </a:xfrm>
            <a:prstGeom prst="rect">
              <a:avLst/>
            </a:prstGeom>
          </p:spPr>
        </p:pic>
      </p:grpSp>
      <p:grpSp>
        <p:nvGrpSpPr>
          <p:cNvPr id="11290" name="Group 11289"/>
          <p:cNvGrpSpPr/>
          <p:nvPr/>
        </p:nvGrpSpPr>
        <p:grpSpPr>
          <a:xfrm>
            <a:off x="8852993" y="797355"/>
            <a:ext cx="2628606" cy="923496"/>
            <a:chOff x="7474120" y="810255"/>
            <a:chExt cx="2682075" cy="942282"/>
          </a:xfrm>
        </p:grpSpPr>
        <p:pic>
          <p:nvPicPr>
            <p:cNvPr id="26" name="Picture 8" descr="https://images.indiegogo.com/file_attachments/628101/files/20140605102856-suicidedoor3.png?1401989336"/>
            <p:cNvPicPr>
              <a:picLocks noChangeAspect="1" noChangeArrowheads="1"/>
            </p:cNvPicPr>
            <p:nvPr/>
          </p:nvPicPr>
          <p:blipFill rotWithShape="1">
            <a:blip r:embed="rId84" cstate="print">
              <a:clrChange>
                <a:clrFrom>
                  <a:srgbClr val="FFFFFF"/>
                </a:clrFrom>
                <a:clrTo>
                  <a:srgbClr val="FFFFFF">
                    <a:alpha val="0"/>
                  </a:srgbClr>
                </a:clrTo>
              </a:clrChange>
              <a:extLst>
                <a:ext uri="{28A0092B-C50C-407E-A947-70E740481C1C}">
                  <a14:useLocalDpi xmlns:a14="http://schemas.microsoft.com/office/drawing/2010/main" val="0"/>
                </a:ext>
              </a:extLst>
            </a:blip>
            <a:srcRect t="23878" r="50375"/>
            <a:stretch/>
          </p:blipFill>
          <p:spPr bwMode="auto">
            <a:xfrm>
              <a:off x="8047378" y="1213451"/>
              <a:ext cx="387730" cy="297374"/>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 descr="http://www.scosche.com/media/catalog/product/cache/1/image/fa2b5b80d1710c24fc26c58ffa4e7580/b/l/bleprox2_vert__2000x2000_72dpi_1_1.jpg"/>
            <p:cNvPicPr>
              <a:picLocks noChangeAspect="1" noChangeArrowheads="1"/>
            </p:cNvPicPr>
            <p:nvPr/>
          </p:nvPicPr>
          <p:blipFill rotWithShape="1">
            <a:blip r:embed="rId85" cstate="print">
              <a:clrChange>
                <a:clrFrom>
                  <a:srgbClr val="FFFFFF"/>
                </a:clrFrom>
                <a:clrTo>
                  <a:srgbClr val="FFFFFF">
                    <a:alpha val="0"/>
                  </a:srgbClr>
                </a:clrTo>
              </a:clrChange>
              <a:extLst>
                <a:ext uri="{28A0092B-C50C-407E-A947-70E740481C1C}">
                  <a14:useLocalDpi xmlns:a14="http://schemas.microsoft.com/office/drawing/2010/main" val="0"/>
                </a:ext>
              </a:extLst>
            </a:blip>
            <a:srcRect l="27095" t="17342" r="27741" b="14810"/>
            <a:stretch/>
          </p:blipFill>
          <p:spPr bwMode="auto">
            <a:xfrm>
              <a:off x="9059341" y="1112991"/>
              <a:ext cx="255304" cy="383531"/>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128"/>
            <p:cNvPicPr>
              <a:picLocks noChangeAspect="1"/>
            </p:cNvPicPr>
            <p:nvPr/>
          </p:nvPicPr>
          <p:blipFill rotWithShape="1">
            <a:blip r:embed="rId86" cstate="print">
              <a:clrChange>
                <a:clrFrom>
                  <a:srgbClr val="FFFFFF"/>
                </a:clrFrom>
                <a:clrTo>
                  <a:srgbClr val="FFFFFF">
                    <a:alpha val="0"/>
                  </a:srgbClr>
                </a:clrTo>
              </a:clrChange>
              <a:extLst>
                <a:ext uri="{28A0092B-C50C-407E-A947-70E740481C1C}">
                  <a14:useLocalDpi xmlns:a14="http://schemas.microsoft.com/office/drawing/2010/main" val="0"/>
                </a:ext>
              </a:extLst>
            </a:blip>
            <a:srcRect l="27131" r="27722"/>
            <a:stretch/>
          </p:blipFill>
          <p:spPr>
            <a:xfrm>
              <a:off x="9802296" y="1158406"/>
              <a:ext cx="353899" cy="408269"/>
            </a:xfrm>
            <a:prstGeom prst="rect">
              <a:avLst/>
            </a:prstGeom>
          </p:spPr>
        </p:pic>
        <p:pic>
          <p:nvPicPr>
            <p:cNvPr id="130" name="Picture 24" descr="http://max.macnn.com/article_images/1392808768-md-Nokia_Treasure_Tag_in_post.png"/>
            <p:cNvPicPr>
              <a:picLocks noChangeAspect="1" noChangeArrowheads="1"/>
            </p:cNvPicPr>
            <p:nvPr/>
          </p:nvPicPr>
          <p:blipFill>
            <a:blip r:embed="rId8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69730" y="823623"/>
              <a:ext cx="709821" cy="374727"/>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16" descr="http://www.getfindster.com/wp-content/uploads/basestation21.jpg"/>
            <p:cNvPicPr>
              <a:picLocks noChangeAspect="1" noChangeArrowheads="1"/>
            </p:cNvPicPr>
            <p:nvPr/>
          </p:nvPicPr>
          <p:blipFill>
            <a:blip r:embed="rId8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74120" y="1180130"/>
              <a:ext cx="490619" cy="317506"/>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132"/>
            <p:cNvPicPr>
              <a:picLocks noChangeAspect="1"/>
            </p:cNvPicPr>
            <p:nvPr/>
          </p:nvPicPr>
          <p:blipFill>
            <a:blip r:embed="rId89">
              <a:clrChange>
                <a:clrFrom>
                  <a:srgbClr val="FFFFFF"/>
                </a:clrFrom>
                <a:clrTo>
                  <a:srgbClr val="FFFFFF">
                    <a:alpha val="0"/>
                  </a:srgbClr>
                </a:clrTo>
              </a:clrChange>
            </a:blip>
            <a:stretch>
              <a:fillRect/>
            </a:stretch>
          </p:blipFill>
          <p:spPr>
            <a:xfrm>
              <a:off x="8558564" y="915291"/>
              <a:ext cx="486502" cy="581935"/>
            </a:xfrm>
            <a:prstGeom prst="rect">
              <a:avLst/>
            </a:prstGeom>
          </p:spPr>
        </p:pic>
        <p:pic>
          <p:nvPicPr>
            <p:cNvPr id="127" name="Picture 6" descr="Bluetooth Dragon"/>
            <p:cNvPicPr>
              <a:picLocks noChangeAspect="1" noChangeArrowheads="1"/>
            </p:cNvPicPr>
            <p:nvPr/>
          </p:nvPicPr>
          <p:blipFill rotWithShape="1">
            <a:blip r:embed="rId90" cstate="print">
              <a:clrChange>
                <a:clrFrom>
                  <a:srgbClr val="FFFFFF"/>
                </a:clrFrom>
                <a:clrTo>
                  <a:srgbClr val="FFFFFF">
                    <a:alpha val="0"/>
                  </a:srgbClr>
                </a:clrTo>
              </a:clrChange>
              <a:extLst>
                <a:ext uri="{28A0092B-C50C-407E-A947-70E740481C1C}">
                  <a14:useLocalDpi xmlns:a14="http://schemas.microsoft.com/office/drawing/2010/main" val="0"/>
                </a:ext>
              </a:extLst>
            </a:blip>
            <a:srcRect t="20074" b="17288"/>
            <a:stretch/>
          </p:blipFill>
          <p:spPr bwMode="auto">
            <a:xfrm>
              <a:off x="8213819" y="892380"/>
              <a:ext cx="404392" cy="253300"/>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133"/>
            <p:cNvPicPr>
              <a:picLocks noChangeAspect="1"/>
            </p:cNvPicPr>
            <p:nvPr/>
          </p:nvPicPr>
          <p:blipFill rotWithShape="1">
            <a:blip r:embed="rId91">
              <a:clrChange>
                <a:clrFrom>
                  <a:srgbClr val="FFFFFF"/>
                </a:clrFrom>
                <a:clrTo>
                  <a:srgbClr val="FFFFFF">
                    <a:alpha val="0"/>
                  </a:srgbClr>
                </a:clrTo>
              </a:clrChange>
            </a:blip>
            <a:srcRect r="84774" b="10716"/>
            <a:stretch/>
          </p:blipFill>
          <p:spPr>
            <a:xfrm>
              <a:off x="9314644" y="810255"/>
              <a:ext cx="320161" cy="266656"/>
            </a:xfrm>
            <a:prstGeom prst="rect">
              <a:avLst/>
            </a:prstGeom>
            <a:noFill/>
            <a:ln>
              <a:noFill/>
            </a:ln>
          </p:spPr>
        </p:pic>
        <p:pic>
          <p:nvPicPr>
            <p:cNvPr id="135" name="Picture 134"/>
            <p:cNvPicPr>
              <a:picLocks noChangeAspect="1"/>
            </p:cNvPicPr>
            <p:nvPr/>
          </p:nvPicPr>
          <p:blipFill rotWithShape="1">
            <a:blip r:embed="rId92" cstate="print">
              <a:clrChange>
                <a:clrFrom>
                  <a:srgbClr val="FFFFFF"/>
                </a:clrFrom>
                <a:clrTo>
                  <a:srgbClr val="FFFFFF">
                    <a:alpha val="0"/>
                  </a:srgbClr>
                </a:clrTo>
              </a:clrChange>
              <a:extLst>
                <a:ext uri="{BEBA8EAE-BF5A-486C-A8C5-ECC9F3942E4B}">
                  <a14:imgProps xmlns:a14="http://schemas.microsoft.com/office/drawing/2010/main">
                    <a14:imgLayer r:embed="rId93">
                      <a14:imgEffect>
                        <a14:backgroundRemoval t="14000" b="96000" l="20000" r="84000">
                          <a14:foregroundMark x1="34667" y1="35000" x2="30000" y2="38000"/>
                          <a14:foregroundMark x1="28667" y1="52000" x2="28000" y2="41000"/>
                          <a14:backgroundMark x1="37333" y1="48000" x2="37333" y2="48000"/>
                        </a14:backgroundRemoval>
                      </a14:imgEffect>
                    </a14:imgLayer>
                  </a14:imgProps>
                </a:ext>
                <a:ext uri="{28A0092B-C50C-407E-A947-70E740481C1C}">
                  <a14:useLocalDpi xmlns:a14="http://schemas.microsoft.com/office/drawing/2010/main" val="0"/>
                </a:ext>
              </a:extLst>
            </a:blip>
            <a:srcRect l="18806" t="13498" r="16060"/>
            <a:stretch/>
          </p:blipFill>
          <p:spPr>
            <a:xfrm>
              <a:off x="9363158" y="1158482"/>
              <a:ext cx="413589" cy="365824"/>
            </a:xfrm>
            <a:prstGeom prst="rect">
              <a:avLst/>
            </a:prstGeom>
          </p:spPr>
        </p:pic>
        <p:sp>
          <p:nvSpPr>
            <p:cNvPr id="81" name="TextBox 80"/>
            <p:cNvSpPr txBox="1"/>
            <p:nvPr/>
          </p:nvSpPr>
          <p:spPr>
            <a:xfrm>
              <a:off x="8655240" y="1586620"/>
              <a:ext cx="1282059" cy="165917"/>
            </a:xfrm>
            <a:prstGeom prst="rect">
              <a:avLst/>
            </a:prstGeom>
            <a:noFill/>
            <a:ln>
              <a:noFill/>
              <a:headEnd type="none" w="med" len="med"/>
              <a:tailEnd type="none" w="med" len="med"/>
            </a:ln>
          </p:spPr>
          <p:txBody>
            <a:bodyPr wrap="square" lIns="0" tIns="0" rIns="0" bIns="0" rtlCol="0">
              <a:spAutoFit/>
            </a:bodyPr>
            <a:lstStyle/>
            <a:p>
              <a:pPr algn="ctr" defTabSz="913874">
                <a:lnSpc>
                  <a:spcPct val="90000"/>
                </a:lnSpc>
                <a:defRPr/>
              </a:pPr>
              <a:r>
                <a:rPr lang="en-US" sz="1174" spc="-38" dirty="0">
                  <a:solidFill>
                    <a:schemeClr val="bg1"/>
                  </a:solidFill>
                  <a:latin typeface="Segoe UI"/>
                  <a:ea typeface="Segoe UI" pitchFamily="34" charset="0"/>
                  <a:cs typeface="Segoe UI" pitchFamily="34" charset="0"/>
                </a:rPr>
                <a:t>Object tracking</a:t>
              </a:r>
            </a:p>
          </p:txBody>
        </p:sp>
      </p:grpSp>
      <p:grpSp>
        <p:nvGrpSpPr>
          <p:cNvPr id="11279" name="Group 11278"/>
          <p:cNvGrpSpPr/>
          <p:nvPr/>
        </p:nvGrpSpPr>
        <p:grpSpPr>
          <a:xfrm>
            <a:off x="5071795" y="3972211"/>
            <a:ext cx="841098" cy="497577"/>
            <a:chOff x="5857029" y="3812967"/>
            <a:chExt cx="858208" cy="507699"/>
          </a:xfrm>
        </p:grpSpPr>
        <p:sp>
          <p:nvSpPr>
            <p:cNvPr id="98" name="TextBox 97"/>
            <p:cNvSpPr txBox="1"/>
            <p:nvPr/>
          </p:nvSpPr>
          <p:spPr>
            <a:xfrm>
              <a:off x="5950400" y="4154749"/>
              <a:ext cx="764837" cy="165917"/>
            </a:xfrm>
            <a:prstGeom prst="rect">
              <a:avLst/>
            </a:prstGeom>
            <a:noFill/>
            <a:ln>
              <a:noFill/>
              <a:headEnd type="none" w="med" len="med"/>
              <a:tailEnd type="none" w="med" len="med"/>
            </a:ln>
          </p:spPr>
          <p:txBody>
            <a:bodyPr wrap="square" lIns="0" tIns="0" rIns="0" bIns="0" rtlCol="0">
              <a:spAutoFit/>
            </a:bodyPr>
            <a:lstStyle/>
            <a:p>
              <a:pPr algn="ctr" defTabSz="913874">
                <a:lnSpc>
                  <a:spcPct val="90000"/>
                </a:lnSpc>
                <a:defRPr/>
              </a:pPr>
              <a:r>
                <a:rPr lang="en-US" sz="1174" spc="-38" dirty="0">
                  <a:solidFill>
                    <a:schemeClr val="bg1"/>
                  </a:solidFill>
                  <a:latin typeface="Segoe UI"/>
                  <a:ea typeface="Segoe UI" pitchFamily="34" charset="0"/>
                  <a:cs typeface="Segoe UI" pitchFamily="34" charset="0"/>
                </a:rPr>
                <a:t>Identity</a:t>
              </a:r>
            </a:p>
          </p:txBody>
        </p:sp>
        <p:pic>
          <p:nvPicPr>
            <p:cNvPr id="97" name="Picture 2" descr="Photo of Nymi in Use"/>
            <p:cNvPicPr>
              <a:picLocks noChangeAspect="1" noChangeArrowheads="1"/>
            </p:cNvPicPr>
            <p:nvPr/>
          </p:nvPicPr>
          <p:blipFill rotWithShape="1">
            <a:blip r:embed="rId94" cstate="print">
              <a:clrChange>
                <a:clrFrom>
                  <a:srgbClr val="FFFFFF"/>
                </a:clrFrom>
                <a:clrTo>
                  <a:srgbClr val="FFFFFF">
                    <a:alpha val="0"/>
                  </a:srgbClr>
                </a:clrTo>
              </a:clrChange>
              <a:extLst>
                <a:ext uri="{28A0092B-C50C-407E-A947-70E740481C1C}">
                  <a14:useLocalDpi xmlns:a14="http://schemas.microsoft.com/office/drawing/2010/main" val="0"/>
                </a:ext>
              </a:extLst>
            </a:blip>
            <a:srcRect t="18645"/>
            <a:stretch/>
          </p:blipFill>
          <p:spPr bwMode="auto">
            <a:xfrm>
              <a:off x="5857029" y="3812967"/>
              <a:ext cx="851471" cy="3550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2" name="Group 11281"/>
          <p:cNvGrpSpPr/>
          <p:nvPr/>
        </p:nvGrpSpPr>
        <p:grpSpPr>
          <a:xfrm>
            <a:off x="7902535" y="3657558"/>
            <a:ext cx="1167070" cy="963963"/>
            <a:chOff x="8064522" y="3448408"/>
            <a:chExt cx="1190810" cy="983570"/>
          </a:xfrm>
        </p:grpSpPr>
        <p:pic>
          <p:nvPicPr>
            <p:cNvPr id="11270" name="Picture 6" descr="http://championvending.com/blog/wp-content/uploads/2013/06/40051diji_touch_4759-machine.jpg"/>
            <p:cNvPicPr>
              <a:picLocks noChangeAspect="1" noChangeArrowheads="1"/>
            </p:cNvPicPr>
            <p:nvPr/>
          </p:nvPicPr>
          <p:blipFill rotWithShape="1">
            <a:blip r:embed="rId95" cstate="print">
              <a:extLst>
                <a:ext uri="{28A0092B-C50C-407E-A947-70E740481C1C}">
                  <a14:useLocalDpi xmlns:a14="http://schemas.microsoft.com/office/drawing/2010/main" val="0"/>
                </a:ext>
              </a:extLst>
            </a:blip>
            <a:srcRect l="23699" t="14645" r="20974" b="20425"/>
            <a:stretch/>
          </p:blipFill>
          <p:spPr bwMode="auto">
            <a:xfrm>
              <a:off x="8451035" y="3448408"/>
              <a:ext cx="363158" cy="638376"/>
            </a:xfrm>
            <a:prstGeom prst="rect">
              <a:avLst/>
            </a:prstGeom>
            <a:noFill/>
            <a:extLst>
              <a:ext uri="{909E8E84-426E-40DD-AFC4-6F175D3DCCD1}">
                <a14:hiddenFill xmlns:a14="http://schemas.microsoft.com/office/drawing/2010/main">
                  <a:solidFill>
                    <a:srgbClr val="FFFFFF"/>
                  </a:solidFill>
                </a14:hiddenFill>
              </a:ext>
            </a:extLst>
          </p:spPr>
        </p:pic>
        <p:sp>
          <p:nvSpPr>
            <p:cNvPr id="146" name="TextBox 145"/>
            <p:cNvSpPr txBox="1"/>
            <p:nvPr/>
          </p:nvSpPr>
          <p:spPr>
            <a:xfrm>
              <a:off x="8064522" y="4100146"/>
              <a:ext cx="1190810" cy="331832"/>
            </a:xfrm>
            <a:prstGeom prst="rect">
              <a:avLst/>
            </a:prstGeom>
            <a:noFill/>
            <a:ln>
              <a:noFill/>
              <a:headEnd type="none" w="med" len="med"/>
              <a:tailEnd type="none" w="med" len="med"/>
            </a:ln>
          </p:spPr>
          <p:txBody>
            <a:bodyPr wrap="square" lIns="0" tIns="0" rIns="0" bIns="0" rtlCol="0">
              <a:spAutoFit/>
            </a:bodyPr>
            <a:lstStyle/>
            <a:p>
              <a:pPr algn="ctr" defTabSz="913874">
                <a:lnSpc>
                  <a:spcPct val="90000"/>
                </a:lnSpc>
                <a:defRPr/>
              </a:pPr>
              <a:r>
                <a:rPr lang="en-US" sz="1174" spc="-38" dirty="0">
                  <a:solidFill>
                    <a:schemeClr val="bg1"/>
                  </a:solidFill>
                  <a:latin typeface="Segoe UI"/>
                  <a:ea typeface="Segoe UI" pitchFamily="34" charset="0"/>
                  <a:cs typeface="Segoe UI" pitchFamily="34" charset="0"/>
                </a:rPr>
                <a:t>Smart vending machines</a:t>
              </a:r>
            </a:p>
          </p:txBody>
        </p:sp>
      </p:grpSp>
      <p:pic>
        <p:nvPicPr>
          <p:cNvPr id="116" name="Picture 12" descr="scale_render1.png"/>
          <p:cNvPicPr>
            <a:picLocks noChangeAspect="1" noChangeArrowheads="1"/>
          </p:cNvPicPr>
          <p:nvPr/>
        </p:nvPicPr>
        <p:blipFill rotWithShape="1">
          <a:blip r:embed="rId96" cstate="print">
            <a:clrChange>
              <a:clrFrom>
                <a:srgbClr val="FFFFFF"/>
              </a:clrFrom>
              <a:clrTo>
                <a:srgbClr val="FFFFFF">
                  <a:alpha val="0"/>
                </a:srgbClr>
              </a:clrTo>
            </a:clrChange>
            <a:extLst>
              <a:ext uri="{28A0092B-C50C-407E-A947-70E740481C1C}">
                <a14:useLocalDpi xmlns:a14="http://schemas.microsoft.com/office/drawing/2010/main" val="0"/>
              </a:ext>
            </a:extLst>
          </a:blip>
          <a:srcRect r="63897"/>
          <a:stretch/>
        </p:blipFill>
        <p:spPr bwMode="auto">
          <a:xfrm>
            <a:off x="2586640" y="721528"/>
            <a:ext cx="417382" cy="81697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p:cNvPicPr>
            <a:picLocks noChangeAspect="1"/>
          </p:cNvPicPr>
          <p:nvPr/>
        </p:nvPicPr>
        <p:blipFill rotWithShape="1">
          <a:blip r:embed="rId97" cstate="print">
            <a:clrChange>
              <a:clrFrom>
                <a:srgbClr val="FFFFFF"/>
              </a:clrFrom>
              <a:clrTo>
                <a:srgbClr val="FFFFFF">
                  <a:alpha val="0"/>
                </a:srgbClr>
              </a:clrTo>
            </a:clrChange>
            <a:extLst>
              <a:ext uri="{28A0092B-C50C-407E-A947-70E740481C1C}">
                <a14:useLocalDpi xmlns:a14="http://schemas.microsoft.com/office/drawing/2010/main" val="0"/>
              </a:ext>
            </a:extLst>
          </a:blip>
          <a:srcRect t="26320" r="52890"/>
          <a:stretch/>
        </p:blipFill>
        <p:spPr>
          <a:xfrm>
            <a:off x="2273501" y="1084648"/>
            <a:ext cx="415094" cy="457046"/>
          </a:xfrm>
          <a:prstGeom prst="rect">
            <a:avLst/>
          </a:prstGeom>
        </p:spPr>
      </p:pic>
      <p:sp>
        <p:nvSpPr>
          <p:cNvPr id="72" name="TextBox 71"/>
          <p:cNvSpPr txBox="1"/>
          <p:nvPr/>
        </p:nvSpPr>
        <p:spPr>
          <a:xfrm>
            <a:off x="1935091" y="1540144"/>
            <a:ext cx="1382110" cy="180690"/>
          </a:xfrm>
          <a:prstGeom prst="rect">
            <a:avLst/>
          </a:prstGeom>
          <a:noFill/>
          <a:ln>
            <a:noFill/>
            <a:headEnd type="none" w="med" len="med"/>
            <a:tailEnd type="none" w="med" len="med"/>
          </a:ln>
        </p:spPr>
        <p:txBody>
          <a:bodyPr wrap="none" lIns="0" tIns="0" rIns="0" bIns="0" rtlCol="0">
            <a:spAutoFit/>
          </a:bodyPr>
          <a:lstStyle/>
          <a:p>
            <a:pPr defTabSz="913874">
              <a:defRPr/>
            </a:pPr>
            <a:r>
              <a:rPr lang="en-US" sz="1174" spc="-38" dirty="0">
                <a:solidFill>
                  <a:schemeClr val="bg1"/>
                </a:solidFill>
                <a:latin typeface="Segoe UI"/>
                <a:ea typeface="Segoe UI" pitchFamily="34" charset="0"/>
                <a:cs typeface="Segoe UI" pitchFamily="34" charset="0"/>
              </a:rPr>
              <a:t>Medication adherence</a:t>
            </a:r>
          </a:p>
        </p:txBody>
      </p:sp>
      <p:pic>
        <p:nvPicPr>
          <p:cNvPr id="118" name="Picture 2" descr="Main_page_photo"/>
          <p:cNvPicPr>
            <a:picLocks noChangeAspect="1" noChangeArrowheads="1"/>
          </p:cNvPicPr>
          <p:nvPr/>
        </p:nvPicPr>
        <p:blipFill rotWithShape="1">
          <a:blip r:embed="rId98" cstate="print">
            <a:extLst>
              <a:ext uri="{BEBA8EAE-BF5A-486C-A8C5-ECC9F3942E4B}">
                <a14:imgProps xmlns:a14="http://schemas.microsoft.com/office/drawing/2010/main">
                  <a14:imgLayer r:embed="rId99">
                    <a14:imgEffect>
                      <a14:backgroundRemoval t="1720" b="89926" l="30950" r="72067">
                        <a14:foregroundMark x1="33855" y1="36364" x2="34302" y2="83047"/>
                        <a14:foregroundMark x1="45810" y1="8845" x2="56983" y2="9091"/>
                        <a14:backgroundMark x1="48715" y1="3440" x2="57542" y2="3440"/>
                        <a14:backgroundMark x1="60559" y1="35381" x2="64916" y2="50123"/>
                      </a14:backgroundRemoval>
                    </a14:imgEffect>
                  </a14:imgLayer>
                </a14:imgProps>
              </a:ext>
              <a:ext uri="{28A0092B-C50C-407E-A947-70E740481C1C}">
                <a14:useLocalDpi xmlns:a14="http://schemas.microsoft.com/office/drawing/2010/main" val="0"/>
              </a:ext>
            </a:extLst>
          </a:blip>
          <a:srcRect l="25926" r="22805"/>
          <a:stretch/>
        </p:blipFill>
        <p:spPr bwMode="auto">
          <a:xfrm>
            <a:off x="1900522" y="1071267"/>
            <a:ext cx="505780" cy="448614"/>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asthmapolis propeller New Propeller Sensor for Metered Dose Inhalers Gets FDA Green Light"/>
          <p:cNvPicPr>
            <a:picLocks noChangeAspect="1" noChangeArrowheads="1"/>
          </p:cNvPicPr>
          <p:nvPr/>
        </p:nvPicPr>
        <p:blipFill>
          <a:blip r:embed="rId10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10586" y="1006243"/>
            <a:ext cx="505471" cy="484409"/>
          </a:xfrm>
          <a:prstGeom prst="rect">
            <a:avLst/>
          </a:prstGeom>
          <a:noFill/>
          <a:extLst>
            <a:ext uri="{909E8E84-426E-40DD-AFC4-6F175D3DCCD1}">
              <a14:hiddenFill xmlns:a14="http://schemas.microsoft.com/office/drawing/2010/main">
                <a:solidFill>
                  <a:srgbClr val="FFFFFF"/>
                </a:solidFill>
              </a14:hiddenFill>
            </a:ext>
          </a:extLst>
        </p:spPr>
      </p:pic>
      <p:grpSp>
        <p:nvGrpSpPr>
          <p:cNvPr id="11283" name="Group 11282"/>
          <p:cNvGrpSpPr/>
          <p:nvPr/>
        </p:nvGrpSpPr>
        <p:grpSpPr>
          <a:xfrm>
            <a:off x="9122462" y="3707698"/>
            <a:ext cx="2320710" cy="819868"/>
            <a:chOff x="8986224" y="3526302"/>
            <a:chExt cx="2367917" cy="836545"/>
          </a:xfrm>
        </p:grpSpPr>
        <p:pic>
          <p:nvPicPr>
            <p:cNvPr id="112" name="Picture 111"/>
            <p:cNvPicPr>
              <a:picLocks noChangeAspect="1"/>
            </p:cNvPicPr>
            <p:nvPr/>
          </p:nvPicPr>
          <p:blipFill rotWithShape="1">
            <a:blip r:embed="rId101" cstate="print">
              <a:clrChange>
                <a:clrFrom>
                  <a:srgbClr val="FFFFFF"/>
                </a:clrFrom>
                <a:clrTo>
                  <a:srgbClr val="FFFFFF">
                    <a:alpha val="0"/>
                  </a:srgbClr>
                </a:clrTo>
              </a:clrChange>
              <a:extLst>
                <a:ext uri="{28A0092B-C50C-407E-A947-70E740481C1C}">
                  <a14:useLocalDpi xmlns:a14="http://schemas.microsoft.com/office/drawing/2010/main" val="0"/>
                </a:ext>
              </a:extLst>
            </a:blip>
            <a:srcRect r="50114"/>
            <a:stretch/>
          </p:blipFill>
          <p:spPr>
            <a:xfrm>
              <a:off x="9328220" y="3533557"/>
              <a:ext cx="372206" cy="571241"/>
            </a:xfrm>
            <a:prstGeom prst="rect">
              <a:avLst/>
            </a:prstGeom>
          </p:spPr>
        </p:pic>
        <p:sp>
          <p:nvSpPr>
            <p:cNvPr id="113" name="TextBox 112"/>
            <p:cNvSpPr txBox="1"/>
            <p:nvPr/>
          </p:nvSpPr>
          <p:spPr>
            <a:xfrm>
              <a:off x="8986224" y="4196930"/>
              <a:ext cx="2367917" cy="165917"/>
            </a:xfrm>
            <a:prstGeom prst="rect">
              <a:avLst/>
            </a:prstGeom>
            <a:noFill/>
            <a:ln>
              <a:noFill/>
              <a:headEnd type="none" w="med" len="med"/>
              <a:tailEnd type="none" w="med" len="med"/>
            </a:ln>
          </p:spPr>
          <p:txBody>
            <a:bodyPr wrap="square" lIns="0" tIns="0" rIns="0" bIns="0" rtlCol="0">
              <a:spAutoFit/>
            </a:bodyPr>
            <a:lstStyle/>
            <a:p>
              <a:pPr algn="ctr" defTabSz="913874">
                <a:lnSpc>
                  <a:spcPct val="90000"/>
                </a:lnSpc>
                <a:defRPr/>
              </a:pPr>
              <a:r>
                <a:rPr lang="en-US" sz="1174" spc="-38" dirty="0">
                  <a:solidFill>
                    <a:schemeClr val="bg1"/>
                  </a:solidFill>
                  <a:latin typeface="Segoe UI"/>
                  <a:ea typeface="Segoe UI" pitchFamily="34" charset="0"/>
                  <a:cs typeface="Segoe UI" pitchFamily="34" charset="0"/>
                </a:rPr>
                <a:t>Bike ride stats and protection</a:t>
              </a:r>
            </a:p>
          </p:txBody>
        </p:sp>
        <p:pic>
          <p:nvPicPr>
            <p:cNvPr id="114" name="Picture 113"/>
            <p:cNvPicPr>
              <a:picLocks noChangeAspect="1"/>
            </p:cNvPicPr>
            <p:nvPr/>
          </p:nvPicPr>
          <p:blipFill rotWithShape="1">
            <a:blip r:embed="rId102" cstate="print">
              <a:clrChange>
                <a:clrFrom>
                  <a:srgbClr val="FFFFFF"/>
                </a:clrFrom>
                <a:clrTo>
                  <a:srgbClr val="FFFFFF">
                    <a:alpha val="0"/>
                  </a:srgbClr>
                </a:clrTo>
              </a:clrChange>
              <a:extLst>
                <a:ext uri="{28A0092B-C50C-407E-A947-70E740481C1C}">
                  <a14:useLocalDpi xmlns:a14="http://schemas.microsoft.com/office/drawing/2010/main" val="0"/>
                </a:ext>
              </a:extLst>
            </a:blip>
            <a:srcRect t="5522"/>
            <a:stretch/>
          </p:blipFill>
          <p:spPr>
            <a:xfrm>
              <a:off x="9599463" y="3578137"/>
              <a:ext cx="774958" cy="471913"/>
            </a:xfrm>
            <a:prstGeom prst="rect">
              <a:avLst/>
            </a:prstGeom>
          </p:spPr>
        </p:pic>
        <p:pic>
          <p:nvPicPr>
            <p:cNvPr id="11280" name="Picture 16" descr="http://www.hopetv.org/wp-content/uploads/2013/03/roku.jpg"/>
            <p:cNvPicPr>
              <a:picLocks noChangeAspect="1" noChangeArrowheads="1"/>
            </p:cNvPicPr>
            <p:nvPr/>
          </p:nvPicPr>
          <p:blipFill>
            <a:blip r:embed="rId10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60392" y="3867756"/>
              <a:ext cx="404506" cy="22382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104">
              <a:clrChange>
                <a:clrFrom>
                  <a:srgbClr val="FFFFFF"/>
                </a:clrFrom>
                <a:clrTo>
                  <a:srgbClr val="FFFFFF">
                    <a:alpha val="0"/>
                  </a:srgbClr>
                </a:clrTo>
              </a:clrChange>
            </a:blip>
            <a:stretch>
              <a:fillRect/>
            </a:stretch>
          </p:blipFill>
          <p:spPr>
            <a:xfrm>
              <a:off x="10368340" y="3526302"/>
              <a:ext cx="382952" cy="290058"/>
            </a:xfrm>
            <a:prstGeom prst="rect">
              <a:avLst/>
            </a:prstGeom>
          </p:spPr>
        </p:pic>
      </p:grpSp>
      <p:grpSp>
        <p:nvGrpSpPr>
          <p:cNvPr id="11265" name="Group 11264"/>
          <p:cNvGrpSpPr/>
          <p:nvPr/>
        </p:nvGrpSpPr>
        <p:grpSpPr>
          <a:xfrm>
            <a:off x="9613239" y="5571786"/>
            <a:ext cx="2089544" cy="828733"/>
            <a:chOff x="9760366" y="4441211"/>
            <a:chExt cx="2132050" cy="845591"/>
          </a:xfrm>
        </p:grpSpPr>
        <p:pic>
          <p:nvPicPr>
            <p:cNvPr id="11278" name="Picture 14" descr="http://static.trustedreviews.com/94/0000235e9/283d/sonosfamily.jpg"/>
            <p:cNvPicPr>
              <a:picLocks noChangeAspect="1" noChangeArrowheads="1"/>
            </p:cNvPicPr>
            <p:nvPr/>
          </p:nvPicPr>
          <p:blipFill>
            <a:blip r:embed="rId10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02802" y="4441211"/>
              <a:ext cx="1184138" cy="663118"/>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http://createdigitalmotion.com/files/2013/06/kinectone.jpg"/>
            <p:cNvPicPr>
              <a:picLocks noChangeAspect="1" noChangeArrowheads="1"/>
            </p:cNvPicPr>
            <p:nvPr/>
          </p:nvPicPr>
          <p:blipFill>
            <a:blip r:embed="rId10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885054" y="4495379"/>
              <a:ext cx="648510" cy="364786"/>
            </a:xfrm>
            <a:prstGeom prst="rect">
              <a:avLst/>
            </a:prstGeom>
            <a:noFill/>
            <a:extLst>
              <a:ext uri="{909E8E84-426E-40DD-AFC4-6F175D3DCCD1}">
                <a14:hiddenFill xmlns:a14="http://schemas.microsoft.com/office/drawing/2010/main">
                  <a:solidFill>
                    <a:srgbClr val="FFFFFF"/>
                  </a:solidFill>
                </a14:hiddenFill>
              </a:ext>
            </a:extLst>
          </p:spPr>
        </p:pic>
        <p:sp>
          <p:nvSpPr>
            <p:cNvPr id="160" name="TextBox 159"/>
            <p:cNvSpPr txBox="1"/>
            <p:nvPr/>
          </p:nvSpPr>
          <p:spPr>
            <a:xfrm>
              <a:off x="9760366" y="5120885"/>
              <a:ext cx="2037955" cy="165917"/>
            </a:xfrm>
            <a:prstGeom prst="rect">
              <a:avLst/>
            </a:prstGeom>
            <a:noFill/>
            <a:ln>
              <a:noFill/>
              <a:headEnd type="none" w="med" len="med"/>
              <a:tailEnd type="none" w="med" len="med"/>
            </a:ln>
          </p:spPr>
          <p:txBody>
            <a:bodyPr wrap="square" lIns="0" tIns="0" rIns="0" bIns="0" rtlCol="0">
              <a:spAutoFit/>
            </a:bodyPr>
            <a:lstStyle/>
            <a:p>
              <a:pPr algn="ctr" defTabSz="913874">
                <a:lnSpc>
                  <a:spcPct val="90000"/>
                </a:lnSpc>
                <a:defRPr/>
              </a:pPr>
              <a:r>
                <a:rPr lang="en-US" sz="1174" spc="-38" dirty="0">
                  <a:solidFill>
                    <a:schemeClr val="bg1"/>
                  </a:solidFill>
                  <a:latin typeface="Segoe UI"/>
                  <a:ea typeface="Segoe UI" pitchFamily="34" charset="0"/>
                  <a:cs typeface="Segoe UI" pitchFamily="34" charset="0"/>
                </a:rPr>
                <a:t>Entertainment systems</a:t>
              </a:r>
            </a:p>
          </p:txBody>
        </p:sp>
        <p:pic>
          <p:nvPicPr>
            <p:cNvPr id="11286" name="Picture 22" descr="http://cdn2-b.examiner.com/sites/default/files/styles/image_content_width/hash/ee/0b/ee0beb7ee25836dbd6827ba41877e85f.png?itok=nKMkm0Ch"/>
            <p:cNvPicPr>
              <a:picLocks noChangeAspect="1" noChangeArrowheads="1"/>
            </p:cNvPicPr>
            <p:nvPr/>
          </p:nvPicPr>
          <p:blipFill rotWithShape="1">
            <a:blip r:embed="rId107" cstate="print">
              <a:clrChange>
                <a:clrFrom>
                  <a:srgbClr val="FFFFFF"/>
                </a:clrFrom>
                <a:clrTo>
                  <a:srgbClr val="FFFFFF">
                    <a:alpha val="0"/>
                  </a:srgbClr>
                </a:clrTo>
              </a:clrChange>
              <a:extLst>
                <a:ext uri="{28A0092B-C50C-407E-A947-70E740481C1C}">
                  <a14:useLocalDpi xmlns:a14="http://schemas.microsoft.com/office/drawing/2010/main" val="0"/>
                </a:ext>
              </a:extLst>
            </a:blip>
            <a:srcRect l="13130" t="36283" r="13903" b="41881"/>
            <a:stretch/>
          </p:blipFill>
          <p:spPr bwMode="auto">
            <a:xfrm>
              <a:off x="11115760" y="4908053"/>
              <a:ext cx="776656" cy="169829"/>
            </a:xfrm>
            <a:prstGeom prst="rect">
              <a:avLst/>
            </a:prstGeom>
            <a:noFill/>
            <a:extLst>
              <a:ext uri="{909E8E84-426E-40DD-AFC4-6F175D3DCCD1}">
                <a14:hiddenFill xmlns:a14="http://schemas.microsoft.com/office/drawing/2010/main">
                  <a:solidFill>
                    <a:srgbClr val="FFFFFF"/>
                  </a:solidFill>
                </a14:hiddenFill>
              </a:ext>
            </a:extLst>
          </p:spPr>
        </p:pic>
        <p:pic>
          <p:nvPicPr>
            <p:cNvPr id="11288" name="Picture 24" descr="http://media.edge-online.com/wp-content/uploads/edgeonline/2013/05/Xbox-One-pad-1.jpg"/>
            <p:cNvPicPr>
              <a:picLocks noChangeAspect="1" noChangeArrowheads="1"/>
            </p:cNvPicPr>
            <p:nvPr/>
          </p:nvPicPr>
          <p:blipFill rotWithShape="1">
            <a:blip r:embed="rId108" cstate="print">
              <a:clrChange>
                <a:clrFrom>
                  <a:srgbClr val="FFFFFF"/>
                </a:clrFrom>
                <a:clrTo>
                  <a:srgbClr val="FFFFFF">
                    <a:alpha val="0"/>
                  </a:srgbClr>
                </a:clrTo>
              </a:clrChange>
              <a:extLst>
                <a:ext uri="{28A0092B-C50C-407E-A947-70E740481C1C}">
                  <a14:useLocalDpi xmlns:a14="http://schemas.microsoft.com/office/drawing/2010/main" val="0"/>
                </a:ext>
              </a:extLst>
            </a:blip>
            <a:srcRect l="17335" t="1907" r="16097"/>
            <a:stretch/>
          </p:blipFill>
          <p:spPr bwMode="auto">
            <a:xfrm>
              <a:off x="11563165" y="4520517"/>
              <a:ext cx="329251" cy="27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1" name="Group 11280"/>
          <p:cNvGrpSpPr/>
          <p:nvPr/>
        </p:nvGrpSpPr>
        <p:grpSpPr>
          <a:xfrm>
            <a:off x="6528678" y="3614890"/>
            <a:ext cx="979766" cy="889031"/>
            <a:chOff x="6987973" y="3537607"/>
            <a:chExt cx="999696" cy="907115"/>
          </a:xfrm>
        </p:grpSpPr>
        <p:sp>
          <p:nvSpPr>
            <p:cNvPr id="158" name="TextBox 157"/>
            <p:cNvSpPr txBox="1"/>
            <p:nvPr/>
          </p:nvSpPr>
          <p:spPr>
            <a:xfrm>
              <a:off x="7117271" y="4112890"/>
              <a:ext cx="813340" cy="331832"/>
            </a:xfrm>
            <a:prstGeom prst="rect">
              <a:avLst/>
            </a:prstGeom>
            <a:noFill/>
            <a:ln>
              <a:noFill/>
              <a:headEnd type="none" w="med" len="med"/>
              <a:tailEnd type="none" w="med" len="med"/>
            </a:ln>
          </p:spPr>
          <p:txBody>
            <a:bodyPr wrap="square" lIns="0" tIns="0" rIns="0" bIns="0" rtlCol="0">
              <a:spAutoFit/>
            </a:bodyPr>
            <a:lstStyle/>
            <a:p>
              <a:pPr algn="ctr" defTabSz="913874">
                <a:lnSpc>
                  <a:spcPct val="90000"/>
                </a:lnSpc>
                <a:defRPr/>
              </a:pPr>
              <a:r>
                <a:rPr lang="en-US" sz="1174" spc="-38" dirty="0">
                  <a:solidFill>
                    <a:schemeClr val="bg1"/>
                  </a:solidFill>
                  <a:latin typeface="Segoe UI"/>
                  <a:ea typeface="Segoe UI" pitchFamily="34" charset="0"/>
                  <a:cs typeface="Segoe UI" pitchFamily="34" charset="0"/>
                </a:rPr>
                <a:t>Office equipment</a:t>
              </a:r>
            </a:p>
          </p:txBody>
        </p:sp>
        <p:pic>
          <p:nvPicPr>
            <p:cNvPr id="11274" name="Picture 10" descr="http://tabletmonkeys.com/images/2014/05/Microsoft-Surface-Pro-3.jpg"/>
            <p:cNvPicPr>
              <a:picLocks noChangeAspect="1" noChangeArrowheads="1"/>
            </p:cNvPicPr>
            <p:nvPr/>
          </p:nvPicPr>
          <p:blipFill>
            <a:blip r:embed="rId10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87973" y="3724909"/>
              <a:ext cx="514947" cy="361105"/>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http://www.mfpdirect.co.uk/communities/5/004/006/272/915/images/4535223834_451x384.jpg"/>
            <p:cNvPicPr>
              <a:picLocks noChangeAspect="1" noChangeArrowheads="1"/>
            </p:cNvPicPr>
            <p:nvPr/>
          </p:nvPicPr>
          <p:blipFill rotWithShape="1">
            <a:blip r:embed="rId110" cstate="print">
              <a:clrChange>
                <a:clrFrom>
                  <a:srgbClr val="FFFFFF"/>
                </a:clrFrom>
                <a:clrTo>
                  <a:srgbClr val="FFFFFF">
                    <a:alpha val="0"/>
                  </a:srgbClr>
                </a:clrTo>
              </a:clrChange>
              <a:extLst>
                <a:ext uri="{28A0092B-C50C-407E-A947-70E740481C1C}">
                  <a14:useLocalDpi xmlns:a14="http://schemas.microsoft.com/office/drawing/2010/main" val="0"/>
                </a:ext>
              </a:extLst>
            </a:blip>
            <a:srcRect l="23107" r="17971"/>
            <a:stretch/>
          </p:blipFill>
          <p:spPr bwMode="auto">
            <a:xfrm>
              <a:off x="7595795" y="3537607"/>
              <a:ext cx="391874" cy="566267"/>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itle 20"/>
          <p:cNvSpPr>
            <a:spLocks noGrp="1"/>
          </p:cNvSpPr>
          <p:nvPr>
            <p:ph type="title"/>
          </p:nvPr>
        </p:nvSpPr>
        <p:spPr/>
        <p:txBody>
          <a:bodyPr/>
          <a:lstStyle/>
          <a:p>
            <a:r>
              <a:rPr lang="en-US" sz="4000" dirty="0"/>
              <a:t>Connected Devices 2015</a:t>
            </a:r>
          </a:p>
        </p:txBody>
      </p:sp>
      <p:grpSp>
        <p:nvGrpSpPr>
          <p:cNvPr id="225" name="Group 224"/>
          <p:cNvGrpSpPr/>
          <p:nvPr/>
        </p:nvGrpSpPr>
        <p:grpSpPr>
          <a:xfrm>
            <a:off x="665173" y="3151976"/>
            <a:ext cx="514988" cy="471422"/>
            <a:chOff x="673893" y="3298825"/>
            <a:chExt cx="525463" cy="481012"/>
          </a:xfrm>
          <a:solidFill>
            <a:schemeClr val="bg1"/>
          </a:solidFill>
        </p:grpSpPr>
        <p:sp>
          <p:nvSpPr>
            <p:cNvPr id="226" name="Freeform 86"/>
            <p:cNvSpPr>
              <a:spLocks/>
            </p:cNvSpPr>
            <p:nvPr/>
          </p:nvSpPr>
          <p:spPr bwMode="auto">
            <a:xfrm>
              <a:off x="673893" y="3298825"/>
              <a:ext cx="525463" cy="244475"/>
            </a:xfrm>
            <a:custGeom>
              <a:avLst/>
              <a:gdLst>
                <a:gd name="T0" fmla="*/ 215 w 217"/>
                <a:gd name="T1" fmla="*/ 74 h 101"/>
                <a:gd name="T2" fmla="*/ 110 w 217"/>
                <a:gd name="T3" fmla="*/ 0 h 101"/>
                <a:gd name="T4" fmla="*/ 106 w 217"/>
                <a:gd name="T5" fmla="*/ 0 h 101"/>
                <a:gd name="T6" fmla="*/ 1 w 217"/>
                <a:gd name="T7" fmla="*/ 74 h 101"/>
                <a:gd name="T8" fmla="*/ 0 w 217"/>
                <a:gd name="T9" fmla="*/ 76 h 101"/>
                <a:gd name="T10" fmla="*/ 0 w 217"/>
                <a:gd name="T11" fmla="*/ 79 h 101"/>
                <a:gd name="T12" fmla="*/ 15 w 217"/>
                <a:gd name="T13" fmla="*/ 99 h 101"/>
                <a:gd name="T14" fmla="*/ 17 w 217"/>
                <a:gd name="T15" fmla="*/ 100 h 101"/>
                <a:gd name="T16" fmla="*/ 19 w 217"/>
                <a:gd name="T17" fmla="*/ 100 h 101"/>
                <a:gd name="T18" fmla="*/ 108 w 217"/>
                <a:gd name="T19" fmla="*/ 37 h 101"/>
                <a:gd name="T20" fmla="*/ 197 w 217"/>
                <a:gd name="T21" fmla="*/ 100 h 101"/>
                <a:gd name="T22" fmla="*/ 202 w 217"/>
                <a:gd name="T23" fmla="*/ 99 h 101"/>
                <a:gd name="T24" fmla="*/ 216 w 217"/>
                <a:gd name="T25" fmla="*/ 79 h 101"/>
                <a:gd name="T26" fmla="*/ 216 w 217"/>
                <a:gd name="T27" fmla="*/ 76 h 101"/>
                <a:gd name="T28" fmla="*/ 215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5" y="74"/>
                  </a:moveTo>
                  <a:cubicBezTo>
                    <a:pt x="110" y="0"/>
                    <a:pt x="110" y="0"/>
                    <a:pt x="110" y="0"/>
                  </a:cubicBezTo>
                  <a:cubicBezTo>
                    <a:pt x="109" y="0"/>
                    <a:pt x="107" y="0"/>
                    <a:pt x="106" y="0"/>
                  </a:cubicBezTo>
                  <a:cubicBezTo>
                    <a:pt x="1" y="74"/>
                    <a:pt x="1" y="74"/>
                    <a:pt x="1" y="74"/>
                  </a:cubicBezTo>
                  <a:cubicBezTo>
                    <a:pt x="0" y="75"/>
                    <a:pt x="0" y="75"/>
                    <a:pt x="0" y="76"/>
                  </a:cubicBezTo>
                  <a:cubicBezTo>
                    <a:pt x="0" y="77"/>
                    <a:pt x="0" y="78"/>
                    <a:pt x="0" y="79"/>
                  </a:cubicBezTo>
                  <a:cubicBezTo>
                    <a:pt x="15" y="99"/>
                    <a:pt x="15" y="99"/>
                    <a:pt x="15" y="99"/>
                  </a:cubicBezTo>
                  <a:cubicBezTo>
                    <a:pt x="15" y="100"/>
                    <a:pt x="16" y="100"/>
                    <a:pt x="17" y="100"/>
                  </a:cubicBezTo>
                  <a:cubicBezTo>
                    <a:pt x="18" y="100"/>
                    <a:pt x="19" y="100"/>
                    <a:pt x="19" y="100"/>
                  </a:cubicBezTo>
                  <a:cubicBezTo>
                    <a:pt x="108" y="37"/>
                    <a:pt x="108" y="37"/>
                    <a:pt x="108" y="37"/>
                  </a:cubicBezTo>
                  <a:cubicBezTo>
                    <a:pt x="197" y="100"/>
                    <a:pt x="197" y="100"/>
                    <a:pt x="197" y="100"/>
                  </a:cubicBezTo>
                  <a:cubicBezTo>
                    <a:pt x="199" y="101"/>
                    <a:pt x="201" y="100"/>
                    <a:pt x="202" y="99"/>
                  </a:cubicBezTo>
                  <a:cubicBezTo>
                    <a:pt x="216" y="79"/>
                    <a:pt x="216" y="79"/>
                    <a:pt x="216" y="79"/>
                  </a:cubicBezTo>
                  <a:cubicBezTo>
                    <a:pt x="216" y="78"/>
                    <a:pt x="217" y="77"/>
                    <a:pt x="216" y="76"/>
                  </a:cubicBezTo>
                  <a:cubicBezTo>
                    <a:pt x="216" y="75"/>
                    <a:pt x="216" y="75"/>
                    <a:pt x="215"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bg1"/>
                </a:solidFill>
                <a:latin typeface="Segoe UI"/>
              </a:endParaRPr>
            </a:p>
          </p:txBody>
        </p:sp>
        <p:sp>
          <p:nvSpPr>
            <p:cNvPr id="227" name="Freeform 87"/>
            <p:cNvSpPr>
              <a:spLocks/>
            </p:cNvSpPr>
            <p:nvPr/>
          </p:nvSpPr>
          <p:spPr bwMode="auto">
            <a:xfrm>
              <a:off x="734218" y="3422650"/>
              <a:ext cx="400050" cy="357187"/>
            </a:xfrm>
            <a:custGeom>
              <a:avLst/>
              <a:gdLst>
                <a:gd name="T0" fmla="*/ 164 w 165"/>
                <a:gd name="T1" fmla="*/ 56 h 147"/>
                <a:gd name="T2" fmla="*/ 85 w 165"/>
                <a:gd name="T3" fmla="*/ 0 h 147"/>
                <a:gd name="T4" fmla="*/ 81 w 165"/>
                <a:gd name="T5" fmla="*/ 0 h 147"/>
                <a:gd name="T6" fmla="*/ 2 w 165"/>
                <a:gd name="T7" fmla="*/ 56 h 147"/>
                <a:gd name="T8" fmla="*/ 0 w 165"/>
                <a:gd name="T9" fmla="*/ 59 h 147"/>
                <a:gd name="T10" fmla="*/ 0 w 165"/>
                <a:gd name="T11" fmla="*/ 144 h 147"/>
                <a:gd name="T12" fmla="*/ 4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4" y="0"/>
                    <a:pt x="82" y="0"/>
                    <a:pt x="81" y="0"/>
                  </a:cubicBezTo>
                  <a:cubicBezTo>
                    <a:pt x="2" y="56"/>
                    <a:pt x="2" y="56"/>
                    <a:pt x="2" y="56"/>
                  </a:cubicBezTo>
                  <a:cubicBezTo>
                    <a:pt x="1" y="57"/>
                    <a:pt x="0" y="58"/>
                    <a:pt x="0" y="59"/>
                  </a:cubicBezTo>
                  <a:cubicBezTo>
                    <a:pt x="0" y="144"/>
                    <a:pt x="0" y="144"/>
                    <a:pt x="0" y="144"/>
                  </a:cubicBezTo>
                  <a:cubicBezTo>
                    <a:pt x="0" y="146"/>
                    <a:pt x="2" y="147"/>
                    <a:pt x="4" y="147"/>
                  </a:cubicBezTo>
                  <a:cubicBezTo>
                    <a:pt x="59" y="147"/>
                    <a:pt x="59" y="147"/>
                    <a:pt x="59" y="147"/>
                  </a:cubicBezTo>
                  <a:cubicBezTo>
                    <a:pt x="61"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5" y="56"/>
                    <a:pt x="164"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bg1"/>
                </a:solidFill>
                <a:latin typeface="Segoe UI"/>
              </a:endParaRPr>
            </a:p>
          </p:txBody>
        </p:sp>
        <p:sp>
          <p:nvSpPr>
            <p:cNvPr id="228" name="Freeform 88"/>
            <p:cNvSpPr>
              <a:spLocks/>
            </p:cNvSpPr>
            <p:nvPr/>
          </p:nvSpPr>
          <p:spPr bwMode="auto">
            <a:xfrm>
              <a:off x="1058068" y="3298825"/>
              <a:ext cx="76200"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7" y="42"/>
                    <a:pt x="27" y="43"/>
                    <a:pt x="28" y="43"/>
                  </a:cubicBezTo>
                  <a:cubicBezTo>
                    <a:pt x="28" y="43"/>
                    <a:pt x="29" y="42"/>
                    <a:pt x="29" y="42"/>
                  </a:cubicBezTo>
                  <a:cubicBezTo>
                    <a:pt x="30" y="42"/>
                    <a:pt x="31" y="40"/>
                    <a:pt x="31" y="39"/>
                  </a:cubicBezTo>
                  <a:cubicBezTo>
                    <a:pt x="31" y="3"/>
                    <a:pt x="31" y="3"/>
                    <a:pt x="31" y="3"/>
                  </a:cubicBezTo>
                  <a:cubicBezTo>
                    <a:pt x="31" y="1"/>
                    <a:pt x="30"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bg1"/>
                </a:solidFill>
                <a:latin typeface="Segoe UI"/>
              </a:endParaRPr>
            </a:p>
          </p:txBody>
        </p:sp>
      </p:grpSp>
      <p:grpSp>
        <p:nvGrpSpPr>
          <p:cNvPr id="229" name="Group 228"/>
          <p:cNvGrpSpPr/>
          <p:nvPr/>
        </p:nvGrpSpPr>
        <p:grpSpPr>
          <a:xfrm>
            <a:off x="11024016" y="3151976"/>
            <a:ext cx="514988" cy="471422"/>
            <a:chOff x="11237118" y="3298825"/>
            <a:chExt cx="525463" cy="481012"/>
          </a:xfrm>
          <a:solidFill>
            <a:schemeClr val="bg1"/>
          </a:solidFill>
        </p:grpSpPr>
        <p:sp>
          <p:nvSpPr>
            <p:cNvPr id="230" name="Freeform 89"/>
            <p:cNvSpPr>
              <a:spLocks/>
            </p:cNvSpPr>
            <p:nvPr/>
          </p:nvSpPr>
          <p:spPr bwMode="auto">
            <a:xfrm>
              <a:off x="11237118" y="3298825"/>
              <a:ext cx="525463" cy="244475"/>
            </a:xfrm>
            <a:custGeom>
              <a:avLst/>
              <a:gdLst>
                <a:gd name="T0" fmla="*/ 216 w 217"/>
                <a:gd name="T1" fmla="*/ 74 h 101"/>
                <a:gd name="T2" fmla="*/ 111 w 217"/>
                <a:gd name="T3" fmla="*/ 0 h 101"/>
                <a:gd name="T4" fmla="*/ 107 w 217"/>
                <a:gd name="T5" fmla="*/ 0 h 101"/>
                <a:gd name="T6" fmla="*/ 2 w 217"/>
                <a:gd name="T7" fmla="*/ 74 h 101"/>
                <a:gd name="T8" fmla="*/ 0 w 217"/>
                <a:gd name="T9" fmla="*/ 76 h 101"/>
                <a:gd name="T10" fmla="*/ 1 w 217"/>
                <a:gd name="T11" fmla="*/ 79 h 101"/>
                <a:gd name="T12" fmla="*/ 15 w 217"/>
                <a:gd name="T13" fmla="*/ 99 h 101"/>
                <a:gd name="T14" fmla="*/ 18 w 217"/>
                <a:gd name="T15" fmla="*/ 100 h 101"/>
                <a:gd name="T16" fmla="*/ 20 w 217"/>
                <a:gd name="T17" fmla="*/ 100 h 101"/>
                <a:gd name="T18" fmla="*/ 109 w 217"/>
                <a:gd name="T19" fmla="*/ 37 h 101"/>
                <a:gd name="T20" fmla="*/ 198 w 217"/>
                <a:gd name="T21" fmla="*/ 100 h 101"/>
                <a:gd name="T22" fmla="*/ 202 w 217"/>
                <a:gd name="T23" fmla="*/ 99 h 101"/>
                <a:gd name="T24" fmla="*/ 217 w 217"/>
                <a:gd name="T25" fmla="*/ 79 h 101"/>
                <a:gd name="T26" fmla="*/ 217 w 217"/>
                <a:gd name="T27" fmla="*/ 76 h 101"/>
                <a:gd name="T28" fmla="*/ 216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6" y="74"/>
                  </a:moveTo>
                  <a:cubicBezTo>
                    <a:pt x="111" y="0"/>
                    <a:pt x="111" y="0"/>
                    <a:pt x="111" y="0"/>
                  </a:cubicBezTo>
                  <a:cubicBezTo>
                    <a:pt x="109" y="0"/>
                    <a:pt x="108" y="0"/>
                    <a:pt x="107" y="0"/>
                  </a:cubicBezTo>
                  <a:cubicBezTo>
                    <a:pt x="2" y="74"/>
                    <a:pt x="2" y="74"/>
                    <a:pt x="2" y="74"/>
                  </a:cubicBezTo>
                  <a:cubicBezTo>
                    <a:pt x="1" y="75"/>
                    <a:pt x="1" y="75"/>
                    <a:pt x="0" y="76"/>
                  </a:cubicBezTo>
                  <a:cubicBezTo>
                    <a:pt x="0" y="77"/>
                    <a:pt x="0" y="78"/>
                    <a:pt x="1" y="79"/>
                  </a:cubicBezTo>
                  <a:cubicBezTo>
                    <a:pt x="15" y="99"/>
                    <a:pt x="15" y="99"/>
                    <a:pt x="15" y="99"/>
                  </a:cubicBezTo>
                  <a:cubicBezTo>
                    <a:pt x="16" y="100"/>
                    <a:pt x="17" y="100"/>
                    <a:pt x="18" y="100"/>
                  </a:cubicBezTo>
                  <a:cubicBezTo>
                    <a:pt x="19" y="100"/>
                    <a:pt x="19" y="100"/>
                    <a:pt x="20" y="100"/>
                  </a:cubicBezTo>
                  <a:cubicBezTo>
                    <a:pt x="109" y="37"/>
                    <a:pt x="109" y="37"/>
                    <a:pt x="109" y="37"/>
                  </a:cubicBezTo>
                  <a:cubicBezTo>
                    <a:pt x="198" y="100"/>
                    <a:pt x="198" y="100"/>
                    <a:pt x="198" y="100"/>
                  </a:cubicBezTo>
                  <a:cubicBezTo>
                    <a:pt x="199" y="101"/>
                    <a:pt x="201" y="100"/>
                    <a:pt x="202" y="99"/>
                  </a:cubicBezTo>
                  <a:cubicBezTo>
                    <a:pt x="217" y="79"/>
                    <a:pt x="217" y="79"/>
                    <a:pt x="217" y="79"/>
                  </a:cubicBezTo>
                  <a:cubicBezTo>
                    <a:pt x="217" y="78"/>
                    <a:pt x="217" y="77"/>
                    <a:pt x="217" y="76"/>
                  </a:cubicBezTo>
                  <a:cubicBezTo>
                    <a:pt x="217" y="75"/>
                    <a:pt x="216" y="75"/>
                    <a:pt x="216"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bg1"/>
                </a:solidFill>
                <a:latin typeface="Segoe UI"/>
              </a:endParaRPr>
            </a:p>
          </p:txBody>
        </p:sp>
        <p:sp>
          <p:nvSpPr>
            <p:cNvPr id="231" name="Freeform 90"/>
            <p:cNvSpPr>
              <a:spLocks/>
            </p:cNvSpPr>
            <p:nvPr/>
          </p:nvSpPr>
          <p:spPr bwMode="auto">
            <a:xfrm>
              <a:off x="11300618" y="3422650"/>
              <a:ext cx="398463" cy="357187"/>
            </a:xfrm>
            <a:custGeom>
              <a:avLst/>
              <a:gdLst>
                <a:gd name="T0" fmla="*/ 164 w 165"/>
                <a:gd name="T1" fmla="*/ 56 h 147"/>
                <a:gd name="T2" fmla="*/ 85 w 165"/>
                <a:gd name="T3" fmla="*/ 0 h 147"/>
                <a:gd name="T4" fmla="*/ 81 w 165"/>
                <a:gd name="T5" fmla="*/ 0 h 147"/>
                <a:gd name="T6" fmla="*/ 1 w 165"/>
                <a:gd name="T7" fmla="*/ 56 h 147"/>
                <a:gd name="T8" fmla="*/ 0 w 165"/>
                <a:gd name="T9" fmla="*/ 59 h 147"/>
                <a:gd name="T10" fmla="*/ 0 w 165"/>
                <a:gd name="T11" fmla="*/ 144 h 147"/>
                <a:gd name="T12" fmla="*/ 3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3" y="0"/>
                    <a:pt x="82" y="0"/>
                    <a:pt x="81" y="0"/>
                  </a:cubicBezTo>
                  <a:cubicBezTo>
                    <a:pt x="1" y="56"/>
                    <a:pt x="1" y="56"/>
                    <a:pt x="1" y="56"/>
                  </a:cubicBezTo>
                  <a:cubicBezTo>
                    <a:pt x="1" y="57"/>
                    <a:pt x="0" y="58"/>
                    <a:pt x="0" y="59"/>
                  </a:cubicBezTo>
                  <a:cubicBezTo>
                    <a:pt x="0" y="144"/>
                    <a:pt x="0" y="144"/>
                    <a:pt x="0" y="144"/>
                  </a:cubicBezTo>
                  <a:cubicBezTo>
                    <a:pt x="0" y="146"/>
                    <a:pt x="1" y="147"/>
                    <a:pt x="3" y="147"/>
                  </a:cubicBezTo>
                  <a:cubicBezTo>
                    <a:pt x="59" y="147"/>
                    <a:pt x="59" y="147"/>
                    <a:pt x="59" y="147"/>
                  </a:cubicBezTo>
                  <a:cubicBezTo>
                    <a:pt x="60"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4" y="56"/>
                    <a:pt x="164"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bg1"/>
                </a:solidFill>
                <a:latin typeface="Segoe UI"/>
              </a:endParaRPr>
            </a:p>
          </p:txBody>
        </p:sp>
        <p:sp>
          <p:nvSpPr>
            <p:cNvPr id="232" name="Freeform 91"/>
            <p:cNvSpPr>
              <a:spLocks/>
            </p:cNvSpPr>
            <p:nvPr/>
          </p:nvSpPr>
          <p:spPr bwMode="auto">
            <a:xfrm>
              <a:off x="11624468" y="3298825"/>
              <a:ext cx="74613"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6" y="42"/>
                    <a:pt x="27" y="43"/>
                    <a:pt x="28" y="43"/>
                  </a:cubicBezTo>
                  <a:cubicBezTo>
                    <a:pt x="28" y="43"/>
                    <a:pt x="29" y="42"/>
                    <a:pt x="29" y="42"/>
                  </a:cubicBezTo>
                  <a:cubicBezTo>
                    <a:pt x="30" y="42"/>
                    <a:pt x="31" y="40"/>
                    <a:pt x="31" y="39"/>
                  </a:cubicBezTo>
                  <a:cubicBezTo>
                    <a:pt x="31" y="3"/>
                    <a:pt x="31" y="3"/>
                    <a:pt x="31" y="3"/>
                  </a:cubicBezTo>
                  <a:cubicBezTo>
                    <a:pt x="31" y="1"/>
                    <a:pt x="29"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bg1"/>
                </a:solidFill>
                <a:latin typeface="Segoe UI"/>
              </a:endParaRPr>
            </a:p>
          </p:txBody>
        </p:sp>
      </p:grpSp>
      <p:sp>
        <p:nvSpPr>
          <p:cNvPr id="233" name="Freeform 92"/>
          <p:cNvSpPr>
            <a:spLocks noEditPoints="1"/>
          </p:cNvSpPr>
          <p:nvPr/>
        </p:nvSpPr>
        <p:spPr bwMode="auto">
          <a:xfrm>
            <a:off x="5909783" y="3088186"/>
            <a:ext cx="357845" cy="539880"/>
          </a:xfrm>
          <a:custGeom>
            <a:avLst/>
            <a:gdLst>
              <a:gd name="T0" fmla="*/ 0 w 230"/>
              <a:gd name="T1" fmla="*/ 0 h 347"/>
              <a:gd name="T2" fmla="*/ 0 w 230"/>
              <a:gd name="T3" fmla="*/ 347 h 347"/>
              <a:gd name="T4" fmla="*/ 93 w 230"/>
              <a:gd name="T5" fmla="*/ 347 h 347"/>
              <a:gd name="T6" fmla="*/ 93 w 230"/>
              <a:gd name="T7" fmla="*/ 276 h 347"/>
              <a:gd name="T8" fmla="*/ 138 w 230"/>
              <a:gd name="T9" fmla="*/ 276 h 347"/>
              <a:gd name="T10" fmla="*/ 138 w 230"/>
              <a:gd name="T11" fmla="*/ 347 h 347"/>
              <a:gd name="T12" fmla="*/ 230 w 230"/>
              <a:gd name="T13" fmla="*/ 347 h 347"/>
              <a:gd name="T14" fmla="*/ 230 w 230"/>
              <a:gd name="T15" fmla="*/ 0 h 347"/>
              <a:gd name="T16" fmla="*/ 0 w 230"/>
              <a:gd name="T17" fmla="*/ 0 h 347"/>
              <a:gd name="T18" fmla="*/ 70 w 230"/>
              <a:gd name="T19" fmla="*/ 220 h 347"/>
              <a:gd name="T20" fmla="*/ 23 w 230"/>
              <a:gd name="T21" fmla="*/ 220 h 347"/>
              <a:gd name="T22" fmla="*/ 23 w 230"/>
              <a:gd name="T23" fmla="*/ 150 h 347"/>
              <a:gd name="T24" fmla="*/ 70 w 230"/>
              <a:gd name="T25" fmla="*/ 150 h 347"/>
              <a:gd name="T26" fmla="*/ 70 w 230"/>
              <a:gd name="T27" fmla="*/ 220 h 347"/>
              <a:gd name="T28" fmla="*/ 70 w 230"/>
              <a:gd name="T29" fmla="*/ 104 h 347"/>
              <a:gd name="T30" fmla="*/ 23 w 230"/>
              <a:gd name="T31" fmla="*/ 104 h 347"/>
              <a:gd name="T32" fmla="*/ 23 w 230"/>
              <a:gd name="T33" fmla="*/ 35 h 347"/>
              <a:gd name="T34" fmla="*/ 70 w 230"/>
              <a:gd name="T35" fmla="*/ 35 h 347"/>
              <a:gd name="T36" fmla="*/ 70 w 230"/>
              <a:gd name="T37" fmla="*/ 104 h 347"/>
              <a:gd name="T38" fmla="*/ 138 w 230"/>
              <a:gd name="T39" fmla="*/ 220 h 347"/>
              <a:gd name="T40" fmla="*/ 93 w 230"/>
              <a:gd name="T41" fmla="*/ 220 h 347"/>
              <a:gd name="T42" fmla="*/ 93 w 230"/>
              <a:gd name="T43" fmla="*/ 150 h 347"/>
              <a:gd name="T44" fmla="*/ 138 w 230"/>
              <a:gd name="T45" fmla="*/ 150 h 347"/>
              <a:gd name="T46" fmla="*/ 138 w 230"/>
              <a:gd name="T47" fmla="*/ 220 h 347"/>
              <a:gd name="T48" fmla="*/ 138 w 230"/>
              <a:gd name="T49" fmla="*/ 104 h 347"/>
              <a:gd name="T50" fmla="*/ 93 w 230"/>
              <a:gd name="T51" fmla="*/ 104 h 347"/>
              <a:gd name="T52" fmla="*/ 93 w 230"/>
              <a:gd name="T53" fmla="*/ 35 h 347"/>
              <a:gd name="T54" fmla="*/ 138 w 230"/>
              <a:gd name="T55" fmla="*/ 35 h 347"/>
              <a:gd name="T56" fmla="*/ 138 w 230"/>
              <a:gd name="T57" fmla="*/ 104 h 347"/>
              <a:gd name="T58" fmla="*/ 207 w 230"/>
              <a:gd name="T59" fmla="*/ 220 h 347"/>
              <a:gd name="T60" fmla="*/ 161 w 230"/>
              <a:gd name="T61" fmla="*/ 220 h 347"/>
              <a:gd name="T62" fmla="*/ 161 w 230"/>
              <a:gd name="T63" fmla="*/ 150 h 347"/>
              <a:gd name="T64" fmla="*/ 207 w 230"/>
              <a:gd name="T65" fmla="*/ 150 h 347"/>
              <a:gd name="T66" fmla="*/ 207 w 230"/>
              <a:gd name="T67" fmla="*/ 220 h 347"/>
              <a:gd name="T68" fmla="*/ 207 w 230"/>
              <a:gd name="T69" fmla="*/ 104 h 347"/>
              <a:gd name="T70" fmla="*/ 161 w 230"/>
              <a:gd name="T71" fmla="*/ 104 h 347"/>
              <a:gd name="T72" fmla="*/ 161 w 230"/>
              <a:gd name="T73" fmla="*/ 35 h 347"/>
              <a:gd name="T74" fmla="*/ 207 w 230"/>
              <a:gd name="T75" fmla="*/ 35 h 347"/>
              <a:gd name="T76" fmla="*/ 207 w 230"/>
              <a:gd name="T77" fmla="*/ 10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0" h="347">
                <a:moveTo>
                  <a:pt x="0" y="0"/>
                </a:moveTo>
                <a:lnTo>
                  <a:pt x="0" y="347"/>
                </a:lnTo>
                <a:lnTo>
                  <a:pt x="93" y="347"/>
                </a:lnTo>
                <a:lnTo>
                  <a:pt x="93" y="276"/>
                </a:lnTo>
                <a:lnTo>
                  <a:pt x="138" y="276"/>
                </a:lnTo>
                <a:lnTo>
                  <a:pt x="138" y="347"/>
                </a:lnTo>
                <a:lnTo>
                  <a:pt x="230" y="347"/>
                </a:lnTo>
                <a:lnTo>
                  <a:pt x="230" y="0"/>
                </a:lnTo>
                <a:lnTo>
                  <a:pt x="0" y="0"/>
                </a:lnTo>
                <a:close/>
                <a:moveTo>
                  <a:pt x="70" y="220"/>
                </a:moveTo>
                <a:lnTo>
                  <a:pt x="23" y="220"/>
                </a:lnTo>
                <a:lnTo>
                  <a:pt x="23" y="150"/>
                </a:lnTo>
                <a:lnTo>
                  <a:pt x="70" y="150"/>
                </a:lnTo>
                <a:lnTo>
                  <a:pt x="70" y="220"/>
                </a:lnTo>
                <a:close/>
                <a:moveTo>
                  <a:pt x="70" y="104"/>
                </a:moveTo>
                <a:lnTo>
                  <a:pt x="23" y="104"/>
                </a:lnTo>
                <a:lnTo>
                  <a:pt x="23" y="35"/>
                </a:lnTo>
                <a:lnTo>
                  <a:pt x="70" y="35"/>
                </a:lnTo>
                <a:lnTo>
                  <a:pt x="70" y="104"/>
                </a:lnTo>
                <a:close/>
                <a:moveTo>
                  <a:pt x="138" y="220"/>
                </a:moveTo>
                <a:lnTo>
                  <a:pt x="93" y="220"/>
                </a:lnTo>
                <a:lnTo>
                  <a:pt x="93" y="150"/>
                </a:lnTo>
                <a:lnTo>
                  <a:pt x="138" y="150"/>
                </a:lnTo>
                <a:lnTo>
                  <a:pt x="138" y="220"/>
                </a:lnTo>
                <a:close/>
                <a:moveTo>
                  <a:pt x="138" y="104"/>
                </a:moveTo>
                <a:lnTo>
                  <a:pt x="93" y="104"/>
                </a:lnTo>
                <a:lnTo>
                  <a:pt x="93" y="35"/>
                </a:lnTo>
                <a:lnTo>
                  <a:pt x="138" y="35"/>
                </a:lnTo>
                <a:lnTo>
                  <a:pt x="138" y="104"/>
                </a:lnTo>
                <a:close/>
                <a:moveTo>
                  <a:pt x="207" y="220"/>
                </a:moveTo>
                <a:lnTo>
                  <a:pt x="161" y="220"/>
                </a:lnTo>
                <a:lnTo>
                  <a:pt x="161" y="150"/>
                </a:lnTo>
                <a:lnTo>
                  <a:pt x="207" y="150"/>
                </a:lnTo>
                <a:lnTo>
                  <a:pt x="207" y="220"/>
                </a:lnTo>
                <a:close/>
                <a:moveTo>
                  <a:pt x="207" y="104"/>
                </a:moveTo>
                <a:lnTo>
                  <a:pt x="161" y="104"/>
                </a:lnTo>
                <a:lnTo>
                  <a:pt x="161" y="35"/>
                </a:lnTo>
                <a:lnTo>
                  <a:pt x="207" y="35"/>
                </a:lnTo>
                <a:lnTo>
                  <a:pt x="207" y="104"/>
                </a:lnTo>
                <a:close/>
              </a:path>
            </a:pathLst>
          </a:custGeom>
          <a:solidFill>
            <a:schemeClr val="bg1"/>
          </a:solidFill>
          <a:ln>
            <a:noFill/>
          </a:ln>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bg1"/>
              </a:solidFill>
              <a:latin typeface="Segoe UI"/>
            </a:endParaRPr>
          </a:p>
        </p:txBody>
      </p:sp>
      <p:sp>
        <p:nvSpPr>
          <p:cNvPr id="234" name="Rectangle 93"/>
          <p:cNvSpPr>
            <a:spLocks noChangeArrowheads="1"/>
          </p:cNvSpPr>
          <p:nvPr/>
        </p:nvSpPr>
        <p:spPr bwMode="auto">
          <a:xfrm>
            <a:off x="1292309" y="3358904"/>
            <a:ext cx="4420175" cy="48231"/>
          </a:xfrm>
          <a:prstGeom prst="rect">
            <a:avLst/>
          </a:prstGeom>
          <a:solidFill>
            <a:srgbClr val="0070C0"/>
          </a:solidFill>
          <a:ln>
            <a:noFill/>
          </a:ln>
        </p:spPr>
        <p:txBody>
          <a:bodyPr vert="horz" wrap="square" lIns="89617" tIns="44808" rIns="89617" bIns="44808" numCol="1" anchor="t" anchorCtr="0" compatLnSpc="1">
            <a:prstTxWarp prst="textNoShape">
              <a:avLst/>
            </a:prstTxWarp>
          </a:bodyPr>
          <a:lstStyle/>
          <a:p>
            <a:pPr defTabSz="914016">
              <a:defRPr/>
            </a:pPr>
            <a:endParaRPr lang="en-US" sz="1765">
              <a:solidFill>
                <a:schemeClr val="bg1"/>
              </a:solidFill>
              <a:latin typeface="Segoe UI"/>
            </a:endParaRPr>
          </a:p>
        </p:txBody>
      </p:sp>
      <p:sp>
        <p:nvSpPr>
          <p:cNvPr id="235" name="Rectangle 94"/>
          <p:cNvSpPr>
            <a:spLocks noChangeArrowheads="1"/>
          </p:cNvSpPr>
          <p:nvPr/>
        </p:nvSpPr>
        <p:spPr bwMode="auto">
          <a:xfrm>
            <a:off x="6470184" y="3358904"/>
            <a:ext cx="4420175" cy="48231"/>
          </a:xfrm>
          <a:prstGeom prst="rect">
            <a:avLst/>
          </a:prstGeom>
          <a:solidFill>
            <a:srgbClr val="0070C0"/>
          </a:solidFill>
          <a:ln>
            <a:noFill/>
          </a:ln>
        </p:spPr>
        <p:txBody>
          <a:bodyPr vert="horz" wrap="square" lIns="89617" tIns="44808" rIns="89617" bIns="44808" numCol="1" anchor="t" anchorCtr="0" compatLnSpc="1">
            <a:prstTxWarp prst="textNoShape">
              <a:avLst/>
            </a:prstTxWarp>
          </a:bodyPr>
          <a:lstStyle/>
          <a:p>
            <a:pPr defTabSz="914016">
              <a:defRPr/>
            </a:pPr>
            <a:endParaRPr lang="en-US" sz="1765">
              <a:solidFill>
                <a:schemeClr val="bg1"/>
              </a:solidFill>
              <a:latin typeface="Segoe UI"/>
            </a:endParaRPr>
          </a:p>
        </p:txBody>
      </p:sp>
      <p:sp>
        <p:nvSpPr>
          <p:cNvPr id="236" name="TextBox 235"/>
          <p:cNvSpPr txBox="1"/>
          <p:nvPr/>
        </p:nvSpPr>
        <p:spPr>
          <a:xfrm>
            <a:off x="666962" y="3648806"/>
            <a:ext cx="509498" cy="210827"/>
          </a:xfrm>
          <a:prstGeom prst="rect">
            <a:avLst/>
          </a:prstGeom>
          <a:noFill/>
          <a:ln>
            <a:noFill/>
            <a:headEnd type="none" w="med" len="med"/>
            <a:tailEnd type="none" w="med" len="med"/>
          </a:ln>
        </p:spPr>
        <p:txBody>
          <a:bodyPr wrap="none" lIns="0" tIns="0" rIns="0" bIns="0" rtlCol="0">
            <a:spAutoFit/>
          </a:bodyPr>
          <a:lstStyle/>
          <a:p>
            <a:pPr defTabSz="913874">
              <a:defRPr/>
            </a:pPr>
            <a:r>
              <a:rPr lang="en-US" sz="1370" b="1" spc="-38" dirty="0">
                <a:solidFill>
                  <a:schemeClr val="bg1"/>
                </a:solidFill>
                <a:latin typeface="Segoe UI"/>
                <a:ea typeface="Segoe UI" pitchFamily="34" charset="0"/>
                <a:cs typeface="Segoe UI" pitchFamily="34" charset="0"/>
              </a:rPr>
              <a:t>HOME</a:t>
            </a:r>
          </a:p>
        </p:txBody>
      </p:sp>
      <p:sp>
        <p:nvSpPr>
          <p:cNvPr id="237" name="TextBox 236"/>
          <p:cNvSpPr txBox="1"/>
          <p:nvPr/>
        </p:nvSpPr>
        <p:spPr>
          <a:xfrm>
            <a:off x="11037597" y="3648806"/>
            <a:ext cx="509498" cy="210827"/>
          </a:xfrm>
          <a:prstGeom prst="rect">
            <a:avLst/>
          </a:prstGeom>
          <a:noFill/>
          <a:ln>
            <a:noFill/>
            <a:headEnd type="none" w="med" len="med"/>
            <a:tailEnd type="none" w="med" len="med"/>
          </a:ln>
        </p:spPr>
        <p:txBody>
          <a:bodyPr wrap="none" lIns="0" tIns="0" rIns="0" bIns="0" rtlCol="0">
            <a:spAutoFit/>
          </a:bodyPr>
          <a:lstStyle/>
          <a:p>
            <a:pPr defTabSz="913874">
              <a:defRPr/>
            </a:pPr>
            <a:r>
              <a:rPr lang="en-US" sz="1370" b="1" spc="-38" dirty="0">
                <a:solidFill>
                  <a:schemeClr val="bg1"/>
                </a:solidFill>
                <a:latin typeface="Segoe UI"/>
                <a:ea typeface="Segoe UI" pitchFamily="34" charset="0"/>
                <a:cs typeface="Segoe UI" pitchFamily="34" charset="0"/>
              </a:rPr>
              <a:t>HOME</a:t>
            </a:r>
          </a:p>
        </p:txBody>
      </p:sp>
      <p:sp>
        <p:nvSpPr>
          <p:cNvPr id="238" name="TextBox 237"/>
          <p:cNvSpPr txBox="1"/>
          <p:nvPr/>
        </p:nvSpPr>
        <p:spPr>
          <a:xfrm>
            <a:off x="5576764" y="3648806"/>
            <a:ext cx="1018549" cy="210827"/>
          </a:xfrm>
          <a:prstGeom prst="rect">
            <a:avLst/>
          </a:prstGeom>
          <a:noFill/>
          <a:ln>
            <a:noFill/>
            <a:headEnd type="none" w="med" len="med"/>
            <a:tailEnd type="none" w="med" len="med"/>
          </a:ln>
        </p:spPr>
        <p:txBody>
          <a:bodyPr wrap="none" lIns="0" tIns="0" rIns="0" bIns="0" rtlCol="0">
            <a:spAutoFit/>
          </a:bodyPr>
          <a:lstStyle/>
          <a:p>
            <a:pPr defTabSz="913874">
              <a:defRPr/>
            </a:pPr>
            <a:r>
              <a:rPr lang="en-US" sz="1370" b="1" spc="-38" dirty="0">
                <a:solidFill>
                  <a:schemeClr val="bg1"/>
                </a:solidFill>
                <a:latin typeface="Segoe UI"/>
                <a:ea typeface="Segoe UI" pitchFamily="34" charset="0"/>
                <a:cs typeface="Segoe UI" pitchFamily="34" charset="0"/>
              </a:rPr>
              <a:t>WORKPLACE</a:t>
            </a:r>
          </a:p>
        </p:txBody>
      </p:sp>
    </p:spTree>
    <p:extLst>
      <p:ext uri="{BB962C8B-B14F-4D97-AF65-F5344CB8AC3E}">
        <p14:creationId xmlns:p14="http://schemas.microsoft.com/office/powerpoint/2010/main" val="103583363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txBox="1">
            <a:spLocks/>
          </p:cNvSpPr>
          <p:nvPr/>
        </p:nvSpPr>
        <p:spPr>
          <a:xfrm>
            <a:off x="216513" y="307726"/>
            <a:ext cx="11889564" cy="91757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704" b="0" kern="1200" cap="none" spc="-100" baseline="0">
                <a:ln w="3175">
                  <a:noFill/>
                </a:ln>
                <a:solidFill>
                  <a:schemeClr val="bg1"/>
                </a:solidFill>
                <a:effectLst/>
                <a:latin typeface="+mj-lt"/>
                <a:ea typeface="+mn-ea"/>
                <a:cs typeface="Segoe UI" pitchFamily="34" charset="0"/>
              </a:defRPr>
            </a:lvl1pPr>
          </a:lstStyle>
          <a:p>
            <a:endParaRPr lang="en-US" sz="4896" dirty="0"/>
          </a:p>
        </p:txBody>
      </p:sp>
      <p:sp>
        <p:nvSpPr>
          <p:cNvPr id="12" name="TextBox 11"/>
          <p:cNvSpPr txBox="1"/>
          <p:nvPr/>
        </p:nvSpPr>
        <p:spPr>
          <a:xfrm>
            <a:off x="12480906" y="5593705"/>
            <a:ext cx="66" cy="172909"/>
          </a:xfrm>
          <a:prstGeom prst="rect">
            <a:avLst/>
          </a:prstGeom>
          <a:noFill/>
          <a:ln>
            <a:noFill/>
            <a:headEnd type="none" w="med" len="med"/>
            <a:tailEnd type="none" w="med" len="med"/>
          </a:ln>
        </p:spPr>
        <p:txBody>
          <a:bodyPr wrap="none" lIns="0" tIns="0" rIns="0" bIns="0" rtlCol="0">
            <a:spAutoFit/>
          </a:bodyPr>
          <a:lstStyle/>
          <a:p>
            <a:pPr algn="ctr" defTabSz="951156">
              <a:lnSpc>
                <a:spcPct val="90000"/>
              </a:lnSpc>
              <a:defRPr/>
            </a:pPr>
            <a:endParaRPr lang="en-US" sz="1224" spc="-40" dirty="0">
              <a:gradFill>
                <a:gsLst>
                  <a:gs pos="0">
                    <a:srgbClr val="505050"/>
                  </a:gs>
                  <a:gs pos="100000">
                    <a:srgbClr val="505050"/>
                  </a:gs>
                </a:gsLst>
                <a:lin ang="5400000" scaled="1"/>
              </a:gradFill>
              <a:ea typeface="Segoe UI" pitchFamily="34" charset="0"/>
              <a:cs typeface="Segoe UI" pitchFamily="34" charset="0"/>
            </a:endParaRPr>
          </a:p>
        </p:txBody>
      </p:sp>
      <p:sp>
        <p:nvSpPr>
          <p:cNvPr id="13" name="UP ARROW"/>
          <p:cNvSpPr>
            <a:spLocks/>
          </p:cNvSpPr>
          <p:nvPr/>
        </p:nvSpPr>
        <p:spPr bwMode="auto">
          <a:xfrm>
            <a:off x="2685442" y="1268605"/>
            <a:ext cx="9153194" cy="5722793"/>
          </a:xfrm>
          <a:custGeom>
            <a:avLst/>
            <a:gdLst/>
            <a:ahLst/>
            <a:cxnLst>
              <a:cxn ang="0">
                <a:pos x="29" y="2041"/>
              </a:cxn>
              <a:cxn ang="0">
                <a:pos x="2688" y="536"/>
              </a:cxn>
              <a:cxn ang="0">
                <a:pos x="2851" y="619"/>
              </a:cxn>
              <a:cxn ang="0">
                <a:pos x="2745" y="0"/>
              </a:cxn>
              <a:cxn ang="0">
                <a:pos x="2182" y="440"/>
              </a:cxn>
              <a:cxn ang="0">
                <a:pos x="2365" y="450"/>
              </a:cxn>
              <a:cxn ang="0">
                <a:pos x="0" y="2041"/>
              </a:cxn>
            </a:cxnLst>
            <a:rect l="0" t="0" r="r" b="b"/>
            <a:pathLst>
              <a:path w="2851" h="2041">
                <a:moveTo>
                  <a:pt x="29" y="2041"/>
                </a:moveTo>
                <a:cubicBezTo>
                  <a:pt x="1973" y="2041"/>
                  <a:pt x="2688" y="536"/>
                  <a:pt x="2688" y="536"/>
                </a:cubicBezTo>
                <a:cubicBezTo>
                  <a:pt x="2851" y="619"/>
                  <a:pt x="2851" y="619"/>
                  <a:pt x="2851" y="619"/>
                </a:cubicBezTo>
                <a:cubicBezTo>
                  <a:pt x="2745" y="0"/>
                  <a:pt x="2745" y="0"/>
                  <a:pt x="2745" y="0"/>
                </a:cubicBezTo>
                <a:cubicBezTo>
                  <a:pt x="2400" y="300"/>
                  <a:pt x="2182" y="440"/>
                  <a:pt x="2182" y="440"/>
                </a:cubicBezTo>
                <a:cubicBezTo>
                  <a:pt x="2365" y="450"/>
                  <a:pt x="2365" y="450"/>
                  <a:pt x="2365" y="450"/>
                </a:cubicBezTo>
                <a:cubicBezTo>
                  <a:pt x="2365" y="450"/>
                  <a:pt x="1878" y="1748"/>
                  <a:pt x="0" y="2041"/>
                </a:cubicBezTo>
              </a:path>
            </a:pathLst>
          </a:custGeom>
          <a:solidFill>
            <a:srgbClr val="0070C0">
              <a:alpha val="28000"/>
            </a:srgbClr>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endParaRPr>
          </a:p>
        </p:txBody>
      </p:sp>
      <p:grpSp>
        <p:nvGrpSpPr>
          <p:cNvPr id="14" name="Group 13"/>
          <p:cNvGrpSpPr/>
          <p:nvPr/>
        </p:nvGrpSpPr>
        <p:grpSpPr>
          <a:xfrm>
            <a:off x="1678445" y="2880687"/>
            <a:ext cx="3610315" cy="3644484"/>
            <a:chOff x="334845" y="1189176"/>
            <a:chExt cx="5367864" cy="5418667"/>
          </a:xfrm>
        </p:grpSpPr>
        <p:graphicFrame>
          <p:nvGraphicFramePr>
            <p:cNvPr id="15" name="Chart 14"/>
            <p:cNvGraphicFramePr/>
            <p:nvPr>
              <p:extLst/>
            </p:nvPr>
          </p:nvGraphicFramePr>
          <p:xfrm>
            <a:off x="334845" y="1189176"/>
            <a:ext cx="5367864"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p:cNvSpPr txBox="1"/>
            <p:nvPr/>
          </p:nvSpPr>
          <p:spPr>
            <a:xfrm>
              <a:off x="1370199" y="2272037"/>
              <a:ext cx="3365327" cy="3140610"/>
            </a:xfrm>
            <a:prstGeom prst="rect">
              <a:avLst/>
            </a:prstGeom>
            <a:noFill/>
          </p:spPr>
          <p:txBody>
            <a:bodyPr wrap="square" rtlCol="0">
              <a:spAutoFit/>
            </a:bodyPr>
            <a:lstStyle/>
            <a:p>
              <a:pPr algn="ctr" defTabSz="932597">
                <a:lnSpc>
                  <a:spcPct val="90000"/>
                </a:lnSpc>
              </a:pPr>
              <a:r>
                <a:rPr lang="en-US" sz="7343" b="1" dirty="0">
                  <a:gradFill>
                    <a:gsLst>
                      <a:gs pos="10219">
                        <a:srgbClr val="FFFFFF"/>
                      </a:gs>
                      <a:gs pos="28467">
                        <a:srgbClr val="FFFFFF"/>
                      </a:gs>
                    </a:gsLst>
                    <a:lin ang="5400000" scaled="1"/>
                  </a:gradFill>
                  <a:ea typeface="Segoe UI Black" panose="020B0A02040204020203" pitchFamily="34" charset="0"/>
                  <a:cs typeface="Segoe UI" panose="020B0502040204020203" pitchFamily="34" charset="0"/>
                </a:rPr>
                <a:t>70% </a:t>
              </a:r>
            </a:p>
            <a:p>
              <a:pPr algn="ctr" defTabSz="932597">
                <a:lnSpc>
                  <a:spcPct val="90000"/>
                </a:lnSpc>
              </a:pPr>
              <a:r>
                <a:rPr lang="en-US" sz="2040" dirty="0">
                  <a:gradFill>
                    <a:gsLst>
                      <a:gs pos="10219">
                        <a:srgbClr val="FFFFFF"/>
                      </a:gs>
                      <a:gs pos="28467">
                        <a:srgbClr val="FFFFFF"/>
                      </a:gs>
                    </a:gsLst>
                    <a:lin ang="5400000" scaled="1"/>
                  </a:gradFill>
                  <a:latin typeface="Segoe UI Light" panose="020B0502040204020203" pitchFamily="34" charset="0"/>
                  <a:cs typeface="Segoe UI Light" panose="020B0502040204020203" pitchFamily="34" charset="0"/>
                </a:rPr>
                <a:t>of value enabled by IoT will come from B2B scenarios</a:t>
              </a:r>
            </a:p>
            <a:p>
              <a:pPr algn="ctr" defTabSz="932597">
                <a:lnSpc>
                  <a:spcPct val="90000"/>
                </a:lnSpc>
              </a:pPr>
              <a:r>
                <a:rPr lang="en-US" sz="1122" dirty="0">
                  <a:gradFill>
                    <a:gsLst>
                      <a:gs pos="10219">
                        <a:srgbClr val="FFFFFF"/>
                      </a:gs>
                      <a:gs pos="28467">
                        <a:srgbClr val="FFFFFF"/>
                      </a:gs>
                    </a:gsLst>
                    <a:lin ang="5400000" scaled="1"/>
                  </a:gradFill>
                  <a:latin typeface="Segoe UI Light" panose="020B0502040204020203" pitchFamily="34" charset="0"/>
                  <a:cs typeface="Segoe UI Light" panose="020B0502040204020203" pitchFamily="34" charset="0"/>
                </a:rPr>
                <a:t>McKinsey &amp; Company</a:t>
              </a:r>
            </a:p>
          </p:txBody>
        </p:sp>
      </p:grpSp>
      <p:grpSp>
        <p:nvGrpSpPr>
          <p:cNvPr id="17" name="Group 16"/>
          <p:cNvGrpSpPr/>
          <p:nvPr/>
        </p:nvGrpSpPr>
        <p:grpSpPr>
          <a:xfrm>
            <a:off x="5563169" y="4757234"/>
            <a:ext cx="550195" cy="1413165"/>
            <a:chOff x="4943850" y="3035753"/>
            <a:chExt cx="757741" cy="1946246"/>
          </a:xfrm>
          <a:noFill/>
        </p:grpSpPr>
        <p:sp>
          <p:nvSpPr>
            <p:cNvPr id="18" name="Oval 142"/>
            <p:cNvSpPr/>
            <p:nvPr/>
          </p:nvSpPr>
          <p:spPr>
            <a:xfrm>
              <a:off x="4953000" y="3035753"/>
              <a:ext cx="735289" cy="397094"/>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73">
                <a:solidFill>
                  <a:srgbClr val="FFFFFF"/>
                </a:solidFill>
              </a:endParaRPr>
            </a:p>
          </p:txBody>
        </p:sp>
        <p:sp>
          <p:nvSpPr>
            <p:cNvPr id="19" name="Rectangle 2048"/>
            <p:cNvSpPr>
              <a:spLocks noChangeAspect="1"/>
            </p:cNvSpPr>
            <p:nvPr/>
          </p:nvSpPr>
          <p:spPr bwMode="auto">
            <a:xfrm flipV="1">
              <a:off x="4943850" y="3465247"/>
              <a:ext cx="757741" cy="1516752"/>
            </a:xfrm>
            <a:custGeom>
              <a:avLst/>
              <a:gdLst/>
              <a:ahLst/>
              <a:cxnLst/>
              <a:rect l="l" t="t" r="r" b="b"/>
              <a:pathLst>
                <a:path w="1402492" h="2959444">
                  <a:moveTo>
                    <a:pt x="0" y="37870"/>
                  </a:moveTo>
                  <a:lnTo>
                    <a:pt x="1402492" y="37870"/>
                  </a:lnTo>
                  <a:lnTo>
                    <a:pt x="1402492" y="0"/>
                  </a:lnTo>
                  <a:lnTo>
                    <a:pt x="0" y="0"/>
                  </a:lnTo>
                  <a:close/>
                  <a:moveTo>
                    <a:pt x="1122231" y="170769"/>
                  </a:moveTo>
                  <a:cubicBezTo>
                    <a:pt x="1117181" y="170769"/>
                    <a:pt x="1113087" y="166675"/>
                    <a:pt x="1113087" y="161625"/>
                  </a:cubicBezTo>
                  <a:lnTo>
                    <a:pt x="1113087" y="88473"/>
                  </a:lnTo>
                  <a:cubicBezTo>
                    <a:pt x="1113087" y="83423"/>
                    <a:pt x="1117181" y="79329"/>
                    <a:pt x="1122231" y="79329"/>
                  </a:cubicBezTo>
                  <a:cubicBezTo>
                    <a:pt x="1127281" y="79329"/>
                    <a:pt x="1131375" y="83423"/>
                    <a:pt x="1131375" y="88473"/>
                  </a:cubicBezTo>
                  <a:lnTo>
                    <a:pt x="1131375" y="161625"/>
                  </a:lnTo>
                  <a:cubicBezTo>
                    <a:pt x="1131375" y="166675"/>
                    <a:pt x="1127281" y="170769"/>
                    <a:pt x="1122231" y="170769"/>
                  </a:cubicBezTo>
                  <a:close/>
                  <a:moveTo>
                    <a:pt x="1094233" y="170769"/>
                  </a:moveTo>
                  <a:cubicBezTo>
                    <a:pt x="1089183" y="170769"/>
                    <a:pt x="1085089" y="166675"/>
                    <a:pt x="1085089" y="161625"/>
                  </a:cubicBezTo>
                  <a:lnTo>
                    <a:pt x="1085089" y="88473"/>
                  </a:lnTo>
                  <a:cubicBezTo>
                    <a:pt x="1085089" y="83423"/>
                    <a:pt x="1089183" y="79329"/>
                    <a:pt x="1094233" y="79329"/>
                  </a:cubicBezTo>
                  <a:cubicBezTo>
                    <a:pt x="1099283" y="79329"/>
                    <a:pt x="1103377" y="83423"/>
                    <a:pt x="1103377" y="88473"/>
                  </a:cubicBezTo>
                  <a:lnTo>
                    <a:pt x="1103377" y="161625"/>
                  </a:lnTo>
                  <a:cubicBezTo>
                    <a:pt x="1103377" y="166675"/>
                    <a:pt x="1099283" y="170769"/>
                    <a:pt x="1094233" y="170769"/>
                  </a:cubicBezTo>
                  <a:close/>
                  <a:moveTo>
                    <a:pt x="1066239" y="170769"/>
                  </a:moveTo>
                  <a:cubicBezTo>
                    <a:pt x="1061189" y="170769"/>
                    <a:pt x="1057095" y="166675"/>
                    <a:pt x="1057095" y="161625"/>
                  </a:cubicBezTo>
                  <a:lnTo>
                    <a:pt x="1057095" y="88473"/>
                  </a:lnTo>
                  <a:cubicBezTo>
                    <a:pt x="1057095" y="83423"/>
                    <a:pt x="1061189" y="79329"/>
                    <a:pt x="1066239" y="79329"/>
                  </a:cubicBezTo>
                  <a:cubicBezTo>
                    <a:pt x="1071289" y="79329"/>
                    <a:pt x="1075383" y="83423"/>
                    <a:pt x="1075383" y="88473"/>
                  </a:cubicBezTo>
                  <a:lnTo>
                    <a:pt x="1075383" y="161625"/>
                  </a:lnTo>
                  <a:cubicBezTo>
                    <a:pt x="1075383" y="166675"/>
                    <a:pt x="1071289" y="170769"/>
                    <a:pt x="1066239" y="170769"/>
                  </a:cubicBezTo>
                  <a:close/>
                  <a:moveTo>
                    <a:pt x="1038245" y="170769"/>
                  </a:moveTo>
                  <a:cubicBezTo>
                    <a:pt x="1033195" y="170769"/>
                    <a:pt x="1029101" y="166675"/>
                    <a:pt x="1029101" y="161625"/>
                  </a:cubicBezTo>
                  <a:lnTo>
                    <a:pt x="1029101" y="88473"/>
                  </a:lnTo>
                  <a:cubicBezTo>
                    <a:pt x="1029101" y="83423"/>
                    <a:pt x="1033195" y="79329"/>
                    <a:pt x="1038245" y="79329"/>
                  </a:cubicBezTo>
                  <a:cubicBezTo>
                    <a:pt x="1043295" y="79329"/>
                    <a:pt x="1047389" y="83423"/>
                    <a:pt x="1047389" y="88473"/>
                  </a:cubicBezTo>
                  <a:lnTo>
                    <a:pt x="1047389" y="161625"/>
                  </a:lnTo>
                  <a:cubicBezTo>
                    <a:pt x="1047389" y="166675"/>
                    <a:pt x="1043295" y="170769"/>
                    <a:pt x="1038245" y="170769"/>
                  </a:cubicBezTo>
                  <a:close/>
                  <a:moveTo>
                    <a:pt x="1010251" y="170769"/>
                  </a:moveTo>
                  <a:cubicBezTo>
                    <a:pt x="1005201" y="170769"/>
                    <a:pt x="1001107" y="166675"/>
                    <a:pt x="1001107" y="161625"/>
                  </a:cubicBezTo>
                  <a:lnTo>
                    <a:pt x="1001107" y="88473"/>
                  </a:lnTo>
                  <a:cubicBezTo>
                    <a:pt x="1001107" y="83423"/>
                    <a:pt x="1005201" y="79329"/>
                    <a:pt x="1010251" y="79329"/>
                  </a:cubicBezTo>
                  <a:cubicBezTo>
                    <a:pt x="1015301" y="79329"/>
                    <a:pt x="1019395" y="83423"/>
                    <a:pt x="1019395" y="88473"/>
                  </a:cubicBezTo>
                  <a:lnTo>
                    <a:pt x="1019395" y="161625"/>
                  </a:lnTo>
                  <a:cubicBezTo>
                    <a:pt x="1019395" y="166675"/>
                    <a:pt x="1015301" y="170769"/>
                    <a:pt x="1010251" y="170769"/>
                  </a:cubicBezTo>
                  <a:close/>
                  <a:moveTo>
                    <a:pt x="982257" y="170769"/>
                  </a:moveTo>
                  <a:cubicBezTo>
                    <a:pt x="977207" y="170769"/>
                    <a:pt x="973113" y="166675"/>
                    <a:pt x="973113" y="161625"/>
                  </a:cubicBezTo>
                  <a:lnTo>
                    <a:pt x="973113" y="88473"/>
                  </a:lnTo>
                  <a:cubicBezTo>
                    <a:pt x="973113" y="83423"/>
                    <a:pt x="977207" y="79329"/>
                    <a:pt x="982257" y="79329"/>
                  </a:cubicBezTo>
                  <a:cubicBezTo>
                    <a:pt x="987307" y="79329"/>
                    <a:pt x="991401" y="83423"/>
                    <a:pt x="991401" y="88473"/>
                  </a:cubicBezTo>
                  <a:lnTo>
                    <a:pt x="991401" y="161625"/>
                  </a:lnTo>
                  <a:cubicBezTo>
                    <a:pt x="991401" y="166675"/>
                    <a:pt x="987307" y="170769"/>
                    <a:pt x="982257" y="170769"/>
                  </a:cubicBezTo>
                  <a:close/>
                  <a:moveTo>
                    <a:pt x="954263" y="170769"/>
                  </a:moveTo>
                  <a:cubicBezTo>
                    <a:pt x="949213" y="170769"/>
                    <a:pt x="945119" y="166675"/>
                    <a:pt x="945119" y="161625"/>
                  </a:cubicBezTo>
                  <a:lnTo>
                    <a:pt x="945119" y="88473"/>
                  </a:lnTo>
                  <a:cubicBezTo>
                    <a:pt x="945119" y="83423"/>
                    <a:pt x="949213" y="79329"/>
                    <a:pt x="954263" y="79329"/>
                  </a:cubicBezTo>
                  <a:cubicBezTo>
                    <a:pt x="959313" y="79329"/>
                    <a:pt x="963407" y="83423"/>
                    <a:pt x="963407" y="88473"/>
                  </a:cubicBezTo>
                  <a:lnTo>
                    <a:pt x="963407" y="161625"/>
                  </a:lnTo>
                  <a:cubicBezTo>
                    <a:pt x="963407" y="166675"/>
                    <a:pt x="959313" y="170769"/>
                    <a:pt x="954263" y="170769"/>
                  </a:cubicBezTo>
                  <a:close/>
                  <a:moveTo>
                    <a:pt x="926269" y="170769"/>
                  </a:moveTo>
                  <a:cubicBezTo>
                    <a:pt x="921219" y="170769"/>
                    <a:pt x="917125" y="166675"/>
                    <a:pt x="917125" y="161625"/>
                  </a:cubicBezTo>
                  <a:lnTo>
                    <a:pt x="917125" y="88473"/>
                  </a:lnTo>
                  <a:cubicBezTo>
                    <a:pt x="917125" y="83423"/>
                    <a:pt x="921219" y="79329"/>
                    <a:pt x="926269" y="79329"/>
                  </a:cubicBezTo>
                  <a:cubicBezTo>
                    <a:pt x="931319" y="79329"/>
                    <a:pt x="935413" y="83423"/>
                    <a:pt x="935413" y="88473"/>
                  </a:cubicBezTo>
                  <a:lnTo>
                    <a:pt x="935413" y="161625"/>
                  </a:lnTo>
                  <a:cubicBezTo>
                    <a:pt x="935413" y="166675"/>
                    <a:pt x="931319" y="170769"/>
                    <a:pt x="926269" y="170769"/>
                  </a:cubicBezTo>
                  <a:close/>
                  <a:moveTo>
                    <a:pt x="898275" y="170769"/>
                  </a:moveTo>
                  <a:cubicBezTo>
                    <a:pt x="893225" y="170769"/>
                    <a:pt x="889131" y="166675"/>
                    <a:pt x="889131" y="161625"/>
                  </a:cubicBezTo>
                  <a:lnTo>
                    <a:pt x="889131" y="88473"/>
                  </a:lnTo>
                  <a:cubicBezTo>
                    <a:pt x="889131" y="83423"/>
                    <a:pt x="893225" y="79329"/>
                    <a:pt x="898275" y="79329"/>
                  </a:cubicBezTo>
                  <a:cubicBezTo>
                    <a:pt x="903325" y="79329"/>
                    <a:pt x="907419" y="83423"/>
                    <a:pt x="907419" y="88473"/>
                  </a:cubicBezTo>
                  <a:lnTo>
                    <a:pt x="907419" y="161625"/>
                  </a:lnTo>
                  <a:cubicBezTo>
                    <a:pt x="907419" y="166675"/>
                    <a:pt x="903325" y="170769"/>
                    <a:pt x="898275" y="170769"/>
                  </a:cubicBezTo>
                  <a:close/>
                  <a:moveTo>
                    <a:pt x="870281" y="170769"/>
                  </a:moveTo>
                  <a:cubicBezTo>
                    <a:pt x="865231" y="170769"/>
                    <a:pt x="861137" y="166675"/>
                    <a:pt x="861137" y="161625"/>
                  </a:cubicBezTo>
                  <a:lnTo>
                    <a:pt x="861137" y="88473"/>
                  </a:lnTo>
                  <a:cubicBezTo>
                    <a:pt x="861137" y="83423"/>
                    <a:pt x="865231" y="79329"/>
                    <a:pt x="870281" y="79329"/>
                  </a:cubicBezTo>
                  <a:cubicBezTo>
                    <a:pt x="875331" y="79329"/>
                    <a:pt x="879425" y="83423"/>
                    <a:pt x="879425" y="88473"/>
                  </a:cubicBezTo>
                  <a:lnTo>
                    <a:pt x="879425" y="161625"/>
                  </a:lnTo>
                  <a:cubicBezTo>
                    <a:pt x="879425" y="166675"/>
                    <a:pt x="875331" y="170769"/>
                    <a:pt x="870281" y="170769"/>
                  </a:cubicBezTo>
                  <a:close/>
                  <a:moveTo>
                    <a:pt x="842287" y="170769"/>
                  </a:moveTo>
                  <a:cubicBezTo>
                    <a:pt x="837237" y="170769"/>
                    <a:pt x="833143" y="166675"/>
                    <a:pt x="833143" y="161625"/>
                  </a:cubicBezTo>
                  <a:lnTo>
                    <a:pt x="833143" y="88473"/>
                  </a:lnTo>
                  <a:cubicBezTo>
                    <a:pt x="833143" y="83423"/>
                    <a:pt x="837237" y="79329"/>
                    <a:pt x="842287" y="79329"/>
                  </a:cubicBezTo>
                  <a:cubicBezTo>
                    <a:pt x="847337" y="79329"/>
                    <a:pt x="851431" y="83423"/>
                    <a:pt x="851431" y="88473"/>
                  </a:cubicBezTo>
                  <a:lnTo>
                    <a:pt x="851431" y="161625"/>
                  </a:lnTo>
                  <a:cubicBezTo>
                    <a:pt x="851431" y="166675"/>
                    <a:pt x="847337" y="170769"/>
                    <a:pt x="842287" y="170769"/>
                  </a:cubicBezTo>
                  <a:close/>
                  <a:moveTo>
                    <a:pt x="814293" y="170769"/>
                  </a:moveTo>
                  <a:cubicBezTo>
                    <a:pt x="809243" y="170769"/>
                    <a:pt x="805149" y="166675"/>
                    <a:pt x="805149" y="161625"/>
                  </a:cubicBezTo>
                  <a:lnTo>
                    <a:pt x="805149" y="88473"/>
                  </a:lnTo>
                  <a:cubicBezTo>
                    <a:pt x="805149" y="83423"/>
                    <a:pt x="809243" y="79329"/>
                    <a:pt x="814293" y="79329"/>
                  </a:cubicBezTo>
                  <a:cubicBezTo>
                    <a:pt x="819343" y="79329"/>
                    <a:pt x="823437" y="83423"/>
                    <a:pt x="823437" y="88473"/>
                  </a:cubicBezTo>
                  <a:lnTo>
                    <a:pt x="823437" y="161625"/>
                  </a:lnTo>
                  <a:cubicBezTo>
                    <a:pt x="823437" y="166675"/>
                    <a:pt x="819343" y="170769"/>
                    <a:pt x="814293" y="170769"/>
                  </a:cubicBezTo>
                  <a:close/>
                  <a:moveTo>
                    <a:pt x="786299" y="170769"/>
                  </a:moveTo>
                  <a:cubicBezTo>
                    <a:pt x="781249" y="170769"/>
                    <a:pt x="777155" y="166675"/>
                    <a:pt x="777155" y="161625"/>
                  </a:cubicBezTo>
                  <a:lnTo>
                    <a:pt x="777155" y="88473"/>
                  </a:lnTo>
                  <a:cubicBezTo>
                    <a:pt x="777155" y="83423"/>
                    <a:pt x="781249" y="79329"/>
                    <a:pt x="786299" y="79329"/>
                  </a:cubicBezTo>
                  <a:cubicBezTo>
                    <a:pt x="791349" y="79329"/>
                    <a:pt x="795443" y="83423"/>
                    <a:pt x="795443" y="88473"/>
                  </a:cubicBezTo>
                  <a:lnTo>
                    <a:pt x="795443" y="161625"/>
                  </a:lnTo>
                  <a:cubicBezTo>
                    <a:pt x="795443" y="166675"/>
                    <a:pt x="791349" y="170769"/>
                    <a:pt x="786299" y="170769"/>
                  </a:cubicBezTo>
                  <a:close/>
                  <a:moveTo>
                    <a:pt x="758305" y="170769"/>
                  </a:moveTo>
                  <a:cubicBezTo>
                    <a:pt x="753255" y="170769"/>
                    <a:pt x="749161" y="166675"/>
                    <a:pt x="749161" y="161625"/>
                  </a:cubicBezTo>
                  <a:lnTo>
                    <a:pt x="749161" y="88473"/>
                  </a:lnTo>
                  <a:cubicBezTo>
                    <a:pt x="749161" y="83423"/>
                    <a:pt x="753255" y="79329"/>
                    <a:pt x="758305" y="79329"/>
                  </a:cubicBezTo>
                  <a:cubicBezTo>
                    <a:pt x="763355" y="79329"/>
                    <a:pt x="767449" y="83423"/>
                    <a:pt x="767449" y="88473"/>
                  </a:cubicBezTo>
                  <a:lnTo>
                    <a:pt x="767449" y="161625"/>
                  </a:lnTo>
                  <a:cubicBezTo>
                    <a:pt x="767449" y="166675"/>
                    <a:pt x="763355" y="170769"/>
                    <a:pt x="758305" y="170769"/>
                  </a:cubicBezTo>
                  <a:close/>
                  <a:moveTo>
                    <a:pt x="730311" y="170769"/>
                  </a:moveTo>
                  <a:cubicBezTo>
                    <a:pt x="725261" y="170769"/>
                    <a:pt x="721167" y="166675"/>
                    <a:pt x="721167" y="161625"/>
                  </a:cubicBezTo>
                  <a:lnTo>
                    <a:pt x="721167" y="88473"/>
                  </a:lnTo>
                  <a:cubicBezTo>
                    <a:pt x="721167" y="83423"/>
                    <a:pt x="725261" y="79329"/>
                    <a:pt x="730311" y="79329"/>
                  </a:cubicBezTo>
                  <a:cubicBezTo>
                    <a:pt x="735361" y="79329"/>
                    <a:pt x="739455" y="83423"/>
                    <a:pt x="739455" y="88473"/>
                  </a:cubicBezTo>
                  <a:lnTo>
                    <a:pt x="739455" y="161625"/>
                  </a:lnTo>
                  <a:cubicBezTo>
                    <a:pt x="739455" y="166675"/>
                    <a:pt x="735361" y="170769"/>
                    <a:pt x="730311" y="170769"/>
                  </a:cubicBezTo>
                  <a:close/>
                  <a:moveTo>
                    <a:pt x="702317" y="170769"/>
                  </a:moveTo>
                  <a:cubicBezTo>
                    <a:pt x="697267" y="170769"/>
                    <a:pt x="693173" y="166675"/>
                    <a:pt x="693173" y="161625"/>
                  </a:cubicBezTo>
                  <a:lnTo>
                    <a:pt x="693173" y="88473"/>
                  </a:lnTo>
                  <a:cubicBezTo>
                    <a:pt x="693173" y="83423"/>
                    <a:pt x="697267" y="79329"/>
                    <a:pt x="702317" y="79329"/>
                  </a:cubicBezTo>
                  <a:cubicBezTo>
                    <a:pt x="707367" y="79329"/>
                    <a:pt x="711461" y="83423"/>
                    <a:pt x="711461" y="88473"/>
                  </a:cubicBezTo>
                  <a:lnTo>
                    <a:pt x="711461" y="161625"/>
                  </a:lnTo>
                  <a:cubicBezTo>
                    <a:pt x="711461" y="166675"/>
                    <a:pt x="707367" y="170769"/>
                    <a:pt x="702317" y="170769"/>
                  </a:cubicBezTo>
                  <a:close/>
                  <a:moveTo>
                    <a:pt x="674323" y="170769"/>
                  </a:moveTo>
                  <a:cubicBezTo>
                    <a:pt x="669273" y="170769"/>
                    <a:pt x="665179" y="166675"/>
                    <a:pt x="665179" y="161625"/>
                  </a:cubicBezTo>
                  <a:lnTo>
                    <a:pt x="665179" y="88473"/>
                  </a:lnTo>
                  <a:cubicBezTo>
                    <a:pt x="665179" y="83423"/>
                    <a:pt x="669273" y="79329"/>
                    <a:pt x="674323" y="79329"/>
                  </a:cubicBezTo>
                  <a:cubicBezTo>
                    <a:pt x="679373" y="79329"/>
                    <a:pt x="683467" y="83423"/>
                    <a:pt x="683467" y="88473"/>
                  </a:cubicBezTo>
                  <a:lnTo>
                    <a:pt x="683467" y="161625"/>
                  </a:lnTo>
                  <a:cubicBezTo>
                    <a:pt x="683467" y="166675"/>
                    <a:pt x="679373" y="170769"/>
                    <a:pt x="674323" y="170769"/>
                  </a:cubicBezTo>
                  <a:close/>
                  <a:moveTo>
                    <a:pt x="646329" y="170769"/>
                  </a:moveTo>
                  <a:cubicBezTo>
                    <a:pt x="641279" y="170769"/>
                    <a:pt x="637185" y="166675"/>
                    <a:pt x="637185" y="161625"/>
                  </a:cubicBezTo>
                  <a:lnTo>
                    <a:pt x="637185" y="88473"/>
                  </a:lnTo>
                  <a:cubicBezTo>
                    <a:pt x="637185" y="83423"/>
                    <a:pt x="641279" y="79329"/>
                    <a:pt x="646329" y="79329"/>
                  </a:cubicBezTo>
                  <a:cubicBezTo>
                    <a:pt x="651379" y="79329"/>
                    <a:pt x="655473" y="83423"/>
                    <a:pt x="655473" y="88473"/>
                  </a:cubicBezTo>
                  <a:lnTo>
                    <a:pt x="655473" y="161625"/>
                  </a:lnTo>
                  <a:cubicBezTo>
                    <a:pt x="655473" y="166675"/>
                    <a:pt x="651379" y="170769"/>
                    <a:pt x="646329" y="170769"/>
                  </a:cubicBezTo>
                  <a:close/>
                  <a:moveTo>
                    <a:pt x="618335" y="170769"/>
                  </a:moveTo>
                  <a:cubicBezTo>
                    <a:pt x="613285" y="170769"/>
                    <a:pt x="609191" y="166675"/>
                    <a:pt x="609191" y="161625"/>
                  </a:cubicBezTo>
                  <a:lnTo>
                    <a:pt x="609191" y="88473"/>
                  </a:lnTo>
                  <a:cubicBezTo>
                    <a:pt x="609191" y="83423"/>
                    <a:pt x="613285" y="79329"/>
                    <a:pt x="618335" y="79329"/>
                  </a:cubicBezTo>
                  <a:cubicBezTo>
                    <a:pt x="623385" y="79329"/>
                    <a:pt x="627479" y="83423"/>
                    <a:pt x="627479" y="88473"/>
                  </a:cubicBezTo>
                  <a:lnTo>
                    <a:pt x="627479" y="161625"/>
                  </a:lnTo>
                  <a:cubicBezTo>
                    <a:pt x="627479" y="166675"/>
                    <a:pt x="623385" y="170769"/>
                    <a:pt x="618335" y="170769"/>
                  </a:cubicBezTo>
                  <a:close/>
                  <a:moveTo>
                    <a:pt x="590341" y="170769"/>
                  </a:moveTo>
                  <a:cubicBezTo>
                    <a:pt x="585291" y="170769"/>
                    <a:pt x="581197" y="166675"/>
                    <a:pt x="581197" y="161625"/>
                  </a:cubicBezTo>
                  <a:lnTo>
                    <a:pt x="581197" y="88473"/>
                  </a:lnTo>
                  <a:cubicBezTo>
                    <a:pt x="581197" y="83423"/>
                    <a:pt x="585291" y="79329"/>
                    <a:pt x="590341" y="79329"/>
                  </a:cubicBezTo>
                  <a:cubicBezTo>
                    <a:pt x="595391" y="79329"/>
                    <a:pt x="599485" y="83423"/>
                    <a:pt x="599485" y="88473"/>
                  </a:cubicBezTo>
                  <a:lnTo>
                    <a:pt x="599485" y="161625"/>
                  </a:lnTo>
                  <a:cubicBezTo>
                    <a:pt x="599485" y="166675"/>
                    <a:pt x="595391" y="170769"/>
                    <a:pt x="590341" y="170769"/>
                  </a:cubicBezTo>
                  <a:close/>
                  <a:moveTo>
                    <a:pt x="562347" y="170769"/>
                  </a:moveTo>
                  <a:cubicBezTo>
                    <a:pt x="557297" y="170769"/>
                    <a:pt x="553203" y="166675"/>
                    <a:pt x="553203" y="161625"/>
                  </a:cubicBezTo>
                  <a:lnTo>
                    <a:pt x="553203" y="88473"/>
                  </a:lnTo>
                  <a:cubicBezTo>
                    <a:pt x="553203" y="83423"/>
                    <a:pt x="557297" y="79329"/>
                    <a:pt x="562347" y="79329"/>
                  </a:cubicBezTo>
                  <a:cubicBezTo>
                    <a:pt x="567397" y="79329"/>
                    <a:pt x="571491" y="83423"/>
                    <a:pt x="571491" y="88473"/>
                  </a:cubicBezTo>
                  <a:lnTo>
                    <a:pt x="571491" y="161625"/>
                  </a:lnTo>
                  <a:cubicBezTo>
                    <a:pt x="571491" y="166675"/>
                    <a:pt x="567397" y="170769"/>
                    <a:pt x="562347" y="170769"/>
                  </a:cubicBezTo>
                  <a:close/>
                  <a:moveTo>
                    <a:pt x="534353" y="170769"/>
                  </a:moveTo>
                  <a:cubicBezTo>
                    <a:pt x="529303" y="170769"/>
                    <a:pt x="525209" y="166675"/>
                    <a:pt x="525209" y="161625"/>
                  </a:cubicBezTo>
                  <a:lnTo>
                    <a:pt x="525209" y="88473"/>
                  </a:lnTo>
                  <a:cubicBezTo>
                    <a:pt x="525209" y="83423"/>
                    <a:pt x="529303" y="79329"/>
                    <a:pt x="534353" y="79329"/>
                  </a:cubicBezTo>
                  <a:cubicBezTo>
                    <a:pt x="539403" y="79329"/>
                    <a:pt x="543497" y="83423"/>
                    <a:pt x="543497" y="88473"/>
                  </a:cubicBezTo>
                  <a:lnTo>
                    <a:pt x="543497" y="161625"/>
                  </a:lnTo>
                  <a:cubicBezTo>
                    <a:pt x="543497" y="166675"/>
                    <a:pt x="539403" y="170769"/>
                    <a:pt x="534353" y="170769"/>
                  </a:cubicBezTo>
                  <a:close/>
                  <a:moveTo>
                    <a:pt x="506359" y="170769"/>
                  </a:moveTo>
                  <a:cubicBezTo>
                    <a:pt x="501309" y="170769"/>
                    <a:pt x="497215" y="166675"/>
                    <a:pt x="497215" y="161625"/>
                  </a:cubicBezTo>
                  <a:lnTo>
                    <a:pt x="497215" y="88473"/>
                  </a:lnTo>
                  <a:cubicBezTo>
                    <a:pt x="497215" y="83423"/>
                    <a:pt x="501309" y="79329"/>
                    <a:pt x="506359" y="79329"/>
                  </a:cubicBezTo>
                  <a:cubicBezTo>
                    <a:pt x="511409" y="79329"/>
                    <a:pt x="515503" y="83423"/>
                    <a:pt x="515503" y="88473"/>
                  </a:cubicBezTo>
                  <a:lnTo>
                    <a:pt x="515503" y="161625"/>
                  </a:lnTo>
                  <a:cubicBezTo>
                    <a:pt x="515503" y="166675"/>
                    <a:pt x="511409" y="170769"/>
                    <a:pt x="506359" y="170769"/>
                  </a:cubicBezTo>
                  <a:close/>
                  <a:moveTo>
                    <a:pt x="478365" y="170769"/>
                  </a:moveTo>
                  <a:cubicBezTo>
                    <a:pt x="473315" y="170769"/>
                    <a:pt x="469221" y="166675"/>
                    <a:pt x="469221" y="161625"/>
                  </a:cubicBezTo>
                  <a:lnTo>
                    <a:pt x="469221" y="88473"/>
                  </a:lnTo>
                  <a:cubicBezTo>
                    <a:pt x="469221" y="83423"/>
                    <a:pt x="473315" y="79329"/>
                    <a:pt x="478365" y="79329"/>
                  </a:cubicBezTo>
                  <a:cubicBezTo>
                    <a:pt x="483415" y="79329"/>
                    <a:pt x="487509" y="83423"/>
                    <a:pt x="487509" y="88473"/>
                  </a:cubicBezTo>
                  <a:lnTo>
                    <a:pt x="487509" y="161625"/>
                  </a:lnTo>
                  <a:cubicBezTo>
                    <a:pt x="487509" y="166675"/>
                    <a:pt x="483415" y="170769"/>
                    <a:pt x="478365" y="170769"/>
                  </a:cubicBezTo>
                  <a:close/>
                  <a:moveTo>
                    <a:pt x="450371" y="170769"/>
                  </a:moveTo>
                  <a:cubicBezTo>
                    <a:pt x="445321" y="170769"/>
                    <a:pt x="441227" y="166675"/>
                    <a:pt x="441227" y="161625"/>
                  </a:cubicBezTo>
                  <a:lnTo>
                    <a:pt x="441227" y="88473"/>
                  </a:lnTo>
                  <a:cubicBezTo>
                    <a:pt x="441227" y="83423"/>
                    <a:pt x="445321" y="79329"/>
                    <a:pt x="450371" y="79329"/>
                  </a:cubicBezTo>
                  <a:cubicBezTo>
                    <a:pt x="455421" y="79329"/>
                    <a:pt x="459515" y="83423"/>
                    <a:pt x="459515" y="88473"/>
                  </a:cubicBezTo>
                  <a:lnTo>
                    <a:pt x="459515" y="161625"/>
                  </a:lnTo>
                  <a:cubicBezTo>
                    <a:pt x="459515" y="166675"/>
                    <a:pt x="455421" y="170769"/>
                    <a:pt x="450371" y="170769"/>
                  </a:cubicBezTo>
                  <a:close/>
                  <a:moveTo>
                    <a:pt x="422377" y="170769"/>
                  </a:moveTo>
                  <a:cubicBezTo>
                    <a:pt x="417327" y="170769"/>
                    <a:pt x="413233" y="166675"/>
                    <a:pt x="413233" y="161625"/>
                  </a:cubicBezTo>
                  <a:lnTo>
                    <a:pt x="413233" y="88473"/>
                  </a:lnTo>
                  <a:cubicBezTo>
                    <a:pt x="413233" y="83423"/>
                    <a:pt x="417327" y="79329"/>
                    <a:pt x="422377" y="79329"/>
                  </a:cubicBezTo>
                  <a:cubicBezTo>
                    <a:pt x="427427" y="79329"/>
                    <a:pt x="431521" y="83423"/>
                    <a:pt x="431521" y="88473"/>
                  </a:cubicBezTo>
                  <a:lnTo>
                    <a:pt x="431521" y="161625"/>
                  </a:lnTo>
                  <a:cubicBezTo>
                    <a:pt x="431521" y="166675"/>
                    <a:pt x="427427" y="170769"/>
                    <a:pt x="422377" y="170769"/>
                  </a:cubicBezTo>
                  <a:close/>
                  <a:moveTo>
                    <a:pt x="394383" y="170769"/>
                  </a:moveTo>
                  <a:cubicBezTo>
                    <a:pt x="389333" y="170769"/>
                    <a:pt x="385239" y="166675"/>
                    <a:pt x="385239" y="161625"/>
                  </a:cubicBezTo>
                  <a:lnTo>
                    <a:pt x="385239" y="88473"/>
                  </a:lnTo>
                  <a:cubicBezTo>
                    <a:pt x="385239" y="83423"/>
                    <a:pt x="389333" y="79329"/>
                    <a:pt x="394383" y="79329"/>
                  </a:cubicBezTo>
                  <a:cubicBezTo>
                    <a:pt x="399433" y="79329"/>
                    <a:pt x="403527" y="83423"/>
                    <a:pt x="403527" y="88473"/>
                  </a:cubicBezTo>
                  <a:lnTo>
                    <a:pt x="403527" y="161625"/>
                  </a:lnTo>
                  <a:cubicBezTo>
                    <a:pt x="403527" y="166675"/>
                    <a:pt x="399433" y="170769"/>
                    <a:pt x="394383" y="170769"/>
                  </a:cubicBezTo>
                  <a:close/>
                  <a:moveTo>
                    <a:pt x="366389" y="170769"/>
                  </a:moveTo>
                  <a:cubicBezTo>
                    <a:pt x="361339" y="170769"/>
                    <a:pt x="357245" y="166675"/>
                    <a:pt x="357245" y="161625"/>
                  </a:cubicBezTo>
                  <a:lnTo>
                    <a:pt x="357245" y="88473"/>
                  </a:lnTo>
                  <a:cubicBezTo>
                    <a:pt x="357245" y="83423"/>
                    <a:pt x="361339" y="79329"/>
                    <a:pt x="366389" y="79329"/>
                  </a:cubicBezTo>
                  <a:cubicBezTo>
                    <a:pt x="371439" y="79329"/>
                    <a:pt x="375533" y="83423"/>
                    <a:pt x="375533" y="88473"/>
                  </a:cubicBezTo>
                  <a:lnTo>
                    <a:pt x="375533" y="161625"/>
                  </a:lnTo>
                  <a:cubicBezTo>
                    <a:pt x="375533" y="166675"/>
                    <a:pt x="371439" y="170769"/>
                    <a:pt x="366389" y="170769"/>
                  </a:cubicBezTo>
                  <a:close/>
                  <a:moveTo>
                    <a:pt x="338395" y="170769"/>
                  </a:moveTo>
                  <a:cubicBezTo>
                    <a:pt x="333345" y="170769"/>
                    <a:pt x="329251" y="166675"/>
                    <a:pt x="329251" y="161625"/>
                  </a:cubicBezTo>
                  <a:lnTo>
                    <a:pt x="329251" y="88473"/>
                  </a:lnTo>
                  <a:cubicBezTo>
                    <a:pt x="329251" y="83423"/>
                    <a:pt x="333345" y="79329"/>
                    <a:pt x="338395" y="79329"/>
                  </a:cubicBezTo>
                  <a:cubicBezTo>
                    <a:pt x="343445" y="79329"/>
                    <a:pt x="347539" y="83423"/>
                    <a:pt x="347539" y="88473"/>
                  </a:cubicBezTo>
                  <a:lnTo>
                    <a:pt x="347539" y="161625"/>
                  </a:lnTo>
                  <a:cubicBezTo>
                    <a:pt x="347539" y="166675"/>
                    <a:pt x="343445" y="170769"/>
                    <a:pt x="338395" y="170769"/>
                  </a:cubicBezTo>
                  <a:close/>
                  <a:moveTo>
                    <a:pt x="310401" y="170769"/>
                  </a:moveTo>
                  <a:cubicBezTo>
                    <a:pt x="305351" y="170769"/>
                    <a:pt x="301257" y="166675"/>
                    <a:pt x="301257" y="161625"/>
                  </a:cubicBezTo>
                  <a:lnTo>
                    <a:pt x="301257" y="88473"/>
                  </a:lnTo>
                  <a:cubicBezTo>
                    <a:pt x="301257" y="83423"/>
                    <a:pt x="305351" y="79329"/>
                    <a:pt x="310401" y="79329"/>
                  </a:cubicBezTo>
                  <a:cubicBezTo>
                    <a:pt x="315451" y="79329"/>
                    <a:pt x="319545" y="83423"/>
                    <a:pt x="319545" y="88473"/>
                  </a:cubicBezTo>
                  <a:lnTo>
                    <a:pt x="319545" y="161625"/>
                  </a:lnTo>
                  <a:cubicBezTo>
                    <a:pt x="319545" y="166675"/>
                    <a:pt x="315451" y="170769"/>
                    <a:pt x="310401" y="170769"/>
                  </a:cubicBezTo>
                  <a:close/>
                  <a:moveTo>
                    <a:pt x="282407" y="170769"/>
                  </a:moveTo>
                  <a:cubicBezTo>
                    <a:pt x="277357" y="170769"/>
                    <a:pt x="273263" y="166675"/>
                    <a:pt x="273263" y="161625"/>
                  </a:cubicBezTo>
                  <a:lnTo>
                    <a:pt x="273263" y="88473"/>
                  </a:lnTo>
                  <a:cubicBezTo>
                    <a:pt x="273263" y="83423"/>
                    <a:pt x="277357" y="79329"/>
                    <a:pt x="282407" y="79329"/>
                  </a:cubicBezTo>
                  <a:cubicBezTo>
                    <a:pt x="287457" y="79329"/>
                    <a:pt x="291551" y="83423"/>
                    <a:pt x="291551" y="88473"/>
                  </a:cubicBezTo>
                  <a:lnTo>
                    <a:pt x="291551" y="161625"/>
                  </a:lnTo>
                  <a:cubicBezTo>
                    <a:pt x="291551" y="166675"/>
                    <a:pt x="287457" y="170769"/>
                    <a:pt x="282407" y="170769"/>
                  </a:cubicBezTo>
                  <a:close/>
                  <a:moveTo>
                    <a:pt x="0" y="187436"/>
                  </a:moveTo>
                  <a:lnTo>
                    <a:pt x="1402492" y="187436"/>
                  </a:lnTo>
                  <a:lnTo>
                    <a:pt x="1402492" y="56158"/>
                  </a:lnTo>
                  <a:lnTo>
                    <a:pt x="0" y="56158"/>
                  </a:lnTo>
                  <a:close/>
                  <a:moveTo>
                    <a:pt x="448311" y="646221"/>
                  </a:moveTo>
                  <a:cubicBezTo>
                    <a:pt x="435378" y="646221"/>
                    <a:pt x="424893" y="635736"/>
                    <a:pt x="424893" y="622803"/>
                  </a:cubicBezTo>
                  <a:lnTo>
                    <a:pt x="424893" y="400558"/>
                  </a:lnTo>
                  <a:cubicBezTo>
                    <a:pt x="424893" y="387625"/>
                    <a:pt x="435378" y="377140"/>
                    <a:pt x="448311" y="377140"/>
                  </a:cubicBezTo>
                  <a:lnTo>
                    <a:pt x="1211100" y="377140"/>
                  </a:lnTo>
                  <a:cubicBezTo>
                    <a:pt x="1224033" y="377140"/>
                    <a:pt x="1234518" y="387625"/>
                    <a:pt x="1234518" y="400558"/>
                  </a:cubicBezTo>
                  <a:lnTo>
                    <a:pt x="1234518" y="622803"/>
                  </a:lnTo>
                  <a:cubicBezTo>
                    <a:pt x="1234518" y="635736"/>
                    <a:pt x="1224033" y="646221"/>
                    <a:pt x="1211100" y="646221"/>
                  </a:cubicBezTo>
                  <a:close/>
                  <a:moveTo>
                    <a:pt x="1157297" y="896251"/>
                  </a:moveTo>
                  <a:cubicBezTo>
                    <a:pt x="1142981" y="896251"/>
                    <a:pt x="1131375" y="884645"/>
                    <a:pt x="1131375" y="870329"/>
                  </a:cubicBezTo>
                  <a:lnTo>
                    <a:pt x="1131375" y="765012"/>
                  </a:lnTo>
                  <a:cubicBezTo>
                    <a:pt x="1131375" y="750696"/>
                    <a:pt x="1142981" y="739090"/>
                    <a:pt x="1157297" y="739090"/>
                  </a:cubicBezTo>
                  <a:lnTo>
                    <a:pt x="1260983" y="739090"/>
                  </a:lnTo>
                  <a:cubicBezTo>
                    <a:pt x="1275299" y="739090"/>
                    <a:pt x="1286905" y="750696"/>
                    <a:pt x="1286905" y="765012"/>
                  </a:cubicBezTo>
                  <a:lnTo>
                    <a:pt x="1286905" y="870329"/>
                  </a:lnTo>
                  <a:cubicBezTo>
                    <a:pt x="1286905" y="884645"/>
                    <a:pt x="1275299" y="896251"/>
                    <a:pt x="1260983" y="896251"/>
                  </a:cubicBezTo>
                  <a:close/>
                  <a:moveTo>
                    <a:pt x="193380" y="1417901"/>
                  </a:moveTo>
                  <a:lnTo>
                    <a:pt x="236685" y="1417901"/>
                  </a:lnTo>
                  <a:lnTo>
                    <a:pt x="276969" y="1362511"/>
                  </a:lnTo>
                  <a:lnTo>
                    <a:pt x="276969" y="1190793"/>
                  </a:lnTo>
                  <a:lnTo>
                    <a:pt x="319776" y="1190793"/>
                  </a:lnTo>
                  <a:lnTo>
                    <a:pt x="319049" y="1364525"/>
                  </a:lnTo>
                  <a:lnTo>
                    <a:pt x="355305" y="1417901"/>
                  </a:lnTo>
                  <a:lnTo>
                    <a:pt x="398610" y="1417901"/>
                  </a:lnTo>
                  <a:lnTo>
                    <a:pt x="438894" y="1362511"/>
                  </a:lnTo>
                  <a:lnTo>
                    <a:pt x="438894" y="1190793"/>
                  </a:lnTo>
                  <a:lnTo>
                    <a:pt x="486464" y="1190793"/>
                  </a:lnTo>
                  <a:lnTo>
                    <a:pt x="485737" y="1364525"/>
                  </a:lnTo>
                  <a:lnTo>
                    <a:pt x="521993" y="1417901"/>
                  </a:lnTo>
                  <a:lnTo>
                    <a:pt x="565298" y="1417901"/>
                  </a:lnTo>
                  <a:lnTo>
                    <a:pt x="605582" y="1362511"/>
                  </a:lnTo>
                  <a:lnTo>
                    <a:pt x="605582" y="1190793"/>
                  </a:lnTo>
                  <a:lnTo>
                    <a:pt x="658202" y="1190793"/>
                  </a:lnTo>
                  <a:lnTo>
                    <a:pt x="657475" y="1364525"/>
                  </a:lnTo>
                  <a:lnTo>
                    <a:pt x="693731" y="1417901"/>
                  </a:lnTo>
                  <a:lnTo>
                    <a:pt x="737036" y="1417901"/>
                  </a:lnTo>
                  <a:lnTo>
                    <a:pt x="777320" y="1362511"/>
                  </a:lnTo>
                  <a:lnTo>
                    <a:pt x="777320" y="1190793"/>
                  </a:lnTo>
                  <a:lnTo>
                    <a:pt x="811843" y="1190793"/>
                  </a:lnTo>
                  <a:lnTo>
                    <a:pt x="811843" y="1092914"/>
                  </a:lnTo>
                  <a:lnTo>
                    <a:pt x="126043" y="1092914"/>
                  </a:lnTo>
                  <a:lnTo>
                    <a:pt x="126043" y="1190793"/>
                  </a:lnTo>
                  <a:lnTo>
                    <a:pt x="157851" y="1190793"/>
                  </a:lnTo>
                  <a:lnTo>
                    <a:pt x="157124" y="1364525"/>
                  </a:lnTo>
                  <a:close/>
                  <a:moveTo>
                    <a:pt x="715384" y="1461206"/>
                  </a:moveTo>
                  <a:lnTo>
                    <a:pt x="733542" y="1459289"/>
                  </a:lnTo>
                  <a:lnTo>
                    <a:pt x="739046" y="1457208"/>
                  </a:lnTo>
                  <a:lnTo>
                    <a:pt x="741065" y="1454659"/>
                  </a:lnTo>
                  <a:lnTo>
                    <a:pt x="741065" y="1428476"/>
                  </a:lnTo>
                  <a:lnTo>
                    <a:pt x="739046" y="1425927"/>
                  </a:lnTo>
                  <a:lnTo>
                    <a:pt x="733542" y="1423846"/>
                  </a:lnTo>
                  <a:cubicBezTo>
                    <a:pt x="728894" y="1422661"/>
                    <a:pt x="722474" y="1421929"/>
                    <a:pt x="715384" y="1421929"/>
                  </a:cubicBezTo>
                  <a:cubicBezTo>
                    <a:pt x="704748" y="1421929"/>
                    <a:pt x="695620" y="1423577"/>
                    <a:pt x="691721" y="1425927"/>
                  </a:cubicBezTo>
                  <a:cubicBezTo>
                    <a:pt x="690421" y="1426711"/>
                    <a:pt x="689703" y="1427572"/>
                    <a:pt x="689703" y="1428476"/>
                  </a:cubicBezTo>
                  <a:lnTo>
                    <a:pt x="689703" y="1454659"/>
                  </a:lnTo>
                  <a:cubicBezTo>
                    <a:pt x="689703" y="1456467"/>
                    <a:pt x="692578" y="1458104"/>
                    <a:pt x="697225" y="1459289"/>
                  </a:cubicBezTo>
                  <a:cubicBezTo>
                    <a:pt x="701873" y="1460473"/>
                    <a:pt x="708293" y="1461206"/>
                    <a:pt x="715384" y="1461206"/>
                  </a:cubicBezTo>
                  <a:close/>
                  <a:moveTo>
                    <a:pt x="543646" y="1461206"/>
                  </a:moveTo>
                  <a:lnTo>
                    <a:pt x="561804" y="1459289"/>
                  </a:lnTo>
                  <a:lnTo>
                    <a:pt x="567308" y="1457208"/>
                  </a:lnTo>
                  <a:lnTo>
                    <a:pt x="569327" y="1454659"/>
                  </a:lnTo>
                  <a:lnTo>
                    <a:pt x="569327" y="1428476"/>
                  </a:lnTo>
                  <a:lnTo>
                    <a:pt x="567308" y="1425927"/>
                  </a:lnTo>
                  <a:lnTo>
                    <a:pt x="561804" y="1423846"/>
                  </a:lnTo>
                  <a:cubicBezTo>
                    <a:pt x="557156" y="1422661"/>
                    <a:pt x="550736" y="1421929"/>
                    <a:pt x="543646" y="1421929"/>
                  </a:cubicBezTo>
                  <a:cubicBezTo>
                    <a:pt x="533010" y="1421929"/>
                    <a:pt x="523882" y="1423577"/>
                    <a:pt x="519983" y="1425927"/>
                  </a:cubicBezTo>
                  <a:cubicBezTo>
                    <a:pt x="518683" y="1426711"/>
                    <a:pt x="517965" y="1427572"/>
                    <a:pt x="517965" y="1428476"/>
                  </a:cubicBezTo>
                  <a:lnTo>
                    <a:pt x="517965" y="1454659"/>
                  </a:lnTo>
                  <a:cubicBezTo>
                    <a:pt x="517965" y="1456467"/>
                    <a:pt x="520840" y="1458104"/>
                    <a:pt x="525487" y="1459289"/>
                  </a:cubicBezTo>
                  <a:cubicBezTo>
                    <a:pt x="530135" y="1460473"/>
                    <a:pt x="536555" y="1461206"/>
                    <a:pt x="543646" y="1461206"/>
                  </a:cubicBezTo>
                  <a:close/>
                  <a:moveTo>
                    <a:pt x="376958" y="1461206"/>
                  </a:moveTo>
                  <a:lnTo>
                    <a:pt x="395116" y="1459289"/>
                  </a:lnTo>
                  <a:lnTo>
                    <a:pt x="400620" y="1457208"/>
                  </a:lnTo>
                  <a:lnTo>
                    <a:pt x="402639" y="1454659"/>
                  </a:lnTo>
                  <a:lnTo>
                    <a:pt x="402639" y="1428476"/>
                  </a:lnTo>
                  <a:lnTo>
                    <a:pt x="400620" y="1425927"/>
                  </a:lnTo>
                  <a:lnTo>
                    <a:pt x="395116" y="1423846"/>
                  </a:lnTo>
                  <a:cubicBezTo>
                    <a:pt x="390468" y="1422661"/>
                    <a:pt x="384048" y="1421929"/>
                    <a:pt x="376958" y="1421929"/>
                  </a:cubicBezTo>
                  <a:cubicBezTo>
                    <a:pt x="366322" y="1421929"/>
                    <a:pt x="357194" y="1423577"/>
                    <a:pt x="353295" y="1425927"/>
                  </a:cubicBezTo>
                  <a:cubicBezTo>
                    <a:pt x="351995" y="1426711"/>
                    <a:pt x="351277" y="1427572"/>
                    <a:pt x="351277" y="1428476"/>
                  </a:cubicBezTo>
                  <a:lnTo>
                    <a:pt x="351277" y="1454659"/>
                  </a:lnTo>
                  <a:cubicBezTo>
                    <a:pt x="351277" y="1456467"/>
                    <a:pt x="354152" y="1458104"/>
                    <a:pt x="358799" y="1459289"/>
                  </a:cubicBezTo>
                  <a:cubicBezTo>
                    <a:pt x="363447" y="1460473"/>
                    <a:pt x="369867" y="1461206"/>
                    <a:pt x="376958" y="1461206"/>
                  </a:cubicBezTo>
                  <a:close/>
                  <a:moveTo>
                    <a:pt x="215033" y="1461206"/>
                  </a:moveTo>
                  <a:lnTo>
                    <a:pt x="233191" y="1459289"/>
                  </a:lnTo>
                  <a:lnTo>
                    <a:pt x="238695" y="1457208"/>
                  </a:lnTo>
                  <a:lnTo>
                    <a:pt x="240714" y="1454659"/>
                  </a:lnTo>
                  <a:lnTo>
                    <a:pt x="240714" y="1428476"/>
                  </a:lnTo>
                  <a:lnTo>
                    <a:pt x="238695" y="1425927"/>
                  </a:lnTo>
                  <a:lnTo>
                    <a:pt x="233191" y="1423846"/>
                  </a:lnTo>
                  <a:cubicBezTo>
                    <a:pt x="228543" y="1422661"/>
                    <a:pt x="222123" y="1421929"/>
                    <a:pt x="215033" y="1421929"/>
                  </a:cubicBezTo>
                  <a:cubicBezTo>
                    <a:pt x="204397" y="1421929"/>
                    <a:pt x="195269" y="1423577"/>
                    <a:pt x="191370" y="1425927"/>
                  </a:cubicBezTo>
                  <a:cubicBezTo>
                    <a:pt x="190070" y="1426711"/>
                    <a:pt x="189352" y="1427572"/>
                    <a:pt x="189352" y="1428476"/>
                  </a:cubicBezTo>
                  <a:lnTo>
                    <a:pt x="189352" y="1454659"/>
                  </a:lnTo>
                  <a:cubicBezTo>
                    <a:pt x="189352" y="1456467"/>
                    <a:pt x="192227" y="1458104"/>
                    <a:pt x="196874" y="1459289"/>
                  </a:cubicBezTo>
                  <a:cubicBezTo>
                    <a:pt x="201522" y="1460473"/>
                    <a:pt x="207942" y="1461206"/>
                    <a:pt x="215033" y="1461206"/>
                  </a:cubicBezTo>
                  <a:close/>
                  <a:moveTo>
                    <a:pt x="486552" y="1531448"/>
                  </a:moveTo>
                  <a:cubicBezTo>
                    <a:pt x="486158" y="1531123"/>
                    <a:pt x="486146" y="1530770"/>
                    <a:pt x="486146" y="1530415"/>
                  </a:cubicBezTo>
                  <a:lnTo>
                    <a:pt x="486560" y="1529359"/>
                  </a:lnTo>
                  <a:close/>
                  <a:moveTo>
                    <a:pt x="319858" y="1532686"/>
                  </a:moveTo>
                  <a:cubicBezTo>
                    <a:pt x="319027" y="1532018"/>
                    <a:pt x="318967" y="1531224"/>
                    <a:pt x="318967" y="1530415"/>
                  </a:cubicBezTo>
                  <a:lnTo>
                    <a:pt x="319878" y="1528094"/>
                  </a:lnTo>
                  <a:close/>
                  <a:moveTo>
                    <a:pt x="157929" y="1533624"/>
                  </a:moveTo>
                  <a:cubicBezTo>
                    <a:pt x="156796" y="1532725"/>
                    <a:pt x="156670" y="1531585"/>
                    <a:pt x="156670" y="1530415"/>
                  </a:cubicBezTo>
                  <a:lnTo>
                    <a:pt x="157957" y="1527136"/>
                  </a:lnTo>
                  <a:close/>
                  <a:moveTo>
                    <a:pt x="658276" y="1534776"/>
                  </a:moveTo>
                  <a:cubicBezTo>
                    <a:pt x="656808" y="1533616"/>
                    <a:pt x="656564" y="1532045"/>
                    <a:pt x="656564" y="1530415"/>
                  </a:cubicBezTo>
                  <a:lnTo>
                    <a:pt x="658313" y="1525960"/>
                  </a:lnTo>
                  <a:close/>
                  <a:moveTo>
                    <a:pt x="1191766" y="1623750"/>
                  </a:moveTo>
                  <a:lnTo>
                    <a:pt x="1199790" y="1623750"/>
                  </a:lnTo>
                  <a:lnTo>
                    <a:pt x="1199790" y="1566817"/>
                  </a:lnTo>
                  <a:lnTo>
                    <a:pt x="1191766" y="1566817"/>
                  </a:lnTo>
                  <a:close/>
                  <a:moveTo>
                    <a:pt x="1197062" y="1639589"/>
                  </a:moveTo>
                  <a:cubicBezTo>
                    <a:pt x="1172200" y="1639589"/>
                    <a:pt x="1152046" y="1619435"/>
                    <a:pt x="1152046" y="1594573"/>
                  </a:cubicBezTo>
                  <a:cubicBezTo>
                    <a:pt x="1152046" y="1569711"/>
                    <a:pt x="1172200" y="1549557"/>
                    <a:pt x="1197062" y="1549557"/>
                  </a:cubicBezTo>
                  <a:cubicBezTo>
                    <a:pt x="1221924" y="1549557"/>
                    <a:pt x="1242079" y="1569711"/>
                    <a:pt x="1242079" y="1594573"/>
                  </a:cubicBezTo>
                  <a:cubicBezTo>
                    <a:pt x="1242079" y="1619435"/>
                    <a:pt x="1221924" y="1639589"/>
                    <a:pt x="1197062" y="1639589"/>
                  </a:cubicBezTo>
                  <a:close/>
                  <a:moveTo>
                    <a:pt x="193380" y="1779536"/>
                  </a:moveTo>
                  <a:lnTo>
                    <a:pt x="236685" y="1779536"/>
                  </a:lnTo>
                  <a:lnTo>
                    <a:pt x="276969" y="1724146"/>
                  </a:lnTo>
                  <a:lnTo>
                    <a:pt x="276969" y="1571626"/>
                  </a:lnTo>
                  <a:lnTo>
                    <a:pt x="319696" y="1571626"/>
                  </a:lnTo>
                  <a:lnTo>
                    <a:pt x="319049" y="1726160"/>
                  </a:lnTo>
                  <a:lnTo>
                    <a:pt x="355305" y="1779536"/>
                  </a:lnTo>
                  <a:lnTo>
                    <a:pt x="398610" y="1779536"/>
                  </a:lnTo>
                  <a:lnTo>
                    <a:pt x="438894" y="1724146"/>
                  </a:lnTo>
                  <a:lnTo>
                    <a:pt x="438894" y="1571626"/>
                  </a:lnTo>
                  <a:lnTo>
                    <a:pt x="486384" y="1571626"/>
                  </a:lnTo>
                  <a:lnTo>
                    <a:pt x="485737" y="1726160"/>
                  </a:lnTo>
                  <a:lnTo>
                    <a:pt x="521993" y="1779536"/>
                  </a:lnTo>
                  <a:lnTo>
                    <a:pt x="565298" y="1779536"/>
                  </a:lnTo>
                  <a:lnTo>
                    <a:pt x="605582" y="1724146"/>
                  </a:lnTo>
                  <a:lnTo>
                    <a:pt x="605582" y="1571626"/>
                  </a:lnTo>
                  <a:lnTo>
                    <a:pt x="658122" y="1571626"/>
                  </a:lnTo>
                  <a:lnTo>
                    <a:pt x="657475" y="1726160"/>
                  </a:lnTo>
                  <a:lnTo>
                    <a:pt x="693731" y="1779536"/>
                  </a:lnTo>
                  <a:lnTo>
                    <a:pt x="737036" y="1779536"/>
                  </a:lnTo>
                  <a:lnTo>
                    <a:pt x="777320" y="1724146"/>
                  </a:lnTo>
                  <a:lnTo>
                    <a:pt x="777320" y="1571626"/>
                  </a:lnTo>
                  <a:lnTo>
                    <a:pt x="807081" y="1571626"/>
                  </a:lnTo>
                  <a:lnTo>
                    <a:pt x="807081" y="1473747"/>
                  </a:lnTo>
                  <a:lnTo>
                    <a:pt x="121281" y="1473747"/>
                  </a:lnTo>
                  <a:lnTo>
                    <a:pt x="121281" y="1571626"/>
                  </a:lnTo>
                  <a:lnTo>
                    <a:pt x="157771" y="1571626"/>
                  </a:lnTo>
                  <a:lnTo>
                    <a:pt x="157124" y="1726160"/>
                  </a:lnTo>
                  <a:close/>
                  <a:moveTo>
                    <a:pt x="715384" y="1822841"/>
                  </a:moveTo>
                  <a:lnTo>
                    <a:pt x="733542" y="1820924"/>
                  </a:lnTo>
                  <a:lnTo>
                    <a:pt x="739046" y="1818843"/>
                  </a:lnTo>
                  <a:lnTo>
                    <a:pt x="741065" y="1816294"/>
                  </a:lnTo>
                  <a:lnTo>
                    <a:pt x="741065" y="1790112"/>
                  </a:lnTo>
                  <a:lnTo>
                    <a:pt x="739046" y="1787563"/>
                  </a:lnTo>
                  <a:lnTo>
                    <a:pt x="733542" y="1785481"/>
                  </a:lnTo>
                  <a:cubicBezTo>
                    <a:pt x="728894" y="1784297"/>
                    <a:pt x="722474" y="1783564"/>
                    <a:pt x="715384" y="1783564"/>
                  </a:cubicBezTo>
                  <a:cubicBezTo>
                    <a:pt x="704748" y="1783564"/>
                    <a:pt x="695620" y="1785212"/>
                    <a:pt x="691721" y="1787563"/>
                  </a:cubicBezTo>
                  <a:cubicBezTo>
                    <a:pt x="690421" y="1788346"/>
                    <a:pt x="689703" y="1789207"/>
                    <a:pt x="689703" y="1790112"/>
                  </a:cubicBezTo>
                  <a:lnTo>
                    <a:pt x="689703" y="1816294"/>
                  </a:lnTo>
                  <a:cubicBezTo>
                    <a:pt x="689703" y="1818102"/>
                    <a:pt x="692578" y="1819739"/>
                    <a:pt x="697225" y="1820924"/>
                  </a:cubicBezTo>
                  <a:cubicBezTo>
                    <a:pt x="701873" y="1822109"/>
                    <a:pt x="708293" y="1822841"/>
                    <a:pt x="715384" y="1822841"/>
                  </a:cubicBezTo>
                  <a:close/>
                  <a:moveTo>
                    <a:pt x="543646" y="1822841"/>
                  </a:moveTo>
                  <a:lnTo>
                    <a:pt x="561804" y="1820924"/>
                  </a:lnTo>
                  <a:lnTo>
                    <a:pt x="567308" y="1818843"/>
                  </a:lnTo>
                  <a:lnTo>
                    <a:pt x="569327" y="1816294"/>
                  </a:lnTo>
                  <a:lnTo>
                    <a:pt x="569327" y="1790112"/>
                  </a:lnTo>
                  <a:lnTo>
                    <a:pt x="567308" y="1787563"/>
                  </a:lnTo>
                  <a:lnTo>
                    <a:pt x="561804" y="1785481"/>
                  </a:lnTo>
                  <a:cubicBezTo>
                    <a:pt x="557156" y="1784297"/>
                    <a:pt x="550736" y="1783564"/>
                    <a:pt x="543646" y="1783564"/>
                  </a:cubicBezTo>
                  <a:cubicBezTo>
                    <a:pt x="533010" y="1783564"/>
                    <a:pt x="523882" y="1785212"/>
                    <a:pt x="519983" y="1787563"/>
                  </a:cubicBezTo>
                  <a:cubicBezTo>
                    <a:pt x="518683" y="1788346"/>
                    <a:pt x="517965" y="1789207"/>
                    <a:pt x="517965" y="1790112"/>
                  </a:cubicBezTo>
                  <a:lnTo>
                    <a:pt x="517965" y="1816294"/>
                  </a:lnTo>
                  <a:cubicBezTo>
                    <a:pt x="517965" y="1818102"/>
                    <a:pt x="520840" y="1819739"/>
                    <a:pt x="525487" y="1820924"/>
                  </a:cubicBezTo>
                  <a:cubicBezTo>
                    <a:pt x="530135" y="1822109"/>
                    <a:pt x="536555" y="1822841"/>
                    <a:pt x="543646" y="1822841"/>
                  </a:cubicBezTo>
                  <a:close/>
                  <a:moveTo>
                    <a:pt x="376958" y="1822841"/>
                  </a:moveTo>
                  <a:lnTo>
                    <a:pt x="395116" y="1820924"/>
                  </a:lnTo>
                  <a:lnTo>
                    <a:pt x="400620" y="1818843"/>
                  </a:lnTo>
                  <a:lnTo>
                    <a:pt x="402639" y="1816294"/>
                  </a:lnTo>
                  <a:lnTo>
                    <a:pt x="402639" y="1790112"/>
                  </a:lnTo>
                  <a:lnTo>
                    <a:pt x="400620" y="1787563"/>
                  </a:lnTo>
                  <a:lnTo>
                    <a:pt x="395116" y="1785481"/>
                  </a:lnTo>
                  <a:cubicBezTo>
                    <a:pt x="390468" y="1784297"/>
                    <a:pt x="384048" y="1783564"/>
                    <a:pt x="376958" y="1783564"/>
                  </a:cubicBezTo>
                  <a:cubicBezTo>
                    <a:pt x="366322" y="1783564"/>
                    <a:pt x="357194" y="1785212"/>
                    <a:pt x="353295" y="1787563"/>
                  </a:cubicBezTo>
                  <a:cubicBezTo>
                    <a:pt x="351995" y="1788346"/>
                    <a:pt x="351277" y="1789207"/>
                    <a:pt x="351277" y="1790112"/>
                  </a:cubicBezTo>
                  <a:lnTo>
                    <a:pt x="351277" y="1816294"/>
                  </a:lnTo>
                  <a:cubicBezTo>
                    <a:pt x="351277" y="1818102"/>
                    <a:pt x="354152" y="1819739"/>
                    <a:pt x="358799" y="1820924"/>
                  </a:cubicBezTo>
                  <a:cubicBezTo>
                    <a:pt x="363447" y="1822109"/>
                    <a:pt x="369867" y="1822841"/>
                    <a:pt x="376958" y="1822841"/>
                  </a:cubicBezTo>
                  <a:close/>
                  <a:moveTo>
                    <a:pt x="215033" y="1822841"/>
                  </a:moveTo>
                  <a:lnTo>
                    <a:pt x="233191" y="1820924"/>
                  </a:lnTo>
                  <a:lnTo>
                    <a:pt x="238695" y="1818843"/>
                  </a:lnTo>
                  <a:lnTo>
                    <a:pt x="240714" y="1816294"/>
                  </a:lnTo>
                  <a:lnTo>
                    <a:pt x="240714" y="1790112"/>
                  </a:lnTo>
                  <a:lnTo>
                    <a:pt x="238695" y="1787563"/>
                  </a:lnTo>
                  <a:lnTo>
                    <a:pt x="233191" y="1785481"/>
                  </a:lnTo>
                  <a:cubicBezTo>
                    <a:pt x="228543" y="1784297"/>
                    <a:pt x="222123" y="1783564"/>
                    <a:pt x="215033" y="1783564"/>
                  </a:cubicBezTo>
                  <a:cubicBezTo>
                    <a:pt x="204397" y="1783564"/>
                    <a:pt x="195269" y="1785212"/>
                    <a:pt x="191370" y="1787563"/>
                  </a:cubicBezTo>
                  <a:cubicBezTo>
                    <a:pt x="190070" y="1788346"/>
                    <a:pt x="189352" y="1789207"/>
                    <a:pt x="189352" y="1790112"/>
                  </a:cubicBezTo>
                  <a:lnTo>
                    <a:pt x="189352" y="1816294"/>
                  </a:lnTo>
                  <a:cubicBezTo>
                    <a:pt x="189352" y="1818102"/>
                    <a:pt x="192227" y="1819739"/>
                    <a:pt x="196874" y="1820924"/>
                  </a:cubicBezTo>
                  <a:cubicBezTo>
                    <a:pt x="201522" y="1822109"/>
                    <a:pt x="207942" y="1822841"/>
                    <a:pt x="215033" y="1822841"/>
                  </a:cubicBezTo>
                  <a:close/>
                  <a:moveTo>
                    <a:pt x="986109" y="1830956"/>
                  </a:moveTo>
                  <a:lnTo>
                    <a:pt x="986109" y="1782631"/>
                  </a:lnTo>
                  <a:lnTo>
                    <a:pt x="1102789" y="1782631"/>
                  </a:lnTo>
                  <a:lnTo>
                    <a:pt x="1102789" y="1830956"/>
                  </a:lnTo>
                  <a:close/>
                  <a:moveTo>
                    <a:pt x="486503" y="1896847"/>
                  </a:moveTo>
                  <a:cubicBezTo>
                    <a:pt x="486155" y="1896558"/>
                    <a:pt x="486146" y="1896249"/>
                    <a:pt x="486146" y="1895937"/>
                  </a:cubicBezTo>
                  <a:lnTo>
                    <a:pt x="486511" y="1895007"/>
                  </a:lnTo>
                  <a:close/>
                  <a:moveTo>
                    <a:pt x="319810" y="1898084"/>
                  </a:moveTo>
                  <a:cubicBezTo>
                    <a:pt x="319020" y="1897449"/>
                    <a:pt x="318967" y="1896699"/>
                    <a:pt x="318967" y="1895937"/>
                  </a:cubicBezTo>
                  <a:lnTo>
                    <a:pt x="319828" y="1893743"/>
                  </a:lnTo>
                  <a:close/>
                  <a:moveTo>
                    <a:pt x="157881" y="1899022"/>
                  </a:moveTo>
                  <a:cubicBezTo>
                    <a:pt x="156786" y="1898152"/>
                    <a:pt x="156670" y="1897059"/>
                    <a:pt x="156670" y="1895937"/>
                  </a:cubicBezTo>
                  <a:lnTo>
                    <a:pt x="157907" y="1892784"/>
                  </a:lnTo>
                  <a:close/>
                  <a:moveTo>
                    <a:pt x="658227" y="1900174"/>
                  </a:moveTo>
                  <a:cubicBezTo>
                    <a:pt x="656794" y="1899041"/>
                    <a:pt x="656564" y="1897517"/>
                    <a:pt x="656564" y="1895937"/>
                  </a:cubicBezTo>
                  <a:lnTo>
                    <a:pt x="658263" y="1891608"/>
                  </a:lnTo>
                  <a:close/>
                  <a:moveTo>
                    <a:pt x="967231" y="1907087"/>
                  </a:moveTo>
                  <a:lnTo>
                    <a:pt x="1121668" y="1907087"/>
                  </a:lnTo>
                  <a:cubicBezTo>
                    <a:pt x="1127283" y="1907087"/>
                    <a:pt x="1131834" y="1902535"/>
                    <a:pt x="1131834" y="1896920"/>
                  </a:cubicBezTo>
                  <a:lnTo>
                    <a:pt x="1131834" y="1764992"/>
                  </a:lnTo>
                  <a:cubicBezTo>
                    <a:pt x="1131834" y="1759378"/>
                    <a:pt x="1127283" y="1754826"/>
                    <a:pt x="1121668" y="1754826"/>
                  </a:cubicBezTo>
                  <a:lnTo>
                    <a:pt x="967231" y="1754826"/>
                  </a:lnTo>
                  <a:cubicBezTo>
                    <a:pt x="961616" y="1754826"/>
                    <a:pt x="957065" y="1759378"/>
                    <a:pt x="957065" y="1764992"/>
                  </a:cubicBezTo>
                  <a:lnTo>
                    <a:pt x="957065" y="1896920"/>
                  </a:lnTo>
                  <a:cubicBezTo>
                    <a:pt x="957065" y="1902535"/>
                    <a:pt x="961616" y="1907087"/>
                    <a:pt x="967231" y="1907087"/>
                  </a:cubicBezTo>
                  <a:close/>
                  <a:moveTo>
                    <a:pt x="970657" y="1920328"/>
                  </a:moveTo>
                  <a:cubicBezTo>
                    <a:pt x="954570" y="1920328"/>
                    <a:pt x="941528" y="1907287"/>
                    <a:pt x="941528" y="1891200"/>
                  </a:cubicBezTo>
                  <a:lnTo>
                    <a:pt x="941528" y="1774688"/>
                  </a:lnTo>
                  <a:cubicBezTo>
                    <a:pt x="941528" y="1758600"/>
                    <a:pt x="954570" y="1745559"/>
                    <a:pt x="970657" y="1745559"/>
                  </a:cubicBezTo>
                  <a:lnTo>
                    <a:pt x="1114973" y="1745559"/>
                  </a:lnTo>
                  <a:cubicBezTo>
                    <a:pt x="1131061" y="1745559"/>
                    <a:pt x="1144102" y="1758600"/>
                    <a:pt x="1144102" y="1774688"/>
                  </a:cubicBezTo>
                  <a:lnTo>
                    <a:pt x="1144102" y="1891200"/>
                  </a:lnTo>
                  <a:cubicBezTo>
                    <a:pt x="1144102" y="1907287"/>
                    <a:pt x="1131061" y="1920328"/>
                    <a:pt x="1114973" y="1920328"/>
                  </a:cubicBezTo>
                  <a:close/>
                  <a:moveTo>
                    <a:pt x="1109480" y="1998069"/>
                  </a:moveTo>
                  <a:cubicBezTo>
                    <a:pt x="1115019" y="1998069"/>
                    <a:pt x="1119510" y="1993578"/>
                    <a:pt x="1119510" y="1988039"/>
                  </a:cubicBezTo>
                  <a:cubicBezTo>
                    <a:pt x="1119510" y="1982500"/>
                    <a:pt x="1115019" y="1978010"/>
                    <a:pt x="1109480" y="1978010"/>
                  </a:cubicBezTo>
                  <a:cubicBezTo>
                    <a:pt x="1103941" y="1978010"/>
                    <a:pt x="1099451" y="1982500"/>
                    <a:pt x="1099451" y="1988039"/>
                  </a:cubicBezTo>
                  <a:cubicBezTo>
                    <a:pt x="1099451" y="1993578"/>
                    <a:pt x="1103941" y="1998069"/>
                    <a:pt x="1109480" y="1998069"/>
                  </a:cubicBezTo>
                  <a:close/>
                  <a:moveTo>
                    <a:pt x="1064099" y="1998069"/>
                  </a:moveTo>
                  <a:cubicBezTo>
                    <a:pt x="1069638" y="1998069"/>
                    <a:pt x="1074128" y="1993578"/>
                    <a:pt x="1074128" y="1988039"/>
                  </a:cubicBezTo>
                  <a:cubicBezTo>
                    <a:pt x="1074128" y="1982500"/>
                    <a:pt x="1069638" y="1978010"/>
                    <a:pt x="1064099" y="1978010"/>
                  </a:cubicBezTo>
                  <a:cubicBezTo>
                    <a:pt x="1058560" y="1978010"/>
                    <a:pt x="1054069" y="1982500"/>
                    <a:pt x="1054069" y="1988039"/>
                  </a:cubicBezTo>
                  <a:cubicBezTo>
                    <a:pt x="1054069" y="1993578"/>
                    <a:pt x="1058560" y="1998069"/>
                    <a:pt x="1064099" y="1998069"/>
                  </a:cubicBezTo>
                  <a:close/>
                  <a:moveTo>
                    <a:pt x="1015110" y="1998069"/>
                  </a:moveTo>
                  <a:cubicBezTo>
                    <a:pt x="1020649" y="1998069"/>
                    <a:pt x="1025139" y="1993578"/>
                    <a:pt x="1025139" y="1988039"/>
                  </a:cubicBezTo>
                  <a:cubicBezTo>
                    <a:pt x="1025139" y="1982500"/>
                    <a:pt x="1020649" y="1978010"/>
                    <a:pt x="1015110" y="1978010"/>
                  </a:cubicBezTo>
                  <a:cubicBezTo>
                    <a:pt x="1009571" y="1978010"/>
                    <a:pt x="1005081" y="1982500"/>
                    <a:pt x="1005081" y="1988039"/>
                  </a:cubicBezTo>
                  <a:cubicBezTo>
                    <a:pt x="1005081" y="1993578"/>
                    <a:pt x="1009571" y="1998069"/>
                    <a:pt x="1015110" y="1998069"/>
                  </a:cubicBezTo>
                  <a:close/>
                  <a:moveTo>
                    <a:pt x="972742" y="1998069"/>
                  </a:moveTo>
                  <a:cubicBezTo>
                    <a:pt x="978281" y="1998069"/>
                    <a:pt x="982771" y="1993578"/>
                    <a:pt x="982771" y="1988039"/>
                  </a:cubicBezTo>
                  <a:cubicBezTo>
                    <a:pt x="982771" y="1982500"/>
                    <a:pt x="978281" y="1978010"/>
                    <a:pt x="972742" y="1978010"/>
                  </a:cubicBezTo>
                  <a:cubicBezTo>
                    <a:pt x="967203" y="1978010"/>
                    <a:pt x="962712" y="1982500"/>
                    <a:pt x="962712" y="1988039"/>
                  </a:cubicBezTo>
                  <a:cubicBezTo>
                    <a:pt x="962712" y="1993578"/>
                    <a:pt x="967203" y="1998069"/>
                    <a:pt x="972742" y="1998069"/>
                  </a:cubicBezTo>
                  <a:close/>
                  <a:moveTo>
                    <a:pt x="954327" y="2039489"/>
                  </a:moveTo>
                  <a:cubicBezTo>
                    <a:pt x="947259" y="2039489"/>
                    <a:pt x="941528" y="2033759"/>
                    <a:pt x="941528" y="2026690"/>
                  </a:cubicBezTo>
                  <a:lnTo>
                    <a:pt x="941528" y="1975495"/>
                  </a:lnTo>
                  <a:cubicBezTo>
                    <a:pt x="941528" y="1968426"/>
                    <a:pt x="947259" y="1962696"/>
                    <a:pt x="954327" y="1962696"/>
                  </a:cubicBezTo>
                  <a:lnTo>
                    <a:pt x="1131303" y="1962696"/>
                  </a:lnTo>
                  <a:cubicBezTo>
                    <a:pt x="1138372" y="1962696"/>
                    <a:pt x="1144102" y="1968426"/>
                    <a:pt x="1144102" y="1975495"/>
                  </a:cubicBezTo>
                  <a:lnTo>
                    <a:pt x="1144102" y="2026690"/>
                  </a:lnTo>
                  <a:cubicBezTo>
                    <a:pt x="1144102" y="2033759"/>
                    <a:pt x="1138372" y="2039489"/>
                    <a:pt x="1131303" y="2039489"/>
                  </a:cubicBezTo>
                  <a:close/>
                  <a:moveTo>
                    <a:pt x="921012" y="2072589"/>
                  </a:moveTo>
                  <a:lnTo>
                    <a:pt x="1276369" y="2072589"/>
                  </a:lnTo>
                  <a:cubicBezTo>
                    <a:pt x="1285949" y="2072589"/>
                    <a:pt x="1293715" y="2064823"/>
                    <a:pt x="1293715" y="2055243"/>
                  </a:cubicBezTo>
                  <a:lnTo>
                    <a:pt x="1293715" y="1533850"/>
                  </a:lnTo>
                  <a:cubicBezTo>
                    <a:pt x="1293715" y="1524271"/>
                    <a:pt x="1285949" y="1516505"/>
                    <a:pt x="1276369" y="1516505"/>
                  </a:cubicBezTo>
                  <a:lnTo>
                    <a:pt x="921012" y="1516505"/>
                  </a:lnTo>
                  <a:cubicBezTo>
                    <a:pt x="911432" y="1516505"/>
                    <a:pt x="903666" y="1524271"/>
                    <a:pt x="903666" y="1533850"/>
                  </a:cubicBezTo>
                  <a:lnTo>
                    <a:pt x="903666" y="2055243"/>
                  </a:lnTo>
                  <a:cubicBezTo>
                    <a:pt x="903666" y="2064823"/>
                    <a:pt x="911432" y="2072589"/>
                    <a:pt x="921012" y="2072589"/>
                  </a:cubicBezTo>
                  <a:close/>
                  <a:moveTo>
                    <a:pt x="902336" y="2084495"/>
                  </a:moveTo>
                  <a:cubicBezTo>
                    <a:pt x="893786" y="2084495"/>
                    <a:pt x="886855" y="2077564"/>
                    <a:pt x="886855" y="2069014"/>
                  </a:cubicBezTo>
                  <a:lnTo>
                    <a:pt x="886855" y="1516570"/>
                  </a:lnTo>
                  <a:cubicBezTo>
                    <a:pt x="886855" y="1508020"/>
                    <a:pt x="893786" y="1501089"/>
                    <a:pt x="902336" y="1501089"/>
                  </a:cubicBezTo>
                  <a:lnTo>
                    <a:pt x="1292855" y="1501089"/>
                  </a:lnTo>
                  <a:cubicBezTo>
                    <a:pt x="1301405" y="1501089"/>
                    <a:pt x="1308336" y="1508020"/>
                    <a:pt x="1308336" y="1516570"/>
                  </a:cubicBezTo>
                  <a:lnTo>
                    <a:pt x="1308336" y="2069014"/>
                  </a:lnTo>
                  <a:cubicBezTo>
                    <a:pt x="1308336" y="2077564"/>
                    <a:pt x="1301405" y="2084495"/>
                    <a:pt x="1292855" y="2084495"/>
                  </a:cubicBezTo>
                  <a:close/>
                  <a:moveTo>
                    <a:pt x="193380" y="2133342"/>
                  </a:moveTo>
                  <a:lnTo>
                    <a:pt x="236685" y="2133342"/>
                  </a:lnTo>
                  <a:lnTo>
                    <a:pt x="276969" y="2077952"/>
                  </a:lnTo>
                  <a:lnTo>
                    <a:pt x="276969" y="1937148"/>
                  </a:lnTo>
                  <a:lnTo>
                    <a:pt x="319647" y="1937148"/>
                  </a:lnTo>
                  <a:lnTo>
                    <a:pt x="319049" y="2079966"/>
                  </a:lnTo>
                  <a:lnTo>
                    <a:pt x="355305" y="2133342"/>
                  </a:lnTo>
                  <a:lnTo>
                    <a:pt x="398610" y="2133342"/>
                  </a:lnTo>
                  <a:lnTo>
                    <a:pt x="438894" y="2077952"/>
                  </a:lnTo>
                  <a:lnTo>
                    <a:pt x="438894" y="1937148"/>
                  </a:lnTo>
                  <a:lnTo>
                    <a:pt x="486335" y="1937148"/>
                  </a:lnTo>
                  <a:lnTo>
                    <a:pt x="485737" y="2079966"/>
                  </a:lnTo>
                  <a:lnTo>
                    <a:pt x="521993" y="2133342"/>
                  </a:lnTo>
                  <a:lnTo>
                    <a:pt x="565298" y="2133342"/>
                  </a:lnTo>
                  <a:lnTo>
                    <a:pt x="605582" y="2077952"/>
                  </a:lnTo>
                  <a:lnTo>
                    <a:pt x="605582" y="1937148"/>
                  </a:lnTo>
                  <a:lnTo>
                    <a:pt x="658072" y="1937148"/>
                  </a:lnTo>
                  <a:lnTo>
                    <a:pt x="657475" y="2079966"/>
                  </a:lnTo>
                  <a:lnTo>
                    <a:pt x="693731" y="2133342"/>
                  </a:lnTo>
                  <a:lnTo>
                    <a:pt x="737036" y="2133342"/>
                  </a:lnTo>
                  <a:lnTo>
                    <a:pt x="777320" y="2077952"/>
                  </a:lnTo>
                  <a:lnTo>
                    <a:pt x="777320" y="1937148"/>
                  </a:lnTo>
                  <a:lnTo>
                    <a:pt x="807081" y="1937148"/>
                  </a:lnTo>
                  <a:lnTo>
                    <a:pt x="807081" y="1839269"/>
                  </a:lnTo>
                  <a:lnTo>
                    <a:pt x="777320" y="1839269"/>
                  </a:lnTo>
                  <a:lnTo>
                    <a:pt x="658482" y="1839269"/>
                  </a:lnTo>
                  <a:lnTo>
                    <a:pt x="605582" y="1839269"/>
                  </a:lnTo>
                  <a:lnTo>
                    <a:pt x="486744" y="1839269"/>
                  </a:lnTo>
                  <a:lnTo>
                    <a:pt x="438894" y="1839269"/>
                  </a:lnTo>
                  <a:lnTo>
                    <a:pt x="320056" y="1839269"/>
                  </a:lnTo>
                  <a:lnTo>
                    <a:pt x="276969" y="1839269"/>
                  </a:lnTo>
                  <a:lnTo>
                    <a:pt x="158131" y="1839269"/>
                  </a:lnTo>
                  <a:lnTo>
                    <a:pt x="121281" y="1839269"/>
                  </a:lnTo>
                  <a:lnTo>
                    <a:pt x="121281" y="1937148"/>
                  </a:lnTo>
                  <a:lnTo>
                    <a:pt x="157721" y="1937148"/>
                  </a:lnTo>
                  <a:lnTo>
                    <a:pt x="157124" y="2079966"/>
                  </a:lnTo>
                  <a:close/>
                  <a:moveTo>
                    <a:pt x="715384" y="2176647"/>
                  </a:moveTo>
                  <a:lnTo>
                    <a:pt x="733542" y="2174730"/>
                  </a:lnTo>
                  <a:lnTo>
                    <a:pt x="739046" y="2172649"/>
                  </a:lnTo>
                  <a:lnTo>
                    <a:pt x="741065" y="2170100"/>
                  </a:lnTo>
                  <a:lnTo>
                    <a:pt x="741065" y="2143918"/>
                  </a:lnTo>
                  <a:lnTo>
                    <a:pt x="739046" y="2141369"/>
                  </a:lnTo>
                  <a:lnTo>
                    <a:pt x="733542" y="2139287"/>
                  </a:lnTo>
                  <a:cubicBezTo>
                    <a:pt x="728894" y="2138103"/>
                    <a:pt x="722474" y="2137370"/>
                    <a:pt x="715384" y="2137370"/>
                  </a:cubicBezTo>
                  <a:cubicBezTo>
                    <a:pt x="704748" y="2137370"/>
                    <a:pt x="695620" y="2139018"/>
                    <a:pt x="691721" y="2141369"/>
                  </a:cubicBezTo>
                  <a:cubicBezTo>
                    <a:pt x="690421" y="2142152"/>
                    <a:pt x="689703" y="2143013"/>
                    <a:pt x="689703" y="2143918"/>
                  </a:cubicBezTo>
                  <a:lnTo>
                    <a:pt x="689703" y="2170100"/>
                  </a:lnTo>
                  <a:cubicBezTo>
                    <a:pt x="689703" y="2171908"/>
                    <a:pt x="692578" y="2173545"/>
                    <a:pt x="697225" y="2174730"/>
                  </a:cubicBezTo>
                  <a:cubicBezTo>
                    <a:pt x="701873" y="2175915"/>
                    <a:pt x="708293" y="2176647"/>
                    <a:pt x="715384" y="2176647"/>
                  </a:cubicBezTo>
                  <a:close/>
                  <a:moveTo>
                    <a:pt x="543646" y="2176647"/>
                  </a:moveTo>
                  <a:lnTo>
                    <a:pt x="561804" y="2174730"/>
                  </a:lnTo>
                  <a:lnTo>
                    <a:pt x="567308" y="2172649"/>
                  </a:lnTo>
                  <a:lnTo>
                    <a:pt x="569327" y="2170100"/>
                  </a:lnTo>
                  <a:lnTo>
                    <a:pt x="569327" y="2143918"/>
                  </a:lnTo>
                  <a:lnTo>
                    <a:pt x="567308" y="2141369"/>
                  </a:lnTo>
                  <a:lnTo>
                    <a:pt x="561804" y="2139287"/>
                  </a:lnTo>
                  <a:cubicBezTo>
                    <a:pt x="557156" y="2138103"/>
                    <a:pt x="550736" y="2137370"/>
                    <a:pt x="543646" y="2137370"/>
                  </a:cubicBezTo>
                  <a:cubicBezTo>
                    <a:pt x="533010" y="2137370"/>
                    <a:pt x="523882" y="2139018"/>
                    <a:pt x="519983" y="2141369"/>
                  </a:cubicBezTo>
                  <a:cubicBezTo>
                    <a:pt x="518683" y="2142152"/>
                    <a:pt x="517965" y="2143013"/>
                    <a:pt x="517965" y="2143918"/>
                  </a:cubicBezTo>
                  <a:lnTo>
                    <a:pt x="517965" y="2170100"/>
                  </a:lnTo>
                  <a:cubicBezTo>
                    <a:pt x="517965" y="2171908"/>
                    <a:pt x="520840" y="2173545"/>
                    <a:pt x="525487" y="2174730"/>
                  </a:cubicBezTo>
                  <a:cubicBezTo>
                    <a:pt x="530135" y="2175915"/>
                    <a:pt x="536555" y="2176647"/>
                    <a:pt x="543646" y="2176647"/>
                  </a:cubicBezTo>
                  <a:close/>
                  <a:moveTo>
                    <a:pt x="376958" y="2176647"/>
                  </a:moveTo>
                  <a:lnTo>
                    <a:pt x="395116" y="2174730"/>
                  </a:lnTo>
                  <a:lnTo>
                    <a:pt x="400620" y="2172649"/>
                  </a:lnTo>
                  <a:lnTo>
                    <a:pt x="402639" y="2170100"/>
                  </a:lnTo>
                  <a:lnTo>
                    <a:pt x="402639" y="2143918"/>
                  </a:lnTo>
                  <a:lnTo>
                    <a:pt x="400620" y="2141369"/>
                  </a:lnTo>
                  <a:lnTo>
                    <a:pt x="395116" y="2139287"/>
                  </a:lnTo>
                  <a:cubicBezTo>
                    <a:pt x="390468" y="2138103"/>
                    <a:pt x="384048" y="2137370"/>
                    <a:pt x="376958" y="2137370"/>
                  </a:cubicBezTo>
                  <a:cubicBezTo>
                    <a:pt x="366322" y="2137370"/>
                    <a:pt x="357194" y="2139018"/>
                    <a:pt x="353295" y="2141369"/>
                  </a:cubicBezTo>
                  <a:cubicBezTo>
                    <a:pt x="351995" y="2142152"/>
                    <a:pt x="351277" y="2143013"/>
                    <a:pt x="351277" y="2143918"/>
                  </a:cubicBezTo>
                  <a:lnTo>
                    <a:pt x="351277" y="2170100"/>
                  </a:lnTo>
                  <a:cubicBezTo>
                    <a:pt x="351277" y="2171908"/>
                    <a:pt x="354152" y="2173545"/>
                    <a:pt x="358799" y="2174730"/>
                  </a:cubicBezTo>
                  <a:cubicBezTo>
                    <a:pt x="363447" y="2175915"/>
                    <a:pt x="369867" y="2176647"/>
                    <a:pt x="376958" y="2176647"/>
                  </a:cubicBezTo>
                  <a:close/>
                  <a:moveTo>
                    <a:pt x="215033" y="2176647"/>
                  </a:moveTo>
                  <a:lnTo>
                    <a:pt x="233191" y="2174730"/>
                  </a:lnTo>
                  <a:lnTo>
                    <a:pt x="238695" y="2172649"/>
                  </a:lnTo>
                  <a:lnTo>
                    <a:pt x="240714" y="2170100"/>
                  </a:lnTo>
                  <a:lnTo>
                    <a:pt x="240714" y="2143918"/>
                  </a:lnTo>
                  <a:lnTo>
                    <a:pt x="238695" y="2141369"/>
                  </a:lnTo>
                  <a:lnTo>
                    <a:pt x="233191" y="2139287"/>
                  </a:lnTo>
                  <a:cubicBezTo>
                    <a:pt x="228543" y="2138103"/>
                    <a:pt x="222123" y="2137370"/>
                    <a:pt x="215033" y="2137370"/>
                  </a:cubicBezTo>
                  <a:cubicBezTo>
                    <a:pt x="204397" y="2137370"/>
                    <a:pt x="195269" y="2139018"/>
                    <a:pt x="191370" y="2141369"/>
                  </a:cubicBezTo>
                  <a:cubicBezTo>
                    <a:pt x="190070" y="2142152"/>
                    <a:pt x="189352" y="2143013"/>
                    <a:pt x="189352" y="2143918"/>
                  </a:cubicBezTo>
                  <a:lnTo>
                    <a:pt x="189352" y="2170100"/>
                  </a:lnTo>
                  <a:cubicBezTo>
                    <a:pt x="189352" y="2171908"/>
                    <a:pt x="192227" y="2173545"/>
                    <a:pt x="196874" y="2174730"/>
                  </a:cubicBezTo>
                  <a:cubicBezTo>
                    <a:pt x="201522" y="2175915"/>
                    <a:pt x="207942" y="2176647"/>
                    <a:pt x="215033" y="2176647"/>
                  </a:cubicBezTo>
                  <a:close/>
                  <a:moveTo>
                    <a:pt x="193380" y="2523867"/>
                  </a:moveTo>
                  <a:lnTo>
                    <a:pt x="236685" y="2523867"/>
                  </a:lnTo>
                  <a:lnTo>
                    <a:pt x="276969" y="2468477"/>
                  </a:lnTo>
                  <a:lnTo>
                    <a:pt x="276969" y="2311314"/>
                  </a:lnTo>
                  <a:lnTo>
                    <a:pt x="319938" y="2311314"/>
                  </a:lnTo>
                  <a:lnTo>
                    <a:pt x="319272" y="2470491"/>
                  </a:lnTo>
                  <a:lnTo>
                    <a:pt x="355528" y="2523867"/>
                  </a:lnTo>
                  <a:lnTo>
                    <a:pt x="398833" y="2523867"/>
                  </a:lnTo>
                  <a:lnTo>
                    <a:pt x="439117" y="2468477"/>
                  </a:lnTo>
                  <a:lnTo>
                    <a:pt x="439117" y="2311314"/>
                  </a:lnTo>
                  <a:lnTo>
                    <a:pt x="482085" y="2311314"/>
                  </a:lnTo>
                  <a:lnTo>
                    <a:pt x="481419" y="2470491"/>
                  </a:lnTo>
                  <a:lnTo>
                    <a:pt x="517675" y="2523867"/>
                  </a:lnTo>
                  <a:lnTo>
                    <a:pt x="560980" y="2523867"/>
                  </a:lnTo>
                  <a:lnTo>
                    <a:pt x="601264" y="2468477"/>
                  </a:lnTo>
                  <a:lnTo>
                    <a:pt x="601264" y="2311314"/>
                  </a:lnTo>
                  <a:lnTo>
                    <a:pt x="644232" y="2311314"/>
                  </a:lnTo>
                  <a:lnTo>
                    <a:pt x="643566" y="2470491"/>
                  </a:lnTo>
                  <a:lnTo>
                    <a:pt x="679822" y="2523867"/>
                  </a:lnTo>
                  <a:lnTo>
                    <a:pt x="723127" y="2523867"/>
                  </a:lnTo>
                  <a:lnTo>
                    <a:pt x="763411" y="2468477"/>
                  </a:lnTo>
                  <a:lnTo>
                    <a:pt x="763411" y="2311314"/>
                  </a:lnTo>
                  <a:lnTo>
                    <a:pt x="806379" y="2311314"/>
                  </a:lnTo>
                  <a:lnTo>
                    <a:pt x="805713" y="2470491"/>
                  </a:lnTo>
                  <a:lnTo>
                    <a:pt x="841969" y="2523867"/>
                  </a:lnTo>
                  <a:lnTo>
                    <a:pt x="885274" y="2523867"/>
                  </a:lnTo>
                  <a:lnTo>
                    <a:pt x="925558" y="2468477"/>
                  </a:lnTo>
                  <a:lnTo>
                    <a:pt x="925558" y="2311314"/>
                  </a:lnTo>
                  <a:lnTo>
                    <a:pt x="968527" y="2311314"/>
                  </a:lnTo>
                  <a:lnTo>
                    <a:pt x="967861" y="2470491"/>
                  </a:lnTo>
                  <a:lnTo>
                    <a:pt x="1004117" y="2523867"/>
                  </a:lnTo>
                  <a:lnTo>
                    <a:pt x="1047422" y="2523867"/>
                  </a:lnTo>
                  <a:lnTo>
                    <a:pt x="1087706" y="2468477"/>
                  </a:lnTo>
                  <a:lnTo>
                    <a:pt x="1087706" y="2311314"/>
                  </a:lnTo>
                  <a:lnTo>
                    <a:pt x="1130675" y="2311314"/>
                  </a:lnTo>
                  <a:lnTo>
                    <a:pt x="1130009" y="2470491"/>
                  </a:lnTo>
                  <a:lnTo>
                    <a:pt x="1166265" y="2523867"/>
                  </a:lnTo>
                  <a:lnTo>
                    <a:pt x="1209570" y="2523867"/>
                  </a:lnTo>
                  <a:lnTo>
                    <a:pt x="1249854" y="2468477"/>
                  </a:lnTo>
                  <a:lnTo>
                    <a:pt x="1249854" y="2311314"/>
                  </a:lnTo>
                  <a:lnTo>
                    <a:pt x="1273424" y="2311314"/>
                  </a:lnTo>
                  <a:lnTo>
                    <a:pt x="1273424" y="2229586"/>
                  </a:lnTo>
                  <a:lnTo>
                    <a:pt x="121280" y="2229586"/>
                  </a:lnTo>
                  <a:lnTo>
                    <a:pt x="121280" y="2311314"/>
                  </a:lnTo>
                  <a:lnTo>
                    <a:pt x="157790" y="2311314"/>
                  </a:lnTo>
                  <a:lnTo>
                    <a:pt x="157124" y="2470491"/>
                  </a:lnTo>
                  <a:close/>
                  <a:moveTo>
                    <a:pt x="1187918" y="2567172"/>
                  </a:moveTo>
                  <a:lnTo>
                    <a:pt x="1206076" y="2565255"/>
                  </a:lnTo>
                  <a:lnTo>
                    <a:pt x="1211580" y="2563174"/>
                  </a:lnTo>
                  <a:lnTo>
                    <a:pt x="1213599" y="2560625"/>
                  </a:lnTo>
                  <a:lnTo>
                    <a:pt x="1213599" y="2534442"/>
                  </a:lnTo>
                  <a:lnTo>
                    <a:pt x="1211580" y="2531893"/>
                  </a:lnTo>
                  <a:lnTo>
                    <a:pt x="1206076" y="2529812"/>
                  </a:lnTo>
                  <a:cubicBezTo>
                    <a:pt x="1201428" y="2528628"/>
                    <a:pt x="1195008" y="2527895"/>
                    <a:pt x="1187918" y="2527895"/>
                  </a:cubicBezTo>
                  <a:cubicBezTo>
                    <a:pt x="1177282" y="2527895"/>
                    <a:pt x="1168154" y="2529543"/>
                    <a:pt x="1164255" y="2531893"/>
                  </a:cubicBezTo>
                  <a:cubicBezTo>
                    <a:pt x="1162955" y="2532677"/>
                    <a:pt x="1162237" y="2533538"/>
                    <a:pt x="1162237" y="2534442"/>
                  </a:cubicBezTo>
                  <a:lnTo>
                    <a:pt x="1162237" y="2560625"/>
                  </a:lnTo>
                  <a:cubicBezTo>
                    <a:pt x="1162237" y="2562433"/>
                    <a:pt x="1165112" y="2564070"/>
                    <a:pt x="1169759" y="2565255"/>
                  </a:cubicBezTo>
                  <a:cubicBezTo>
                    <a:pt x="1174407" y="2566440"/>
                    <a:pt x="1180827" y="2567172"/>
                    <a:pt x="1187918" y="2567172"/>
                  </a:cubicBezTo>
                  <a:close/>
                  <a:moveTo>
                    <a:pt x="1025770" y="2567172"/>
                  </a:moveTo>
                  <a:lnTo>
                    <a:pt x="1043928" y="2565255"/>
                  </a:lnTo>
                  <a:lnTo>
                    <a:pt x="1049432" y="2563174"/>
                  </a:lnTo>
                  <a:lnTo>
                    <a:pt x="1051451" y="2560625"/>
                  </a:lnTo>
                  <a:lnTo>
                    <a:pt x="1051451" y="2534442"/>
                  </a:lnTo>
                  <a:lnTo>
                    <a:pt x="1049432" y="2531893"/>
                  </a:lnTo>
                  <a:lnTo>
                    <a:pt x="1043928" y="2529812"/>
                  </a:lnTo>
                  <a:cubicBezTo>
                    <a:pt x="1039280" y="2528628"/>
                    <a:pt x="1032860" y="2527895"/>
                    <a:pt x="1025770" y="2527895"/>
                  </a:cubicBezTo>
                  <a:cubicBezTo>
                    <a:pt x="1015134" y="2527895"/>
                    <a:pt x="1006006" y="2529543"/>
                    <a:pt x="1002107" y="2531893"/>
                  </a:cubicBezTo>
                  <a:cubicBezTo>
                    <a:pt x="1000807" y="2532677"/>
                    <a:pt x="1000089" y="2533538"/>
                    <a:pt x="1000089" y="2534442"/>
                  </a:cubicBezTo>
                  <a:lnTo>
                    <a:pt x="1000089" y="2560625"/>
                  </a:lnTo>
                  <a:cubicBezTo>
                    <a:pt x="1000089" y="2562433"/>
                    <a:pt x="1002964" y="2564070"/>
                    <a:pt x="1007611" y="2565255"/>
                  </a:cubicBezTo>
                  <a:cubicBezTo>
                    <a:pt x="1012259" y="2566440"/>
                    <a:pt x="1018679" y="2567172"/>
                    <a:pt x="1025770" y="2567172"/>
                  </a:cubicBezTo>
                  <a:close/>
                  <a:moveTo>
                    <a:pt x="863622" y="2567172"/>
                  </a:moveTo>
                  <a:lnTo>
                    <a:pt x="881780" y="2565255"/>
                  </a:lnTo>
                  <a:lnTo>
                    <a:pt x="887284" y="2563174"/>
                  </a:lnTo>
                  <a:lnTo>
                    <a:pt x="889303" y="2560625"/>
                  </a:lnTo>
                  <a:lnTo>
                    <a:pt x="889303" y="2534442"/>
                  </a:lnTo>
                  <a:lnTo>
                    <a:pt x="887284" y="2531893"/>
                  </a:lnTo>
                  <a:lnTo>
                    <a:pt x="881780" y="2529812"/>
                  </a:lnTo>
                  <a:cubicBezTo>
                    <a:pt x="877132" y="2528628"/>
                    <a:pt x="870712" y="2527895"/>
                    <a:pt x="863622" y="2527895"/>
                  </a:cubicBezTo>
                  <a:cubicBezTo>
                    <a:pt x="852986" y="2527895"/>
                    <a:pt x="843858" y="2529543"/>
                    <a:pt x="839959" y="2531893"/>
                  </a:cubicBezTo>
                  <a:cubicBezTo>
                    <a:pt x="838659" y="2532677"/>
                    <a:pt x="837941" y="2533538"/>
                    <a:pt x="837941" y="2534442"/>
                  </a:cubicBezTo>
                  <a:lnTo>
                    <a:pt x="837941" y="2560625"/>
                  </a:lnTo>
                  <a:cubicBezTo>
                    <a:pt x="837941" y="2562433"/>
                    <a:pt x="840816" y="2564070"/>
                    <a:pt x="845463" y="2565255"/>
                  </a:cubicBezTo>
                  <a:cubicBezTo>
                    <a:pt x="850111" y="2566440"/>
                    <a:pt x="856531" y="2567172"/>
                    <a:pt x="863622" y="2567172"/>
                  </a:cubicBezTo>
                  <a:close/>
                  <a:moveTo>
                    <a:pt x="701475" y="2567172"/>
                  </a:moveTo>
                  <a:lnTo>
                    <a:pt x="719633" y="2565255"/>
                  </a:lnTo>
                  <a:lnTo>
                    <a:pt x="725137" y="2563174"/>
                  </a:lnTo>
                  <a:lnTo>
                    <a:pt x="727156" y="2560625"/>
                  </a:lnTo>
                  <a:lnTo>
                    <a:pt x="727156" y="2534442"/>
                  </a:lnTo>
                  <a:lnTo>
                    <a:pt x="725137" y="2531893"/>
                  </a:lnTo>
                  <a:lnTo>
                    <a:pt x="719633" y="2529812"/>
                  </a:lnTo>
                  <a:cubicBezTo>
                    <a:pt x="714985" y="2528628"/>
                    <a:pt x="708565" y="2527895"/>
                    <a:pt x="701475" y="2527895"/>
                  </a:cubicBezTo>
                  <a:cubicBezTo>
                    <a:pt x="690839" y="2527895"/>
                    <a:pt x="681711" y="2529543"/>
                    <a:pt x="677812" y="2531893"/>
                  </a:cubicBezTo>
                  <a:cubicBezTo>
                    <a:pt x="676512" y="2532677"/>
                    <a:pt x="675794" y="2533538"/>
                    <a:pt x="675794" y="2534442"/>
                  </a:cubicBezTo>
                  <a:lnTo>
                    <a:pt x="675794" y="2560625"/>
                  </a:lnTo>
                  <a:cubicBezTo>
                    <a:pt x="675794" y="2562433"/>
                    <a:pt x="678669" y="2564070"/>
                    <a:pt x="683316" y="2565255"/>
                  </a:cubicBezTo>
                  <a:cubicBezTo>
                    <a:pt x="687964" y="2566440"/>
                    <a:pt x="694384" y="2567172"/>
                    <a:pt x="701475" y="2567172"/>
                  </a:cubicBezTo>
                  <a:close/>
                  <a:moveTo>
                    <a:pt x="539328" y="2567172"/>
                  </a:moveTo>
                  <a:lnTo>
                    <a:pt x="557486" y="2565255"/>
                  </a:lnTo>
                  <a:lnTo>
                    <a:pt x="562990" y="2563174"/>
                  </a:lnTo>
                  <a:lnTo>
                    <a:pt x="565009" y="2560625"/>
                  </a:lnTo>
                  <a:lnTo>
                    <a:pt x="565009" y="2534442"/>
                  </a:lnTo>
                  <a:lnTo>
                    <a:pt x="562990" y="2531893"/>
                  </a:lnTo>
                  <a:lnTo>
                    <a:pt x="557486" y="2529812"/>
                  </a:lnTo>
                  <a:cubicBezTo>
                    <a:pt x="552838" y="2528628"/>
                    <a:pt x="546418" y="2527895"/>
                    <a:pt x="539328" y="2527895"/>
                  </a:cubicBezTo>
                  <a:cubicBezTo>
                    <a:pt x="528692" y="2527895"/>
                    <a:pt x="519564" y="2529543"/>
                    <a:pt x="515665" y="2531893"/>
                  </a:cubicBezTo>
                  <a:cubicBezTo>
                    <a:pt x="514365" y="2532677"/>
                    <a:pt x="513647" y="2533538"/>
                    <a:pt x="513647" y="2534442"/>
                  </a:cubicBezTo>
                  <a:lnTo>
                    <a:pt x="513647" y="2560625"/>
                  </a:lnTo>
                  <a:cubicBezTo>
                    <a:pt x="513647" y="2562433"/>
                    <a:pt x="516522" y="2564070"/>
                    <a:pt x="521169" y="2565255"/>
                  </a:cubicBezTo>
                  <a:cubicBezTo>
                    <a:pt x="525817" y="2566440"/>
                    <a:pt x="532237" y="2567172"/>
                    <a:pt x="539328" y="2567172"/>
                  </a:cubicBezTo>
                  <a:close/>
                  <a:moveTo>
                    <a:pt x="377181" y="2567172"/>
                  </a:moveTo>
                  <a:lnTo>
                    <a:pt x="395339" y="2565255"/>
                  </a:lnTo>
                  <a:lnTo>
                    <a:pt x="400843" y="2563174"/>
                  </a:lnTo>
                  <a:lnTo>
                    <a:pt x="402862" y="2560625"/>
                  </a:lnTo>
                  <a:lnTo>
                    <a:pt x="402862" y="2534442"/>
                  </a:lnTo>
                  <a:lnTo>
                    <a:pt x="400843" y="2531893"/>
                  </a:lnTo>
                  <a:lnTo>
                    <a:pt x="395339" y="2529812"/>
                  </a:lnTo>
                  <a:cubicBezTo>
                    <a:pt x="390691" y="2528628"/>
                    <a:pt x="384271" y="2527895"/>
                    <a:pt x="377181" y="2527895"/>
                  </a:cubicBezTo>
                  <a:cubicBezTo>
                    <a:pt x="366545" y="2527895"/>
                    <a:pt x="357417" y="2529543"/>
                    <a:pt x="353518" y="2531893"/>
                  </a:cubicBezTo>
                  <a:cubicBezTo>
                    <a:pt x="352218" y="2532677"/>
                    <a:pt x="351500" y="2533538"/>
                    <a:pt x="351500" y="2534442"/>
                  </a:cubicBezTo>
                  <a:lnTo>
                    <a:pt x="351500" y="2560625"/>
                  </a:lnTo>
                  <a:cubicBezTo>
                    <a:pt x="351500" y="2562433"/>
                    <a:pt x="354375" y="2564070"/>
                    <a:pt x="359022" y="2565255"/>
                  </a:cubicBezTo>
                  <a:cubicBezTo>
                    <a:pt x="363670" y="2566440"/>
                    <a:pt x="370090" y="2567172"/>
                    <a:pt x="377181" y="2567172"/>
                  </a:cubicBezTo>
                  <a:close/>
                  <a:moveTo>
                    <a:pt x="215033" y="2567172"/>
                  </a:moveTo>
                  <a:lnTo>
                    <a:pt x="233191" y="2565255"/>
                  </a:lnTo>
                  <a:lnTo>
                    <a:pt x="238695" y="2563174"/>
                  </a:lnTo>
                  <a:lnTo>
                    <a:pt x="240714" y="2560625"/>
                  </a:lnTo>
                  <a:lnTo>
                    <a:pt x="240714" y="2534442"/>
                  </a:lnTo>
                  <a:lnTo>
                    <a:pt x="238695" y="2531893"/>
                  </a:lnTo>
                  <a:lnTo>
                    <a:pt x="233191" y="2529812"/>
                  </a:lnTo>
                  <a:cubicBezTo>
                    <a:pt x="228543" y="2528628"/>
                    <a:pt x="222123" y="2527895"/>
                    <a:pt x="215033" y="2527895"/>
                  </a:cubicBezTo>
                  <a:cubicBezTo>
                    <a:pt x="204397" y="2527895"/>
                    <a:pt x="195269" y="2529543"/>
                    <a:pt x="191370" y="2531893"/>
                  </a:cubicBezTo>
                  <a:cubicBezTo>
                    <a:pt x="190070" y="2532677"/>
                    <a:pt x="189352" y="2533538"/>
                    <a:pt x="189352" y="2534442"/>
                  </a:cubicBezTo>
                  <a:lnTo>
                    <a:pt x="189352" y="2560625"/>
                  </a:lnTo>
                  <a:cubicBezTo>
                    <a:pt x="189352" y="2562433"/>
                    <a:pt x="192227" y="2564070"/>
                    <a:pt x="196874" y="2565255"/>
                  </a:cubicBezTo>
                  <a:cubicBezTo>
                    <a:pt x="201522" y="2566440"/>
                    <a:pt x="207942" y="2567172"/>
                    <a:pt x="215033" y="2567172"/>
                  </a:cubicBezTo>
                  <a:close/>
                  <a:moveTo>
                    <a:pt x="146290" y="2789345"/>
                  </a:moveTo>
                  <a:cubicBezTo>
                    <a:pt x="123931" y="2789345"/>
                    <a:pt x="105805" y="2771219"/>
                    <a:pt x="105805" y="2748860"/>
                  </a:cubicBezTo>
                  <a:lnTo>
                    <a:pt x="105805" y="2201180"/>
                  </a:lnTo>
                  <a:lnTo>
                    <a:pt x="107588" y="2196877"/>
                  </a:lnTo>
                  <a:lnTo>
                    <a:pt x="105805" y="2188048"/>
                  </a:lnTo>
                  <a:lnTo>
                    <a:pt x="105805" y="1092736"/>
                  </a:lnTo>
                  <a:cubicBezTo>
                    <a:pt x="105805" y="1067074"/>
                    <a:pt x="126609" y="1046270"/>
                    <a:pt x="152271" y="1046270"/>
                  </a:cubicBezTo>
                  <a:lnTo>
                    <a:pt x="780858" y="1046270"/>
                  </a:lnTo>
                  <a:cubicBezTo>
                    <a:pt x="806520" y="1046270"/>
                    <a:pt x="827324" y="1067074"/>
                    <a:pt x="827324" y="1092736"/>
                  </a:cubicBezTo>
                  <a:lnTo>
                    <a:pt x="827324" y="2160695"/>
                  </a:lnTo>
                  <a:lnTo>
                    <a:pt x="1255945" y="2160695"/>
                  </a:lnTo>
                  <a:cubicBezTo>
                    <a:pt x="1278304" y="2160695"/>
                    <a:pt x="1296430" y="2178821"/>
                    <a:pt x="1296430" y="2201180"/>
                  </a:cubicBezTo>
                  <a:lnTo>
                    <a:pt x="1296430" y="2748860"/>
                  </a:lnTo>
                  <a:cubicBezTo>
                    <a:pt x="1296430" y="2771219"/>
                    <a:pt x="1278304" y="2789345"/>
                    <a:pt x="1255945" y="2789345"/>
                  </a:cubicBezTo>
                  <a:close/>
                  <a:moveTo>
                    <a:pt x="0" y="2959444"/>
                  </a:moveTo>
                  <a:lnTo>
                    <a:pt x="1402492" y="2959444"/>
                  </a:lnTo>
                  <a:lnTo>
                    <a:pt x="1402492" y="205724"/>
                  </a:lnTo>
                  <a:lnTo>
                    <a:pt x="0" y="205724"/>
                  </a:lnTo>
                  <a:close/>
                </a:path>
              </a:pathLst>
            </a:custGeom>
            <a:grpFill/>
            <a:ln w="9525" cap="flat" cmpd="sng" algn="ctr">
              <a:solidFill>
                <a:schemeClr val="bg1"/>
              </a:solidFill>
              <a:prstDash val="solid"/>
              <a:headEnd type="none" w="med" len="med"/>
              <a:tailEnd type="none" w="med" len="med"/>
            </a:ln>
            <a:effectLst/>
          </p:spPr>
          <p:txBody>
            <a:bodyPr rot="0" spcFirstLastPara="0" vert="horz" wrap="square" lIns="95117" tIns="47558" rIns="47558" bIns="95117"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0843" fontAlgn="base">
                <a:spcBef>
                  <a:spcPct val="0"/>
                </a:spcBef>
                <a:spcAft>
                  <a:spcPct val="0"/>
                </a:spcAft>
                <a:defRPr/>
              </a:pPr>
              <a:endParaRPr lang="en-US" sz="1873" spc="-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p:cNvGrpSpPr/>
            <p:nvPr/>
          </p:nvGrpSpPr>
          <p:grpSpPr>
            <a:xfrm flipV="1">
              <a:off x="5154351" y="3126375"/>
              <a:ext cx="312238" cy="306471"/>
              <a:chOff x="-9407836" y="120612"/>
              <a:chExt cx="1474396" cy="1455780"/>
            </a:xfrm>
            <a:grpFill/>
          </p:grpSpPr>
          <p:sp>
            <p:nvSpPr>
              <p:cNvPr id="21" name="Oval 20"/>
              <p:cNvSpPr/>
              <p:nvPr/>
            </p:nvSpPr>
            <p:spPr>
              <a:xfrm>
                <a:off x="-8928872" y="595592"/>
                <a:ext cx="489390" cy="489390"/>
              </a:xfrm>
              <a:prstGeom prst="ellips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73">
                  <a:solidFill>
                    <a:srgbClr val="FFFFFF"/>
                  </a:solidFill>
                </a:endParaRPr>
              </a:p>
            </p:txBody>
          </p:sp>
          <p:cxnSp>
            <p:nvCxnSpPr>
              <p:cNvPr id="22" name="Straight Connector 21"/>
              <p:cNvCxnSpPr/>
              <p:nvPr/>
            </p:nvCxnSpPr>
            <p:spPr>
              <a:xfrm>
                <a:off x="-8679053" y="120612"/>
                <a:ext cx="0" cy="330979"/>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679053" y="1245413"/>
                <a:ext cx="0" cy="330979"/>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16200000">
                <a:off x="-8103656" y="672726"/>
                <a:ext cx="2655" cy="33777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a:off x="-9240275" y="672726"/>
                <a:ext cx="2655" cy="33777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070059" y="451591"/>
                <a:ext cx="99256" cy="103778"/>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9075516" y="1127860"/>
                <a:ext cx="99256" cy="103778"/>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8380667" y="451591"/>
                <a:ext cx="99256" cy="103778"/>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flipV="1">
                <a:off x="-8386124" y="1127860"/>
                <a:ext cx="99256" cy="103778"/>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30" name="Group 29"/>
          <p:cNvGrpSpPr/>
          <p:nvPr/>
        </p:nvGrpSpPr>
        <p:grpSpPr>
          <a:xfrm>
            <a:off x="879384" y="5114459"/>
            <a:ext cx="816093" cy="1055941"/>
            <a:chOff x="2855988" y="3807749"/>
            <a:chExt cx="1159942" cy="1500845"/>
          </a:xfrm>
          <a:noFill/>
        </p:grpSpPr>
        <p:grpSp>
          <p:nvGrpSpPr>
            <p:cNvPr id="31" name="Group 30"/>
            <p:cNvGrpSpPr/>
            <p:nvPr/>
          </p:nvGrpSpPr>
          <p:grpSpPr>
            <a:xfrm>
              <a:off x="3306798" y="3904313"/>
              <a:ext cx="258323" cy="268935"/>
              <a:chOff x="-11741312" y="2985477"/>
              <a:chExt cx="1201118" cy="1250461"/>
            </a:xfrm>
            <a:grpFill/>
          </p:grpSpPr>
          <p:grpSp>
            <p:nvGrpSpPr>
              <p:cNvPr id="34" name="Group 33"/>
              <p:cNvGrpSpPr/>
              <p:nvPr/>
            </p:nvGrpSpPr>
            <p:grpSpPr>
              <a:xfrm>
                <a:off x="-11741312" y="2985477"/>
                <a:ext cx="1201118" cy="1250461"/>
                <a:chOff x="-11741312" y="2985477"/>
                <a:chExt cx="1201118" cy="1250461"/>
              </a:xfrm>
              <a:grpFill/>
            </p:grpSpPr>
            <p:cxnSp>
              <p:nvCxnSpPr>
                <p:cNvPr id="36" name="Straight Connector 35"/>
                <p:cNvCxnSpPr/>
                <p:nvPr/>
              </p:nvCxnSpPr>
              <p:spPr>
                <a:xfrm>
                  <a:off x="-11145846" y="2985477"/>
                  <a:ext cx="0" cy="1250461"/>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1714017" y="3396428"/>
                  <a:ext cx="1173823" cy="459126"/>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11714017" y="3363367"/>
                  <a:ext cx="1124977" cy="492187"/>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1741312" y="3603721"/>
                  <a:ext cx="1201118" cy="0"/>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1397812" y="3045383"/>
                  <a:ext cx="487742" cy="1135848"/>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11381621" y="3025242"/>
                  <a:ext cx="491275" cy="1187507"/>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11569458" y="3149600"/>
                  <a:ext cx="895164" cy="923675"/>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flipV="1">
                  <a:off x="-11589182" y="3173046"/>
                  <a:ext cx="887865" cy="912924"/>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5" name="Oval 34"/>
              <p:cNvSpPr/>
              <p:nvPr/>
            </p:nvSpPr>
            <p:spPr>
              <a:xfrm>
                <a:off x="-11328806" y="3418776"/>
                <a:ext cx="365920" cy="365919"/>
              </a:xfrm>
              <a:prstGeom prst="ellipse">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73">
                  <a:solidFill>
                    <a:srgbClr val="FFFFFF"/>
                  </a:solidFill>
                </a:endParaRPr>
              </a:p>
            </p:txBody>
          </p:sp>
        </p:grpSp>
        <p:sp>
          <p:nvSpPr>
            <p:cNvPr id="32" name="Oval 142"/>
            <p:cNvSpPr/>
            <p:nvPr/>
          </p:nvSpPr>
          <p:spPr>
            <a:xfrm>
              <a:off x="2985784" y="3807749"/>
              <a:ext cx="900351" cy="450176"/>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73">
                <a:solidFill>
                  <a:srgbClr val="FFFFFF"/>
                </a:solidFill>
              </a:endParaRPr>
            </a:p>
          </p:txBody>
        </p:sp>
        <p:sp>
          <p:nvSpPr>
            <p:cNvPr id="33" name="Freeform 71"/>
            <p:cNvSpPr>
              <a:spLocks noChangeAspect="1" noEditPoints="1"/>
            </p:cNvSpPr>
            <p:nvPr/>
          </p:nvSpPr>
          <p:spPr bwMode="auto">
            <a:xfrm>
              <a:off x="2855988" y="4178345"/>
              <a:ext cx="1159942" cy="1130249"/>
            </a:xfrm>
            <a:custGeom>
              <a:avLst/>
              <a:gdLst>
                <a:gd name="T0" fmla="*/ 212 w 586"/>
                <a:gd name="T1" fmla="*/ 329 h 571"/>
                <a:gd name="T2" fmla="*/ 250 w 586"/>
                <a:gd name="T3" fmla="*/ 302 h 571"/>
                <a:gd name="T4" fmla="*/ 536 w 586"/>
                <a:gd name="T5" fmla="*/ 302 h 571"/>
                <a:gd name="T6" fmla="*/ 498 w 586"/>
                <a:gd name="T7" fmla="*/ 259 h 571"/>
                <a:gd name="T8" fmla="*/ 212 w 586"/>
                <a:gd name="T9" fmla="*/ 269 h 571"/>
                <a:gd name="T10" fmla="*/ 227 w 586"/>
                <a:gd name="T11" fmla="*/ 290 h 571"/>
                <a:gd name="T12" fmla="*/ 250 w 586"/>
                <a:gd name="T13" fmla="*/ 242 h 571"/>
                <a:gd name="T14" fmla="*/ 104 w 586"/>
                <a:gd name="T15" fmla="*/ 244 h 571"/>
                <a:gd name="T16" fmla="*/ 158 w 586"/>
                <a:gd name="T17" fmla="*/ 269 h 571"/>
                <a:gd name="T18" fmla="*/ 192 w 586"/>
                <a:gd name="T19" fmla="*/ 471 h 571"/>
                <a:gd name="T20" fmla="*/ 162 w 586"/>
                <a:gd name="T21" fmla="*/ 213 h 571"/>
                <a:gd name="T22" fmla="*/ 498 w 586"/>
                <a:gd name="T23" fmla="*/ 244 h 571"/>
                <a:gd name="T24" fmla="*/ 536 w 586"/>
                <a:gd name="T25" fmla="*/ 259 h 571"/>
                <a:gd name="T26" fmla="*/ 503 w 586"/>
                <a:gd name="T27" fmla="*/ 202 h 571"/>
                <a:gd name="T28" fmla="*/ 225 w 586"/>
                <a:gd name="T29" fmla="*/ 183 h 571"/>
                <a:gd name="T30" fmla="*/ 210 w 586"/>
                <a:gd name="T31" fmla="*/ 242 h 571"/>
                <a:gd name="T32" fmla="*/ 248 w 586"/>
                <a:gd name="T33" fmla="*/ 227 h 571"/>
                <a:gd name="T34" fmla="*/ 498 w 586"/>
                <a:gd name="T35" fmla="*/ 184 h 571"/>
                <a:gd name="T36" fmla="*/ 528 w 586"/>
                <a:gd name="T37" fmla="*/ 194 h 571"/>
                <a:gd name="T38" fmla="*/ 521 w 586"/>
                <a:gd name="T39" fmla="*/ 142 h 571"/>
                <a:gd name="T40" fmla="*/ 417 w 586"/>
                <a:gd name="T41" fmla="*/ 123 h 571"/>
                <a:gd name="T42" fmla="*/ 382 w 586"/>
                <a:gd name="T43" fmla="*/ 161 h 571"/>
                <a:gd name="T44" fmla="*/ 382 w 586"/>
                <a:gd name="T45" fmla="*/ 404 h 571"/>
                <a:gd name="T46" fmla="*/ 369 w 586"/>
                <a:gd name="T47" fmla="*/ 430 h 571"/>
                <a:gd name="T48" fmla="*/ 356 w 586"/>
                <a:gd name="T49" fmla="*/ 440 h 571"/>
                <a:gd name="T50" fmla="*/ 333 w 586"/>
                <a:gd name="T51" fmla="*/ 471 h 571"/>
                <a:gd name="T52" fmla="*/ 417 w 586"/>
                <a:gd name="T53" fmla="*/ 123 h 571"/>
                <a:gd name="T54" fmla="*/ 494 w 586"/>
                <a:gd name="T55" fmla="*/ 19 h 571"/>
                <a:gd name="T56" fmla="*/ 498 w 586"/>
                <a:gd name="T57" fmla="*/ 56 h 571"/>
                <a:gd name="T58" fmla="*/ 536 w 586"/>
                <a:gd name="T59" fmla="*/ 133 h 571"/>
                <a:gd name="T60" fmla="*/ 565 w 586"/>
                <a:gd name="T61" fmla="*/ 371 h 571"/>
                <a:gd name="T62" fmla="*/ 0 w 586"/>
                <a:gd name="T63" fmla="*/ 571 h 571"/>
                <a:gd name="T64" fmla="*/ 31 w 586"/>
                <a:gd name="T65" fmla="*/ 292 h 571"/>
                <a:gd name="T66" fmla="*/ 89 w 586"/>
                <a:gd name="T67" fmla="*/ 244 h 571"/>
                <a:gd name="T68" fmla="*/ 139 w 586"/>
                <a:gd name="T69" fmla="*/ 196 h 571"/>
                <a:gd name="T70" fmla="*/ 187 w 586"/>
                <a:gd name="T71" fmla="*/ 204 h 571"/>
                <a:gd name="T72" fmla="*/ 213 w 586"/>
                <a:gd name="T73" fmla="*/ 171 h 571"/>
                <a:gd name="T74" fmla="*/ 250 w 586"/>
                <a:gd name="T75" fmla="*/ 92 h 571"/>
                <a:gd name="T76" fmla="*/ 311 w 586"/>
                <a:gd name="T77" fmla="*/ 56 h 571"/>
                <a:gd name="T78" fmla="*/ 333 w 586"/>
                <a:gd name="T79" fmla="*/ 432 h 571"/>
                <a:gd name="T80" fmla="*/ 367 w 586"/>
                <a:gd name="T81" fmla="*/ 394 h 571"/>
                <a:gd name="T82" fmla="*/ 367 w 586"/>
                <a:gd name="T83" fmla="*/ 154 h 571"/>
                <a:gd name="T84" fmla="*/ 369 w 586"/>
                <a:gd name="T85" fmla="*/ 142 h 571"/>
                <a:gd name="T86" fmla="*/ 375 w 586"/>
                <a:gd name="T87" fmla="*/ 133 h 571"/>
                <a:gd name="T88" fmla="*/ 379 w 586"/>
                <a:gd name="T89" fmla="*/ 127 h 571"/>
                <a:gd name="T90" fmla="*/ 384 w 586"/>
                <a:gd name="T91" fmla="*/ 119 h 571"/>
                <a:gd name="T92" fmla="*/ 417 w 586"/>
                <a:gd name="T93" fmla="*/ 108 h 571"/>
                <a:gd name="T94" fmla="*/ 421 w 586"/>
                <a:gd name="T95" fmla="*/ 38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86" h="571">
                  <a:moveTo>
                    <a:pt x="250" y="302"/>
                  </a:moveTo>
                  <a:lnTo>
                    <a:pt x="242" y="302"/>
                  </a:lnTo>
                  <a:lnTo>
                    <a:pt x="223" y="311"/>
                  </a:lnTo>
                  <a:lnTo>
                    <a:pt x="212" y="329"/>
                  </a:lnTo>
                  <a:lnTo>
                    <a:pt x="210" y="336"/>
                  </a:lnTo>
                  <a:lnTo>
                    <a:pt x="210" y="471"/>
                  </a:lnTo>
                  <a:lnTo>
                    <a:pt x="250" y="471"/>
                  </a:lnTo>
                  <a:lnTo>
                    <a:pt x="250" y="302"/>
                  </a:lnTo>
                  <a:close/>
                  <a:moveTo>
                    <a:pt x="498" y="259"/>
                  </a:moveTo>
                  <a:lnTo>
                    <a:pt x="498" y="371"/>
                  </a:lnTo>
                  <a:lnTo>
                    <a:pt x="536" y="371"/>
                  </a:lnTo>
                  <a:lnTo>
                    <a:pt x="536" y="302"/>
                  </a:lnTo>
                  <a:lnTo>
                    <a:pt x="532" y="283"/>
                  </a:lnTo>
                  <a:lnTo>
                    <a:pt x="521" y="269"/>
                  </a:lnTo>
                  <a:lnTo>
                    <a:pt x="503" y="261"/>
                  </a:lnTo>
                  <a:lnTo>
                    <a:pt x="498" y="259"/>
                  </a:lnTo>
                  <a:close/>
                  <a:moveTo>
                    <a:pt x="250" y="242"/>
                  </a:moveTo>
                  <a:lnTo>
                    <a:pt x="242" y="242"/>
                  </a:lnTo>
                  <a:lnTo>
                    <a:pt x="223" y="252"/>
                  </a:lnTo>
                  <a:lnTo>
                    <a:pt x="212" y="269"/>
                  </a:lnTo>
                  <a:lnTo>
                    <a:pt x="210" y="277"/>
                  </a:lnTo>
                  <a:lnTo>
                    <a:pt x="210" y="302"/>
                  </a:lnTo>
                  <a:lnTo>
                    <a:pt x="217" y="296"/>
                  </a:lnTo>
                  <a:lnTo>
                    <a:pt x="227" y="290"/>
                  </a:lnTo>
                  <a:lnTo>
                    <a:pt x="237" y="286"/>
                  </a:lnTo>
                  <a:lnTo>
                    <a:pt x="248" y="286"/>
                  </a:lnTo>
                  <a:lnTo>
                    <a:pt x="250" y="286"/>
                  </a:lnTo>
                  <a:lnTo>
                    <a:pt x="250" y="242"/>
                  </a:lnTo>
                  <a:close/>
                  <a:moveTo>
                    <a:pt x="135" y="213"/>
                  </a:moveTo>
                  <a:lnTo>
                    <a:pt x="119" y="217"/>
                  </a:lnTo>
                  <a:lnTo>
                    <a:pt x="108" y="229"/>
                  </a:lnTo>
                  <a:lnTo>
                    <a:pt x="104" y="244"/>
                  </a:lnTo>
                  <a:lnTo>
                    <a:pt x="104" y="244"/>
                  </a:lnTo>
                  <a:lnTo>
                    <a:pt x="112" y="244"/>
                  </a:lnTo>
                  <a:lnTo>
                    <a:pt x="137" y="252"/>
                  </a:lnTo>
                  <a:lnTo>
                    <a:pt x="158" y="269"/>
                  </a:lnTo>
                  <a:lnTo>
                    <a:pt x="173" y="290"/>
                  </a:lnTo>
                  <a:lnTo>
                    <a:pt x="177" y="319"/>
                  </a:lnTo>
                  <a:lnTo>
                    <a:pt x="177" y="471"/>
                  </a:lnTo>
                  <a:lnTo>
                    <a:pt x="192" y="471"/>
                  </a:lnTo>
                  <a:lnTo>
                    <a:pt x="192" y="244"/>
                  </a:lnTo>
                  <a:lnTo>
                    <a:pt x="189" y="229"/>
                  </a:lnTo>
                  <a:lnTo>
                    <a:pt x="177" y="217"/>
                  </a:lnTo>
                  <a:lnTo>
                    <a:pt x="162" y="213"/>
                  </a:lnTo>
                  <a:lnTo>
                    <a:pt x="135" y="213"/>
                  </a:lnTo>
                  <a:close/>
                  <a:moveTo>
                    <a:pt x="498" y="200"/>
                  </a:moveTo>
                  <a:lnTo>
                    <a:pt x="498" y="244"/>
                  </a:lnTo>
                  <a:lnTo>
                    <a:pt x="498" y="244"/>
                  </a:lnTo>
                  <a:lnTo>
                    <a:pt x="509" y="246"/>
                  </a:lnTo>
                  <a:lnTo>
                    <a:pt x="519" y="248"/>
                  </a:lnTo>
                  <a:lnTo>
                    <a:pt x="528" y="254"/>
                  </a:lnTo>
                  <a:lnTo>
                    <a:pt x="536" y="259"/>
                  </a:lnTo>
                  <a:lnTo>
                    <a:pt x="536" y="242"/>
                  </a:lnTo>
                  <a:lnTo>
                    <a:pt x="532" y="223"/>
                  </a:lnTo>
                  <a:lnTo>
                    <a:pt x="521" y="209"/>
                  </a:lnTo>
                  <a:lnTo>
                    <a:pt x="503" y="202"/>
                  </a:lnTo>
                  <a:lnTo>
                    <a:pt x="498" y="200"/>
                  </a:lnTo>
                  <a:close/>
                  <a:moveTo>
                    <a:pt x="250" y="175"/>
                  </a:moveTo>
                  <a:lnTo>
                    <a:pt x="242" y="175"/>
                  </a:lnTo>
                  <a:lnTo>
                    <a:pt x="225" y="183"/>
                  </a:lnTo>
                  <a:lnTo>
                    <a:pt x="213" y="198"/>
                  </a:lnTo>
                  <a:lnTo>
                    <a:pt x="210" y="217"/>
                  </a:lnTo>
                  <a:lnTo>
                    <a:pt x="210" y="238"/>
                  </a:lnTo>
                  <a:lnTo>
                    <a:pt x="210" y="242"/>
                  </a:lnTo>
                  <a:lnTo>
                    <a:pt x="217" y="236"/>
                  </a:lnTo>
                  <a:lnTo>
                    <a:pt x="227" y="231"/>
                  </a:lnTo>
                  <a:lnTo>
                    <a:pt x="237" y="227"/>
                  </a:lnTo>
                  <a:lnTo>
                    <a:pt x="248" y="227"/>
                  </a:lnTo>
                  <a:lnTo>
                    <a:pt x="250" y="227"/>
                  </a:lnTo>
                  <a:lnTo>
                    <a:pt x="250" y="175"/>
                  </a:lnTo>
                  <a:close/>
                  <a:moveTo>
                    <a:pt x="498" y="133"/>
                  </a:moveTo>
                  <a:lnTo>
                    <a:pt x="498" y="184"/>
                  </a:lnTo>
                  <a:lnTo>
                    <a:pt x="498" y="184"/>
                  </a:lnTo>
                  <a:lnTo>
                    <a:pt x="509" y="186"/>
                  </a:lnTo>
                  <a:lnTo>
                    <a:pt x="519" y="188"/>
                  </a:lnTo>
                  <a:lnTo>
                    <a:pt x="528" y="194"/>
                  </a:lnTo>
                  <a:lnTo>
                    <a:pt x="536" y="200"/>
                  </a:lnTo>
                  <a:lnTo>
                    <a:pt x="536" y="175"/>
                  </a:lnTo>
                  <a:lnTo>
                    <a:pt x="532" y="156"/>
                  </a:lnTo>
                  <a:lnTo>
                    <a:pt x="521" y="142"/>
                  </a:lnTo>
                  <a:lnTo>
                    <a:pt x="503" y="133"/>
                  </a:lnTo>
                  <a:lnTo>
                    <a:pt x="498" y="133"/>
                  </a:lnTo>
                  <a:close/>
                  <a:moveTo>
                    <a:pt x="417" y="123"/>
                  </a:moveTo>
                  <a:lnTo>
                    <a:pt x="417" y="123"/>
                  </a:lnTo>
                  <a:lnTo>
                    <a:pt x="402" y="129"/>
                  </a:lnTo>
                  <a:lnTo>
                    <a:pt x="390" y="142"/>
                  </a:lnTo>
                  <a:lnTo>
                    <a:pt x="382" y="158"/>
                  </a:lnTo>
                  <a:lnTo>
                    <a:pt x="382" y="161"/>
                  </a:lnTo>
                  <a:lnTo>
                    <a:pt x="382" y="394"/>
                  </a:lnTo>
                  <a:lnTo>
                    <a:pt x="382" y="396"/>
                  </a:lnTo>
                  <a:lnTo>
                    <a:pt x="382" y="404"/>
                  </a:lnTo>
                  <a:lnTo>
                    <a:pt x="382" y="404"/>
                  </a:lnTo>
                  <a:lnTo>
                    <a:pt x="381" y="409"/>
                  </a:lnTo>
                  <a:lnTo>
                    <a:pt x="379" y="417"/>
                  </a:lnTo>
                  <a:lnTo>
                    <a:pt x="375" y="425"/>
                  </a:lnTo>
                  <a:lnTo>
                    <a:pt x="369" y="430"/>
                  </a:lnTo>
                  <a:lnTo>
                    <a:pt x="367" y="432"/>
                  </a:lnTo>
                  <a:lnTo>
                    <a:pt x="367" y="432"/>
                  </a:lnTo>
                  <a:lnTo>
                    <a:pt x="363" y="436"/>
                  </a:lnTo>
                  <a:lnTo>
                    <a:pt x="356" y="440"/>
                  </a:lnTo>
                  <a:lnTo>
                    <a:pt x="348" y="446"/>
                  </a:lnTo>
                  <a:lnTo>
                    <a:pt x="338" y="448"/>
                  </a:lnTo>
                  <a:lnTo>
                    <a:pt x="333" y="448"/>
                  </a:lnTo>
                  <a:lnTo>
                    <a:pt x="333" y="471"/>
                  </a:lnTo>
                  <a:lnTo>
                    <a:pt x="396" y="471"/>
                  </a:lnTo>
                  <a:lnTo>
                    <a:pt x="396" y="371"/>
                  </a:lnTo>
                  <a:lnTo>
                    <a:pt x="417" y="371"/>
                  </a:lnTo>
                  <a:lnTo>
                    <a:pt x="417" y="123"/>
                  </a:lnTo>
                  <a:close/>
                  <a:moveTo>
                    <a:pt x="436" y="0"/>
                  </a:moveTo>
                  <a:lnTo>
                    <a:pt x="475" y="0"/>
                  </a:lnTo>
                  <a:lnTo>
                    <a:pt x="475" y="19"/>
                  </a:lnTo>
                  <a:lnTo>
                    <a:pt x="494" y="19"/>
                  </a:lnTo>
                  <a:lnTo>
                    <a:pt x="494" y="38"/>
                  </a:lnTo>
                  <a:lnTo>
                    <a:pt x="475" y="38"/>
                  </a:lnTo>
                  <a:lnTo>
                    <a:pt x="475" y="56"/>
                  </a:lnTo>
                  <a:lnTo>
                    <a:pt x="498" y="56"/>
                  </a:lnTo>
                  <a:lnTo>
                    <a:pt x="498" y="117"/>
                  </a:lnTo>
                  <a:lnTo>
                    <a:pt x="498" y="117"/>
                  </a:lnTo>
                  <a:lnTo>
                    <a:pt x="519" y="121"/>
                  </a:lnTo>
                  <a:lnTo>
                    <a:pt x="536" y="133"/>
                  </a:lnTo>
                  <a:lnTo>
                    <a:pt x="548" y="150"/>
                  </a:lnTo>
                  <a:lnTo>
                    <a:pt x="553" y="171"/>
                  </a:lnTo>
                  <a:lnTo>
                    <a:pt x="553" y="371"/>
                  </a:lnTo>
                  <a:lnTo>
                    <a:pt x="565" y="371"/>
                  </a:lnTo>
                  <a:lnTo>
                    <a:pt x="565" y="471"/>
                  </a:lnTo>
                  <a:lnTo>
                    <a:pt x="586" y="471"/>
                  </a:lnTo>
                  <a:lnTo>
                    <a:pt x="586" y="571"/>
                  </a:lnTo>
                  <a:lnTo>
                    <a:pt x="0" y="571"/>
                  </a:lnTo>
                  <a:lnTo>
                    <a:pt x="0" y="471"/>
                  </a:lnTo>
                  <a:lnTo>
                    <a:pt x="25" y="471"/>
                  </a:lnTo>
                  <a:lnTo>
                    <a:pt x="25" y="319"/>
                  </a:lnTo>
                  <a:lnTo>
                    <a:pt x="31" y="292"/>
                  </a:lnTo>
                  <a:lnTo>
                    <a:pt x="43" y="271"/>
                  </a:lnTo>
                  <a:lnTo>
                    <a:pt x="62" y="254"/>
                  </a:lnTo>
                  <a:lnTo>
                    <a:pt x="85" y="246"/>
                  </a:lnTo>
                  <a:lnTo>
                    <a:pt x="89" y="244"/>
                  </a:lnTo>
                  <a:lnTo>
                    <a:pt x="89" y="236"/>
                  </a:lnTo>
                  <a:lnTo>
                    <a:pt x="98" y="215"/>
                  </a:lnTo>
                  <a:lnTo>
                    <a:pt x="116" y="200"/>
                  </a:lnTo>
                  <a:lnTo>
                    <a:pt x="139" y="196"/>
                  </a:lnTo>
                  <a:lnTo>
                    <a:pt x="160" y="196"/>
                  </a:lnTo>
                  <a:lnTo>
                    <a:pt x="169" y="196"/>
                  </a:lnTo>
                  <a:lnTo>
                    <a:pt x="179" y="200"/>
                  </a:lnTo>
                  <a:lnTo>
                    <a:pt x="187" y="204"/>
                  </a:lnTo>
                  <a:lnTo>
                    <a:pt x="194" y="209"/>
                  </a:lnTo>
                  <a:lnTo>
                    <a:pt x="194" y="202"/>
                  </a:lnTo>
                  <a:lnTo>
                    <a:pt x="200" y="184"/>
                  </a:lnTo>
                  <a:lnTo>
                    <a:pt x="213" y="171"/>
                  </a:lnTo>
                  <a:lnTo>
                    <a:pt x="229" y="161"/>
                  </a:lnTo>
                  <a:lnTo>
                    <a:pt x="248" y="159"/>
                  </a:lnTo>
                  <a:lnTo>
                    <a:pt x="250" y="159"/>
                  </a:lnTo>
                  <a:lnTo>
                    <a:pt x="250" y="92"/>
                  </a:lnTo>
                  <a:lnTo>
                    <a:pt x="256" y="71"/>
                  </a:lnTo>
                  <a:lnTo>
                    <a:pt x="269" y="56"/>
                  </a:lnTo>
                  <a:lnTo>
                    <a:pt x="290" y="50"/>
                  </a:lnTo>
                  <a:lnTo>
                    <a:pt x="311" y="56"/>
                  </a:lnTo>
                  <a:lnTo>
                    <a:pt x="327" y="71"/>
                  </a:lnTo>
                  <a:lnTo>
                    <a:pt x="333" y="92"/>
                  </a:lnTo>
                  <a:lnTo>
                    <a:pt x="333" y="432"/>
                  </a:lnTo>
                  <a:lnTo>
                    <a:pt x="333" y="432"/>
                  </a:lnTo>
                  <a:lnTo>
                    <a:pt x="348" y="427"/>
                  </a:lnTo>
                  <a:lnTo>
                    <a:pt x="359" y="413"/>
                  </a:lnTo>
                  <a:lnTo>
                    <a:pt x="365" y="398"/>
                  </a:lnTo>
                  <a:lnTo>
                    <a:pt x="367" y="394"/>
                  </a:lnTo>
                  <a:lnTo>
                    <a:pt x="367" y="161"/>
                  </a:lnTo>
                  <a:lnTo>
                    <a:pt x="367" y="159"/>
                  </a:lnTo>
                  <a:lnTo>
                    <a:pt x="367" y="154"/>
                  </a:lnTo>
                  <a:lnTo>
                    <a:pt x="367" y="154"/>
                  </a:lnTo>
                  <a:lnTo>
                    <a:pt x="369" y="146"/>
                  </a:lnTo>
                  <a:lnTo>
                    <a:pt x="369" y="142"/>
                  </a:lnTo>
                  <a:lnTo>
                    <a:pt x="369" y="142"/>
                  </a:lnTo>
                  <a:lnTo>
                    <a:pt x="369" y="142"/>
                  </a:lnTo>
                  <a:lnTo>
                    <a:pt x="371" y="138"/>
                  </a:lnTo>
                  <a:lnTo>
                    <a:pt x="373" y="135"/>
                  </a:lnTo>
                  <a:lnTo>
                    <a:pt x="373" y="135"/>
                  </a:lnTo>
                  <a:lnTo>
                    <a:pt x="375" y="133"/>
                  </a:lnTo>
                  <a:lnTo>
                    <a:pt x="375" y="131"/>
                  </a:lnTo>
                  <a:lnTo>
                    <a:pt x="379" y="127"/>
                  </a:lnTo>
                  <a:lnTo>
                    <a:pt x="379" y="127"/>
                  </a:lnTo>
                  <a:lnTo>
                    <a:pt x="379" y="127"/>
                  </a:lnTo>
                  <a:lnTo>
                    <a:pt x="381" y="123"/>
                  </a:lnTo>
                  <a:lnTo>
                    <a:pt x="382" y="123"/>
                  </a:lnTo>
                  <a:lnTo>
                    <a:pt x="382" y="123"/>
                  </a:lnTo>
                  <a:lnTo>
                    <a:pt x="384" y="119"/>
                  </a:lnTo>
                  <a:lnTo>
                    <a:pt x="392" y="115"/>
                  </a:lnTo>
                  <a:lnTo>
                    <a:pt x="402" y="111"/>
                  </a:lnTo>
                  <a:lnTo>
                    <a:pt x="409" y="108"/>
                  </a:lnTo>
                  <a:lnTo>
                    <a:pt x="417" y="108"/>
                  </a:lnTo>
                  <a:lnTo>
                    <a:pt x="417" y="56"/>
                  </a:lnTo>
                  <a:lnTo>
                    <a:pt x="436" y="56"/>
                  </a:lnTo>
                  <a:lnTo>
                    <a:pt x="436" y="38"/>
                  </a:lnTo>
                  <a:lnTo>
                    <a:pt x="421" y="38"/>
                  </a:lnTo>
                  <a:lnTo>
                    <a:pt x="421" y="19"/>
                  </a:lnTo>
                  <a:lnTo>
                    <a:pt x="436" y="19"/>
                  </a:lnTo>
                  <a:lnTo>
                    <a:pt x="436" y="0"/>
                  </a:lnTo>
                  <a:close/>
                </a:path>
              </a:pathLst>
            </a:custGeom>
            <a:grpFill/>
            <a:ln w="0">
              <a:solidFill>
                <a:schemeClr val="bg1"/>
              </a:solidFill>
              <a:prstDash val="solid"/>
              <a:round/>
              <a:headEnd/>
              <a:tailEnd/>
            </a:ln>
          </p:spPr>
          <p:txBody>
            <a:bodyPr vert="horz" wrap="square" lIns="95117" tIns="47558" rIns="95117" bIns="47558" numCol="1" anchor="t" anchorCtr="0" compatLnSpc="1">
              <a:prstTxWarp prst="textNoShape">
                <a:avLst/>
              </a:prstTxWarp>
            </a:bodyPr>
            <a:lstStyle/>
            <a:p>
              <a:pPr defTabSz="932597"/>
              <a:endParaRPr lang="en-US" sz="1873">
                <a:solidFill>
                  <a:prstClr val="black"/>
                </a:solidFill>
              </a:endParaRPr>
            </a:p>
          </p:txBody>
        </p:sp>
      </p:grpSp>
      <p:grpSp>
        <p:nvGrpSpPr>
          <p:cNvPr id="44" name="Group 43"/>
          <p:cNvGrpSpPr/>
          <p:nvPr/>
        </p:nvGrpSpPr>
        <p:grpSpPr>
          <a:xfrm>
            <a:off x="704609" y="3449743"/>
            <a:ext cx="829630" cy="974952"/>
            <a:chOff x="970509" y="4093413"/>
            <a:chExt cx="1049828" cy="1233722"/>
          </a:xfrm>
          <a:noFill/>
        </p:grpSpPr>
        <p:sp>
          <p:nvSpPr>
            <p:cNvPr id="45" name="VEHICLE TRACKING"/>
            <p:cNvSpPr>
              <a:spLocks noChangeAspect="1"/>
            </p:cNvSpPr>
            <p:nvPr/>
          </p:nvSpPr>
          <p:spPr bwMode="auto">
            <a:xfrm>
              <a:off x="970509" y="4541752"/>
              <a:ext cx="1049828" cy="785383"/>
            </a:xfrm>
            <a:custGeom>
              <a:avLst/>
              <a:gdLst/>
              <a:ahLst/>
              <a:cxnLst/>
              <a:rect l="l" t="t" r="r" b="b"/>
              <a:pathLst>
                <a:path w="779174" h="582906">
                  <a:moveTo>
                    <a:pt x="640768" y="456982"/>
                  </a:moveTo>
                  <a:lnTo>
                    <a:pt x="711568" y="456982"/>
                  </a:lnTo>
                  <a:cubicBezTo>
                    <a:pt x="726718" y="456982"/>
                    <a:pt x="739000" y="469264"/>
                    <a:pt x="739000" y="484414"/>
                  </a:cubicBezTo>
                  <a:cubicBezTo>
                    <a:pt x="739000" y="499564"/>
                    <a:pt x="726718" y="511846"/>
                    <a:pt x="711568" y="511846"/>
                  </a:cubicBezTo>
                  <a:lnTo>
                    <a:pt x="640768" y="511846"/>
                  </a:lnTo>
                  <a:cubicBezTo>
                    <a:pt x="625618" y="511846"/>
                    <a:pt x="613336" y="499564"/>
                    <a:pt x="613336" y="484414"/>
                  </a:cubicBezTo>
                  <a:cubicBezTo>
                    <a:pt x="613336" y="469264"/>
                    <a:pt x="625618" y="456982"/>
                    <a:pt x="640768" y="456982"/>
                  </a:cubicBezTo>
                  <a:close/>
                  <a:moveTo>
                    <a:pt x="440533" y="392281"/>
                  </a:moveTo>
                  <a:cubicBezTo>
                    <a:pt x="423466" y="392281"/>
                    <a:pt x="409629" y="405409"/>
                    <a:pt x="409629" y="421602"/>
                  </a:cubicBezTo>
                  <a:cubicBezTo>
                    <a:pt x="409629" y="437795"/>
                    <a:pt x="423466" y="450923"/>
                    <a:pt x="440533" y="450923"/>
                  </a:cubicBezTo>
                  <a:cubicBezTo>
                    <a:pt x="457600" y="450923"/>
                    <a:pt x="471435" y="437795"/>
                    <a:pt x="471435" y="421602"/>
                  </a:cubicBezTo>
                  <a:cubicBezTo>
                    <a:pt x="471435" y="405409"/>
                    <a:pt x="457600" y="392281"/>
                    <a:pt x="440533" y="392281"/>
                  </a:cubicBezTo>
                  <a:close/>
                  <a:moveTo>
                    <a:pt x="74716" y="392281"/>
                  </a:moveTo>
                  <a:cubicBezTo>
                    <a:pt x="57649" y="392281"/>
                    <a:pt x="43813" y="405409"/>
                    <a:pt x="43813" y="421602"/>
                  </a:cubicBezTo>
                  <a:cubicBezTo>
                    <a:pt x="43813" y="437795"/>
                    <a:pt x="57649" y="450923"/>
                    <a:pt x="74716" y="450923"/>
                  </a:cubicBezTo>
                  <a:cubicBezTo>
                    <a:pt x="91783" y="450923"/>
                    <a:pt x="105619" y="437795"/>
                    <a:pt x="105619" y="421602"/>
                  </a:cubicBezTo>
                  <a:cubicBezTo>
                    <a:pt x="105619" y="405409"/>
                    <a:pt x="91783" y="392281"/>
                    <a:pt x="74716" y="392281"/>
                  </a:cubicBezTo>
                  <a:close/>
                  <a:moveTo>
                    <a:pt x="680516" y="320756"/>
                  </a:moveTo>
                  <a:cubicBezTo>
                    <a:pt x="655266" y="320756"/>
                    <a:pt x="634796" y="341226"/>
                    <a:pt x="634796" y="366476"/>
                  </a:cubicBezTo>
                  <a:cubicBezTo>
                    <a:pt x="634796" y="391726"/>
                    <a:pt x="655266" y="412196"/>
                    <a:pt x="680516" y="412196"/>
                  </a:cubicBezTo>
                  <a:cubicBezTo>
                    <a:pt x="705766" y="412196"/>
                    <a:pt x="726236" y="391726"/>
                    <a:pt x="726236" y="366476"/>
                  </a:cubicBezTo>
                  <a:cubicBezTo>
                    <a:pt x="726236" y="341226"/>
                    <a:pt x="705766" y="320756"/>
                    <a:pt x="680516" y="320756"/>
                  </a:cubicBezTo>
                  <a:close/>
                  <a:moveTo>
                    <a:pt x="133583" y="194372"/>
                  </a:moveTo>
                  <a:cubicBezTo>
                    <a:pt x="123760" y="195437"/>
                    <a:pt x="107202" y="197301"/>
                    <a:pt x="99063" y="219136"/>
                  </a:cubicBezTo>
                  <a:lnTo>
                    <a:pt x="60670" y="331331"/>
                  </a:lnTo>
                  <a:lnTo>
                    <a:pt x="454632" y="331331"/>
                  </a:lnTo>
                  <a:lnTo>
                    <a:pt x="458839" y="332137"/>
                  </a:lnTo>
                  <a:lnTo>
                    <a:pt x="418166" y="220734"/>
                  </a:lnTo>
                  <a:cubicBezTo>
                    <a:pt x="410307" y="203958"/>
                    <a:pt x="408343" y="195171"/>
                    <a:pt x="379436" y="194372"/>
                  </a:cubicBezTo>
                  <a:close/>
                  <a:moveTo>
                    <a:pt x="136109" y="172004"/>
                  </a:moveTo>
                  <a:lnTo>
                    <a:pt x="384488" y="172004"/>
                  </a:lnTo>
                  <a:cubicBezTo>
                    <a:pt x="419008" y="175200"/>
                    <a:pt x="423218" y="191975"/>
                    <a:pt x="432479" y="207952"/>
                  </a:cubicBezTo>
                  <a:lnTo>
                    <a:pt x="489525" y="343266"/>
                  </a:lnTo>
                  <a:cubicBezTo>
                    <a:pt x="504729" y="352772"/>
                    <a:pt x="514176" y="369253"/>
                    <a:pt x="514176" y="387826"/>
                  </a:cubicBezTo>
                  <a:lnTo>
                    <a:pt x="514176" y="450205"/>
                  </a:lnTo>
                  <a:cubicBezTo>
                    <a:pt x="514176" y="476177"/>
                    <a:pt x="495706" y="498055"/>
                    <a:pt x="470268" y="503705"/>
                  </a:cubicBezTo>
                  <a:lnTo>
                    <a:pt x="470268" y="559252"/>
                  </a:lnTo>
                  <a:cubicBezTo>
                    <a:pt x="470268" y="572315"/>
                    <a:pt x="459107" y="582906"/>
                    <a:pt x="445338" y="582906"/>
                  </a:cubicBezTo>
                  <a:lnTo>
                    <a:pt x="417811" y="582906"/>
                  </a:lnTo>
                  <a:cubicBezTo>
                    <a:pt x="404043" y="582906"/>
                    <a:pt x="392881" y="572315"/>
                    <a:pt x="392881" y="559252"/>
                  </a:cubicBezTo>
                  <a:lnTo>
                    <a:pt x="392881" y="506700"/>
                  </a:lnTo>
                  <a:lnTo>
                    <a:pt x="124415" y="506700"/>
                  </a:lnTo>
                  <a:lnTo>
                    <a:pt x="124415" y="559253"/>
                  </a:lnTo>
                  <a:cubicBezTo>
                    <a:pt x="124415" y="572316"/>
                    <a:pt x="113253" y="582906"/>
                    <a:pt x="99485" y="582906"/>
                  </a:cubicBezTo>
                  <a:lnTo>
                    <a:pt x="71958" y="582906"/>
                  </a:lnTo>
                  <a:cubicBezTo>
                    <a:pt x="58189" y="582906"/>
                    <a:pt x="47028" y="572316"/>
                    <a:pt x="47028" y="559253"/>
                  </a:cubicBezTo>
                  <a:lnTo>
                    <a:pt x="47028" y="504302"/>
                  </a:lnTo>
                  <a:cubicBezTo>
                    <a:pt x="20025" y="499853"/>
                    <a:pt x="0" y="477248"/>
                    <a:pt x="0" y="450205"/>
                  </a:cubicBezTo>
                  <a:lnTo>
                    <a:pt x="0" y="387826"/>
                  </a:lnTo>
                  <a:cubicBezTo>
                    <a:pt x="0" y="368466"/>
                    <a:pt x="10264" y="351380"/>
                    <a:pt x="26534" y="342061"/>
                  </a:cubicBezTo>
                  <a:lnTo>
                    <a:pt x="85592" y="202360"/>
                  </a:lnTo>
                  <a:cubicBezTo>
                    <a:pt x="97379" y="186650"/>
                    <a:pt x="106640" y="173335"/>
                    <a:pt x="136109" y="172004"/>
                  </a:cubicBezTo>
                  <a:close/>
                  <a:moveTo>
                    <a:pt x="344827" y="0"/>
                  </a:moveTo>
                  <a:lnTo>
                    <a:pt x="748300" y="0"/>
                  </a:lnTo>
                  <a:cubicBezTo>
                    <a:pt x="759814" y="0"/>
                    <a:pt x="769148" y="9334"/>
                    <a:pt x="769148" y="20848"/>
                  </a:cubicBezTo>
                  <a:lnTo>
                    <a:pt x="769148" y="268862"/>
                  </a:lnTo>
                  <a:cubicBezTo>
                    <a:pt x="774898" y="269223"/>
                    <a:pt x="779174" y="274149"/>
                    <a:pt x="779174" y="280073"/>
                  </a:cubicBezTo>
                  <a:lnTo>
                    <a:pt x="779174" y="443168"/>
                  </a:lnTo>
                  <a:cubicBezTo>
                    <a:pt x="779174" y="449823"/>
                    <a:pt x="773779" y="455218"/>
                    <a:pt x="767124" y="455218"/>
                  </a:cubicBezTo>
                  <a:lnTo>
                    <a:pt x="523551" y="455218"/>
                  </a:lnTo>
                  <a:cubicBezTo>
                    <a:pt x="522461" y="437854"/>
                    <a:pt x="521167" y="424811"/>
                    <a:pt x="521167" y="369749"/>
                  </a:cubicBezTo>
                  <a:cubicBezTo>
                    <a:pt x="518187" y="352715"/>
                    <a:pt x="510532" y="348310"/>
                    <a:pt x="497199" y="338488"/>
                  </a:cubicBezTo>
                  <a:cubicBezTo>
                    <a:pt x="484856" y="310893"/>
                    <a:pt x="474350" y="284477"/>
                    <a:pt x="464289" y="260833"/>
                  </a:cubicBezTo>
                  <a:lnTo>
                    <a:pt x="710995" y="260833"/>
                  </a:lnTo>
                  <a:lnTo>
                    <a:pt x="693825" y="115562"/>
                  </a:lnTo>
                  <a:lnTo>
                    <a:pt x="384033" y="115562"/>
                  </a:lnTo>
                  <a:lnTo>
                    <a:pt x="379179" y="156629"/>
                  </a:lnTo>
                  <a:lnTo>
                    <a:pt x="323979" y="156629"/>
                  </a:lnTo>
                  <a:lnTo>
                    <a:pt x="323979" y="20848"/>
                  </a:lnTo>
                  <a:cubicBezTo>
                    <a:pt x="323979" y="9334"/>
                    <a:pt x="333313" y="0"/>
                    <a:pt x="344827" y="0"/>
                  </a:cubicBezTo>
                  <a:close/>
                </a:path>
              </a:pathLst>
            </a:cu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5117" tIns="47558" rIns="47558" bIns="95117" numCol="1" spcCol="0" rtlCol="0" fromWordArt="0" anchor="b" anchorCtr="0" forceAA="0" compatLnSpc="1">
              <a:prstTxWarp prst="textNoShape">
                <a:avLst/>
              </a:prstTxWarp>
              <a:noAutofit/>
            </a:bodyPr>
            <a:lstStyle/>
            <a:p>
              <a:pPr algn="ctr" defTabSz="950843" fontAlgn="base">
                <a:spcBef>
                  <a:spcPct val="0"/>
                </a:spcBef>
                <a:spcAft>
                  <a:spcPct val="0"/>
                </a:spcAft>
              </a:pPr>
              <a:endParaRPr lang="en-US" sz="1873" spc="-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 name="Group 45"/>
            <p:cNvGrpSpPr/>
            <p:nvPr/>
          </p:nvGrpSpPr>
          <p:grpSpPr>
            <a:xfrm>
              <a:off x="1375400" y="4219528"/>
              <a:ext cx="240047" cy="250622"/>
              <a:chOff x="6356211" y="-986246"/>
              <a:chExt cx="322176" cy="336369"/>
            </a:xfrm>
            <a:grpFill/>
          </p:grpSpPr>
          <p:sp>
            <p:nvSpPr>
              <p:cNvPr id="48" name="Oval 47"/>
              <p:cNvSpPr/>
              <p:nvPr/>
            </p:nvSpPr>
            <p:spPr>
              <a:xfrm>
                <a:off x="6459255" y="-868963"/>
                <a:ext cx="116089" cy="116089"/>
              </a:xfrm>
              <a:prstGeom prst="ellips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73">
                  <a:solidFill>
                    <a:srgbClr val="FFFFFF"/>
                  </a:solidFill>
                </a:endParaRPr>
              </a:p>
            </p:txBody>
          </p:sp>
          <p:cxnSp>
            <p:nvCxnSpPr>
              <p:cNvPr id="49" name="Straight Connector 48"/>
              <p:cNvCxnSpPr/>
              <p:nvPr/>
            </p:nvCxnSpPr>
            <p:spPr>
              <a:xfrm>
                <a:off x="6517299" y="-986246"/>
                <a:ext cx="0" cy="336369"/>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6356211" y="-810919"/>
                <a:ext cx="322176" cy="0"/>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425918" y="-905756"/>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6576503" y="-909443"/>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16200000">
                <a:off x="6425918" y="-745560"/>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H="1">
                <a:off x="6576503" y="-749247"/>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7" name="Oval 142"/>
            <p:cNvSpPr/>
            <p:nvPr/>
          </p:nvSpPr>
          <p:spPr>
            <a:xfrm>
              <a:off x="994466" y="4093413"/>
              <a:ext cx="1001915" cy="500958"/>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73">
                <a:solidFill>
                  <a:srgbClr val="FFFFFF"/>
                </a:solidFill>
              </a:endParaRPr>
            </a:p>
          </p:txBody>
        </p:sp>
      </p:grpSp>
      <p:grpSp>
        <p:nvGrpSpPr>
          <p:cNvPr id="55" name="Group 54"/>
          <p:cNvGrpSpPr/>
          <p:nvPr/>
        </p:nvGrpSpPr>
        <p:grpSpPr>
          <a:xfrm>
            <a:off x="5357522" y="3448710"/>
            <a:ext cx="916915" cy="966809"/>
            <a:chOff x="5140517" y="1715298"/>
            <a:chExt cx="1330192" cy="1402576"/>
          </a:xfrm>
          <a:noFill/>
        </p:grpSpPr>
        <p:grpSp>
          <p:nvGrpSpPr>
            <p:cNvPr id="56" name="Group 55"/>
            <p:cNvGrpSpPr/>
            <p:nvPr/>
          </p:nvGrpSpPr>
          <p:grpSpPr>
            <a:xfrm>
              <a:off x="5685590" y="1841413"/>
              <a:ext cx="240047" cy="250622"/>
              <a:chOff x="6356211" y="-986246"/>
              <a:chExt cx="322176" cy="336369"/>
            </a:xfrm>
            <a:grpFill/>
          </p:grpSpPr>
          <p:sp>
            <p:nvSpPr>
              <p:cNvPr id="59" name="Oval 58"/>
              <p:cNvSpPr/>
              <p:nvPr/>
            </p:nvSpPr>
            <p:spPr>
              <a:xfrm>
                <a:off x="6459255" y="-868963"/>
                <a:ext cx="116089" cy="116089"/>
              </a:xfrm>
              <a:prstGeom prst="ellips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73">
                  <a:solidFill>
                    <a:srgbClr val="FFFFFF"/>
                  </a:solidFill>
                </a:endParaRPr>
              </a:p>
            </p:txBody>
          </p:sp>
          <p:cxnSp>
            <p:nvCxnSpPr>
              <p:cNvPr id="60" name="Straight Connector 59"/>
              <p:cNvCxnSpPr/>
              <p:nvPr/>
            </p:nvCxnSpPr>
            <p:spPr>
              <a:xfrm>
                <a:off x="6517299" y="-986246"/>
                <a:ext cx="0" cy="336369"/>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6356211" y="-810919"/>
                <a:ext cx="322176" cy="0"/>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6425918" y="-905756"/>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6576503" y="-909443"/>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a:off x="6425918" y="-745560"/>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16200000" flipH="1">
                <a:off x="6576503" y="-749247"/>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7" name="Oval 142"/>
            <p:cNvSpPr/>
            <p:nvPr/>
          </p:nvSpPr>
          <p:spPr>
            <a:xfrm>
              <a:off x="5304656" y="1715298"/>
              <a:ext cx="1001915" cy="500958"/>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73">
                <a:solidFill>
                  <a:srgbClr val="FFFFFF"/>
                </a:solidFill>
              </a:endParaRPr>
            </a:p>
          </p:txBody>
        </p:sp>
        <p:sp>
          <p:nvSpPr>
            <p:cNvPr id="58" name="Rectangle 35"/>
            <p:cNvSpPr>
              <a:spLocks noChangeAspect="1"/>
            </p:cNvSpPr>
            <p:nvPr/>
          </p:nvSpPr>
          <p:spPr bwMode="auto">
            <a:xfrm>
              <a:off x="5140517" y="2291943"/>
              <a:ext cx="1330192" cy="825931"/>
            </a:xfrm>
            <a:custGeom>
              <a:avLst/>
              <a:gdLst/>
              <a:ahLst/>
              <a:cxnLst/>
              <a:rect l="l" t="t" r="r" b="b"/>
              <a:pathLst>
                <a:path w="4203700" h="2610803">
                  <a:moveTo>
                    <a:pt x="2491581" y="932635"/>
                  </a:moveTo>
                  <a:lnTo>
                    <a:pt x="3355975" y="932635"/>
                  </a:lnTo>
                  <a:cubicBezTo>
                    <a:pt x="3634582" y="947716"/>
                    <a:pt x="3829843" y="1131866"/>
                    <a:pt x="3863181" y="1242197"/>
                  </a:cubicBezTo>
                  <a:lnTo>
                    <a:pt x="1996281" y="1242197"/>
                  </a:lnTo>
                  <a:cubicBezTo>
                    <a:pt x="1954212" y="1129485"/>
                    <a:pt x="2235993" y="921522"/>
                    <a:pt x="2491581" y="932635"/>
                  </a:cubicBezTo>
                  <a:close/>
                  <a:moveTo>
                    <a:pt x="1715294" y="801666"/>
                  </a:moveTo>
                  <a:cubicBezTo>
                    <a:pt x="1834971" y="801666"/>
                    <a:pt x="1931988" y="898683"/>
                    <a:pt x="1931988" y="1018360"/>
                  </a:cubicBezTo>
                  <a:cubicBezTo>
                    <a:pt x="1931988" y="1138037"/>
                    <a:pt x="1834971" y="1235054"/>
                    <a:pt x="1715294" y="1235054"/>
                  </a:cubicBezTo>
                  <a:cubicBezTo>
                    <a:pt x="1595617" y="1235054"/>
                    <a:pt x="1498600" y="1138037"/>
                    <a:pt x="1498600" y="1018360"/>
                  </a:cubicBezTo>
                  <a:cubicBezTo>
                    <a:pt x="1498600" y="898683"/>
                    <a:pt x="1595617" y="801666"/>
                    <a:pt x="1715294" y="801666"/>
                  </a:cubicBezTo>
                  <a:close/>
                  <a:moveTo>
                    <a:pt x="1919287" y="0"/>
                  </a:moveTo>
                  <a:cubicBezTo>
                    <a:pt x="2448028" y="0"/>
                    <a:pt x="2898259" y="336140"/>
                    <a:pt x="3066567" y="806877"/>
                  </a:cubicBezTo>
                  <a:lnTo>
                    <a:pt x="2520890" y="806877"/>
                  </a:lnTo>
                  <a:cubicBezTo>
                    <a:pt x="2388025" y="637288"/>
                    <a:pt x="2180846" y="530203"/>
                    <a:pt x="1948656" y="530203"/>
                  </a:cubicBezTo>
                  <a:cubicBezTo>
                    <a:pt x="1540528" y="530203"/>
                    <a:pt x="1209675" y="861056"/>
                    <a:pt x="1209675" y="1269184"/>
                  </a:cubicBezTo>
                  <a:cubicBezTo>
                    <a:pt x="1209675" y="1295733"/>
                    <a:pt x="1211075" y="1321956"/>
                    <a:pt x="1213952" y="1347766"/>
                  </a:cubicBezTo>
                  <a:lnTo>
                    <a:pt x="4203700" y="1347766"/>
                  </a:lnTo>
                  <a:lnTo>
                    <a:pt x="4203700" y="1622086"/>
                  </a:lnTo>
                  <a:lnTo>
                    <a:pt x="1303168" y="1622086"/>
                  </a:lnTo>
                  <a:cubicBezTo>
                    <a:pt x="1425647" y="1852836"/>
                    <a:pt x="1669012" y="2008165"/>
                    <a:pt x="1948656" y="2008165"/>
                  </a:cubicBezTo>
                  <a:cubicBezTo>
                    <a:pt x="2180846" y="2008165"/>
                    <a:pt x="2388025" y="1901080"/>
                    <a:pt x="2520889" y="1731492"/>
                  </a:cubicBezTo>
                  <a:lnTo>
                    <a:pt x="3140075" y="1731492"/>
                  </a:lnTo>
                  <a:cubicBezTo>
                    <a:pt x="3140075" y="2024596"/>
                    <a:pt x="3140074" y="2317700"/>
                    <a:pt x="3140074" y="2610803"/>
                  </a:cubicBezTo>
                  <a:lnTo>
                    <a:pt x="698499" y="2610803"/>
                  </a:lnTo>
                  <a:lnTo>
                    <a:pt x="698499" y="1622086"/>
                  </a:lnTo>
                  <a:lnTo>
                    <a:pt x="0" y="1622086"/>
                  </a:lnTo>
                  <a:lnTo>
                    <a:pt x="0" y="1347766"/>
                  </a:lnTo>
                  <a:lnTo>
                    <a:pt x="698499" y="1347766"/>
                  </a:lnTo>
                  <a:lnTo>
                    <a:pt x="698499" y="1220788"/>
                  </a:lnTo>
                  <a:cubicBezTo>
                    <a:pt x="698499" y="546565"/>
                    <a:pt x="1245064" y="0"/>
                    <a:pt x="1919287" y="0"/>
                  </a:cubicBezTo>
                  <a:close/>
                </a:path>
              </a:pathLst>
            </a:cu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7011" tIns="48505" rIns="48505" bIns="97011" numCol="1" spcCol="0" rtlCol="0" fromWordArt="0" anchor="b" anchorCtr="0" forceAA="0" compatLnSpc="1">
              <a:prstTxWarp prst="textNoShape">
                <a:avLst/>
              </a:prstTxWarp>
              <a:noAutofit/>
            </a:bodyPr>
            <a:lstStyle/>
            <a:p>
              <a:pPr algn="ctr" defTabSz="969765" fontAlgn="base">
                <a:spcBef>
                  <a:spcPct val="0"/>
                </a:spcBef>
                <a:spcAft>
                  <a:spcPct val="0"/>
                </a:spcAft>
              </a:pPr>
              <a:endParaRPr lang="en-US" sz="1910" spc="-53" dirty="0" err="1">
                <a:solidFill>
                  <a:srgbClr val="FF8C00"/>
                </a:solidFill>
                <a:ea typeface="Segoe UI" pitchFamily="34" charset="0"/>
                <a:cs typeface="Segoe UI" pitchFamily="34" charset="0"/>
              </a:endParaRPr>
            </a:p>
          </p:txBody>
        </p:sp>
      </p:grpSp>
      <p:grpSp>
        <p:nvGrpSpPr>
          <p:cNvPr id="66" name="Group 65"/>
          <p:cNvGrpSpPr/>
          <p:nvPr/>
        </p:nvGrpSpPr>
        <p:grpSpPr>
          <a:xfrm>
            <a:off x="3078165" y="1602777"/>
            <a:ext cx="810875" cy="1328576"/>
            <a:chOff x="2973255" y="1759913"/>
            <a:chExt cx="1001915" cy="1641586"/>
          </a:xfrm>
          <a:noFill/>
        </p:grpSpPr>
        <p:grpSp>
          <p:nvGrpSpPr>
            <p:cNvPr id="67" name="Group 66"/>
            <p:cNvGrpSpPr/>
            <p:nvPr/>
          </p:nvGrpSpPr>
          <p:grpSpPr>
            <a:xfrm>
              <a:off x="3347956" y="1941625"/>
              <a:ext cx="252513" cy="262887"/>
              <a:chOff x="920925" y="6909519"/>
              <a:chExt cx="1201118" cy="1250461"/>
            </a:xfrm>
            <a:grpFill/>
          </p:grpSpPr>
          <p:cxnSp>
            <p:nvCxnSpPr>
              <p:cNvPr id="70" name="Straight Connector 69"/>
              <p:cNvCxnSpPr/>
              <p:nvPr/>
            </p:nvCxnSpPr>
            <p:spPr>
              <a:xfrm>
                <a:off x="1516391" y="6909519"/>
                <a:ext cx="0" cy="1250461"/>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948220" y="7320470"/>
                <a:ext cx="1173823" cy="459126"/>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948220" y="7287409"/>
                <a:ext cx="1124977" cy="49218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920925" y="7527763"/>
                <a:ext cx="1201118" cy="0"/>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264425" y="6969425"/>
                <a:ext cx="487742" cy="1135848"/>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1280616" y="6949284"/>
                <a:ext cx="491275" cy="118750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a:off x="1092779" y="7073642"/>
                <a:ext cx="895164" cy="923675"/>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flipV="1">
                <a:off x="1073055" y="7097088"/>
                <a:ext cx="887865" cy="912924"/>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80" name="Oval 79"/>
              <p:cNvSpPr/>
              <p:nvPr/>
            </p:nvSpPr>
            <p:spPr>
              <a:xfrm>
                <a:off x="1044839" y="7054229"/>
                <a:ext cx="943104" cy="943098"/>
              </a:xfrm>
              <a:prstGeom prst="ellips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73">
                  <a:solidFill>
                    <a:srgbClr val="FFFFFF"/>
                  </a:solidFill>
                </a:endParaRPr>
              </a:p>
            </p:txBody>
          </p:sp>
          <p:sp>
            <p:nvSpPr>
              <p:cNvPr id="81" name="Oval 80"/>
              <p:cNvSpPr/>
              <p:nvPr/>
            </p:nvSpPr>
            <p:spPr>
              <a:xfrm>
                <a:off x="1333431" y="7342819"/>
                <a:ext cx="365920" cy="365919"/>
              </a:xfrm>
              <a:prstGeom prst="ellips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73">
                  <a:solidFill>
                    <a:srgbClr val="FFFFFF"/>
                  </a:solidFill>
                </a:endParaRPr>
              </a:p>
            </p:txBody>
          </p:sp>
        </p:grpSp>
        <p:sp>
          <p:nvSpPr>
            <p:cNvPr id="68" name="Oval 1233"/>
            <p:cNvSpPr>
              <a:spLocks noChangeAspect="1"/>
            </p:cNvSpPr>
            <p:nvPr/>
          </p:nvSpPr>
          <p:spPr bwMode="auto">
            <a:xfrm>
              <a:off x="3088516" y="2375635"/>
              <a:ext cx="771393" cy="1025864"/>
            </a:xfrm>
            <a:custGeom>
              <a:avLst/>
              <a:gdLst/>
              <a:ahLst/>
              <a:cxnLst/>
              <a:rect l="l" t="t" r="r" b="b"/>
              <a:pathLst>
                <a:path w="2680859" h="3566160">
                  <a:moveTo>
                    <a:pt x="1957649" y="860371"/>
                  </a:moveTo>
                  <a:lnTo>
                    <a:pt x="1957649" y="1895309"/>
                  </a:lnTo>
                  <a:lnTo>
                    <a:pt x="2581106" y="1895309"/>
                  </a:lnTo>
                  <a:lnTo>
                    <a:pt x="2581106" y="860371"/>
                  </a:lnTo>
                  <a:close/>
                  <a:moveTo>
                    <a:pt x="99753" y="860371"/>
                  </a:moveTo>
                  <a:lnTo>
                    <a:pt x="99753" y="1895309"/>
                  </a:lnTo>
                  <a:lnTo>
                    <a:pt x="685798" y="1895309"/>
                  </a:lnTo>
                  <a:lnTo>
                    <a:pt x="685798" y="860371"/>
                  </a:lnTo>
                  <a:close/>
                  <a:moveTo>
                    <a:pt x="810490" y="760618"/>
                  </a:moveTo>
                  <a:lnTo>
                    <a:pt x="810490" y="2057403"/>
                  </a:lnTo>
                  <a:lnTo>
                    <a:pt x="1832959" y="2057403"/>
                  </a:lnTo>
                  <a:lnTo>
                    <a:pt x="1832959" y="760618"/>
                  </a:lnTo>
                  <a:close/>
                  <a:moveTo>
                    <a:pt x="453879" y="381745"/>
                  </a:moveTo>
                  <a:lnTo>
                    <a:pt x="481311" y="381745"/>
                  </a:lnTo>
                  <a:lnTo>
                    <a:pt x="481311" y="519818"/>
                  </a:lnTo>
                  <a:lnTo>
                    <a:pt x="453879" y="519818"/>
                  </a:lnTo>
                  <a:close/>
                  <a:moveTo>
                    <a:pt x="2115864" y="366658"/>
                  </a:moveTo>
                  <a:lnTo>
                    <a:pt x="2148572" y="366658"/>
                  </a:lnTo>
                  <a:lnTo>
                    <a:pt x="2148572" y="512147"/>
                  </a:lnTo>
                  <a:lnTo>
                    <a:pt x="2115864" y="512147"/>
                  </a:lnTo>
                  <a:close/>
                  <a:moveTo>
                    <a:pt x="467594" y="328088"/>
                  </a:moveTo>
                  <a:cubicBezTo>
                    <a:pt x="475169" y="328088"/>
                    <a:pt x="481310" y="334229"/>
                    <a:pt x="481310" y="341804"/>
                  </a:cubicBezTo>
                  <a:cubicBezTo>
                    <a:pt x="481310" y="349379"/>
                    <a:pt x="475169" y="355520"/>
                    <a:pt x="467594" y="355520"/>
                  </a:cubicBezTo>
                  <a:cubicBezTo>
                    <a:pt x="460019" y="355520"/>
                    <a:pt x="453878" y="349379"/>
                    <a:pt x="453878" y="341804"/>
                  </a:cubicBezTo>
                  <a:cubicBezTo>
                    <a:pt x="453878" y="334229"/>
                    <a:pt x="460019" y="328088"/>
                    <a:pt x="467594" y="328088"/>
                  </a:cubicBezTo>
                  <a:close/>
                  <a:moveTo>
                    <a:pt x="2132217" y="302683"/>
                  </a:moveTo>
                  <a:cubicBezTo>
                    <a:pt x="2141249" y="302683"/>
                    <a:pt x="2148571" y="310005"/>
                    <a:pt x="2148571" y="319037"/>
                  </a:cubicBezTo>
                  <a:cubicBezTo>
                    <a:pt x="2148571" y="328068"/>
                    <a:pt x="2141249" y="335390"/>
                    <a:pt x="2132217" y="335390"/>
                  </a:cubicBezTo>
                  <a:cubicBezTo>
                    <a:pt x="2123185" y="335390"/>
                    <a:pt x="2115863" y="328068"/>
                    <a:pt x="2115863" y="319037"/>
                  </a:cubicBezTo>
                  <a:cubicBezTo>
                    <a:pt x="2115863" y="310005"/>
                    <a:pt x="2123185" y="302683"/>
                    <a:pt x="2132217" y="302683"/>
                  </a:cubicBezTo>
                  <a:close/>
                  <a:moveTo>
                    <a:pt x="2007526" y="267982"/>
                  </a:moveTo>
                  <a:lnTo>
                    <a:pt x="2007526" y="592178"/>
                  </a:lnTo>
                  <a:lnTo>
                    <a:pt x="2256909" y="592178"/>
                  </a:lnTo>
                  <a:lnTo>
                    <a:pt x="2256909" y="267982"/>
                  </a:lnTo>
                  <a:close/>
                  <a:moveTo>
                    <a:pt x="349136" y="261855"/>
                  </a:moveTo>
                  <a:lnTo>
                    <a:pt x="349136" y="586051"/>
                  </a:lnTo>
                  <a:lnTo>
                    <a:pt x="586053" y="586051"/>
                  </a:lnTo>
                  <a:lnTo>
                    <a:pt x="586053" y="261855"/>
                  </a:lnTo>
                  <a:close/>
                  <a:moveTo>
                    <a:pt x="1253132" y="178857"/>
                  </a:moveTo>
                  <a:lnTo>
                    <a:pt x="1303044" y="178857"/>
                  </a:lnTo>
                  <a:lnTo>
                    <a:pt x="1303044" y="349143"/>
                  </a:lnTo>
                  <a:lnTo>
                    <a:pt x="1253132" y="349143"/>
                  </a:lnTo>
                  <a:close/>
                  <a:moveTo>
                    <a:pt x="1278086" y="81229"/>
                  </a:moveTo>
                  <a:cubicBezTo>
                    <a:pt x="1291869" y="81229"/>
                    <a:pt x="1303042" y="92403"/>
                    <a:pt x="1303042" y="106185"/>
                  </a:cubicBezTo>
                  <a:cubicBezTo>
                    <a:pt x="1303042" y="119968"/>
                    <a:pt x="1291869" y="131141"/>
                    <a:pt x="1278086" y="131141"/>
                  </a:cubicBezTo>
                  <a:cubicBezTo>
                    <a:pt x="1264304" y="131141"/>
                    <a:pt x="1253130" y="119968"/>
                    <a:pt x="1253130" y="106185"/>
                  </a:cubicBezTo>
                  <a:cubicBezTo>
                    <a:pt x="1253130" y="92403"/>
                    <a:pt x="1264304" y="81229"/>
                    <a:pt x="1278086" y="81229"/>
                  </a:cubicBezTo>
                  <a:close/>
                  <a:moveTo>
                    <a:pt x="1134687" y="37411"/>
                  </a:moveTo>
                  <a:lnTo>
                    <a:pt x="1134687" y="436422"/>
                  </a:lnTo>
                  <a:lnTo>
                    <a:pt x="1421481" y="436422"/>
                  </a:lnTo>
                  <a:lnTo>
                    <a:pt x="1421481" y="37411"/>
                  </a:lnTo>
                  <a:close/>
                  <a:moveTo>
                    <a:pt x="1097283" y="0"/>
                  </a:moveTo>
                  <a:lnTo>
                    <a:pt x="1458892" y="0"/>
                  </a:lnTo>
                  <a:lnTo>
                    <a:pt x="1458892" y="473825"/>
                  </a:lnTo>
                  <a:lnTo>
                    <a:pt x="1346666" y="473825"/>
                  </a:lnTo>
                  <a:lnTo>
                    <a:pt x="1346666" y="610989"/>
                  </a:lnTo>
                  <a:lnTo>
                    <a:pt x="1957649" y="610989"/>
                  </a:lnTo>
                  <a:lnTo>
                    <a:pt x="1957649" y="723207"/>
                  </a:lnTo>
                  <a:lnTo>
                    <a:pt x="2057403" y="723207"/>
                  </a:lnTo>
                  <a:lnTo>
                    <a:pt x="2057403" y="617117"/>
                  </a:lnTo>
                  <a:lnTo>
                    <a:pt x="1982588" y="617117"/>
                  </a:lnTo>
                  <a:lnTo>
                    <a:pt x="1982588" y="243044"/>
                  </a:lnTo>
                  <a:lnTo>
                    <a:pt x="2281847" y="243044"/>
                  </a:lnTo>
                  <a:lnTo>
                    <a:pt x="2281847" y="617117"/>
                  </a:lnTo>
                  <a:lnTo>
                    <a:pt x="2207033" y="617117"/>
                  </a:lnTo>
                  <a:lnTo>
                    <a:pt x="2207033" y="723207"/>
                  </a:lnTo>
                  <a:lnTo>
                    <a:pt x="2680859" y="723207"/>
                  </a:lnTo>
                  <a:lnTo>
                    <a:pt x="2680859" y="2032465"/>
                  </a:lnTo>
                  <a:lnTo>
                    <a:pt x="2244444" y="2032465"/>
                  </a:lnTo>
                  <a:lnTo>
                    <a:pt x="2244444" y="3054931"/>
                  </a:lnTo>
                  <a:lnTo>
                    <a:pt x="2231975" y="3086104"/>
                  </a:lnTo>
                  <a:lnTo>
                    <a:pt x="2219506" y="3111043"/>
                  </a:lnTo>
                  <a:lnTo>
                    <a:pt x="2200802" y="3117277"/>
                  </a:lnTo>
                  <a:lnTo>
                    <a:pt x="2169629" y="3129746"/>
                  </a:lnTo>
                  <a:lnTo>
                    <a:pt x="2144691" y="3117277"/>
                  </a:lnTo>
                  <a:lnTo>
                    <a:pt x="2119752" y="3111043"/>
                  </a:lnTo>
                  <a:lnTo>
                    <a:pt x="2101049" y="3086104"/>
                  </a:lnTo>
                  <a:lnTo>
                    <a:pt x="2094814" y="3054931"/>
                  </a:lnTo>
                  <a:lnTo>
                    <a:pt x="2094814" y="2032465"/>
                  </a:lnTo>
                  <a:lnTo>
                    <a:pt x="1957649" y="2032465"/>
                  </a:lnTo>
                  <a:lnTo>
                    <a:pt x="1957649" y="2219506"/>
                  </a:lnTo>
                  <a:lnTo>
                    <a:pt x="1396542" y="2219506"/>
                  </a:lnTo>
                  <a:lnTo>
                    <a:pt x="1396542" y="3491346"/>
                  </a:lnTo>
                  <a:lnTo>
                    <a:pt x="1390578" y="3516284"/>
                  </a:lnTo>
                  <a:lnTo>
                    <a:pt x="1372688" y="3541222"/>
                  </a:lnTo>
                  <a:lnTo>
                    <a:pt x="1354797" y="3559926"/>
                  </a:lnTo>
                  <a:lnTo>
                    <a:pt x="1324978" y="3566160"/>
                  </a:lnTo>
                  <a:lnTo>
                    <a:pt x="1301124" y="3559926"/>
                  </a:lnTo>
                  <a:lnTo>
                    <a:pt x="1277269" y="3541222"/>
                  </a:lnTo>
                  <a:lnTo>
                    <a:pt x="1259378" y="3516284"/>
                  </a:lnTo>
                  <a:lnTo>
                    <a:pt x="1259378" y="3491346"/>
                  </a:lnTo>
                  <a:lnTo>
                    <a:pt x="1259378" y="2219506"/>
                  </a:lnTo>
                  <a:lnTo>
                    <a:pt x="685798" y="2219506"/>
                  </a:lnTo>
                  <a:lnTo>
                    <a:pt x="685798" y="2032465"/>
                  </a:lnTo>
                  <a:lnTo>
                    <a:pt x="573580" y="2032465"/>
                  </a:lnTo>
                  <a:lnTo>
                    <a:pt x="573580" y="3054931"/>
                  </a:lnTo>
                  <a:lnTo>
                    <a:pt x="567345" y="3086104"/>
                  </a:lnTo>
                  <a:lnTo>
                    <a:pt x="561111" y="3111043"/>
                  </a:lnTo>
                  <a:lnTo>
                    <a:pt x="536172" y="3117277"/>
                  </a:lnTo>
                  <a:lnTo>
                    <a:pt x="498763" y="3129746"/>
                  </a:lnTo>
                  <a:lnTo>
                    <a:pt x="473824" y="3117277"/>
                  </a:lnTo>
                  <a:lnTo>
                    <a:pt x="448886" y="3111043"/>
                  </a:lnTo>
                  <a:lnTo>
                    <a:pt x="436416" y="3086104"/>
                  </a:lnTo>
                  <a:lnTo>
                    <a:pt x="436416" y="3054931"/>
                  </a:lnTo>
                  <a:lnTo>
                    <a:pt x="436416" y="2032465"/>
                  </a:lnTo>
                  <a:lnTo>
                    <a:pt x="0" y="2032465"/>
                  </a:lnTo>
                  <a:lnTo>
                    <a:pt x="0" y="723207"/>
                  </a:lnTo>
                  <a:lnTo>
                    <a:pt x="399012" y="723207"/>
                  </a:lnTo>
                  <a:lnTo>
                    <a:pt x="399012" y="610990"/>
                  </a:lnTo>
                  <a:lnTo>
                    <a:pt x="324197" y="610990"/>
                  </a:lnTo>
                  <a:lnTo>
                    <a:pt x="324197" y="236917"/>
                  </a:lnTo>
                  <a:lnTo>
                    <a:pt x="610991" y="236917"/>
                  </a:lnTo>
                  <a:lnTo>
                    <a:pt x="610991" y="610990"/>
                  </a:lnTo>
                  <a:lnTo>
                    <a:pt x="536176" y="610990"/>
                  </a:lnTo>
                  <a:lnTo>
                    <a:pt x="536176" y="723207"/>
                  </a:lnTo>
                  <a:lnTo>
                    <a:pt x="685798" y="723207"/>
                  </a:lnTo>
                  <a:lnTo>
                    <a:pt x="685798" y="610989"/>
                  </a:lnTo>
                  <a:lnTo>
                    <a:pt x="1209502" y="610989"/>
                  </a:lnTo>
                  <a:lnTo>
                    <a:pt x="1209502" y="473825"/>
                  </a:lnTo>
                  <a:lnTo>
                    <a:pt x="1097283" y="473825"/>
                  </a:lnTo>
                  <a:close/>
                </a:path>
              </a:pathLst>
            </a:cu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7011" tIns="48505" rIns="48505" bIns="97011" numCol="1" spcCol="0" rtlCol="0" fromWordArt="0" anchor="b" anchorCtr="0" forceAA="0" compatLnSpc="1">
              <a:prstTxWarp prst="textNoShape">
                <a:avLst/>
              </a:prstTxWarp>
              <a:noAutofit/>
            </a:bodyPr>
            <a:lstStyle/>
            <a:p>
              <a:pPr algn="ctr" defTabSz="969765" fontAlgn="base">
                <a:spcBef>
                  <a:spcPct val="0"/>
                </a:spcBef>
                <a:spcAft>
                  <a:spcPct val="0"/>
                </a:spcAft>
              </a:pPr>
              <a:endParaRPr lang="en-US" sz="1910" spc="-53"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Oval 142"/>
            <p:cNvSpPr/>
            <p:nvPr/>
          </p:nvSpPr>
          <p:spPr>
            <a:xfrm>
              <a:off x="2973255" y="1759913"/>
              <a:ext cx="1001915" cy="500958"/>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73">
                <a:solidFill>
                  <a:srgbClr val="FFFFFF"/>
                </a:solidFill>
              </a:endParaRPr>
            </a:p>
          </p:txBody>
        </p:sp>
      </p:grpSp>
      <p:grpSp>
        <p:nvGrpSpPr>
          <p:cNvPr id="82" name="Group 81"/>
          <p:cNvGrpSpPr/>
          <p:nvPr/>
        </p:nvGrpSpPr>
        <p:grpSpPr>
          <a:xfrm>
            <a:off x="4636820" y="2105532"/>
            <a:ext cx="700880" cy="903087"/>
            <a:chOff x="3386761" y="931380"/>
            <a:chExt cx="903867" cy="1164637"/>
          </a:xfrm>
          <a:noFill/>
        </p:grpSpPr>
        <p:grpSp>
          <p:nvGrpSpPr>
            <p:cNvPr id="83" name="Group 82"/>
            <p:cNvGrpSpPr/>
            <p:nvPr/>
          </p:nvGrpSpPr>
          <p:grpSpPr>
            <a:xfrm>
              <a:off x="3427203" y="1415129"/>
              <a:ext cx="822983" cy="680888"/>
              <a:chOff x="3427203" y="1415129"/>
              <a:chExt cx="822983" cy="680888"/>
            </a:xfrm>
            <a:grpFill/>
          </p:grpSpPr>
          <p:sp>
            <p:nvSpPr>
              <p:cNvPr id="93" name="Freeform 5"/>
              <p:cNvSpPr>
                <a:spLocks noEditPoints="1"/>
              </p:cNvSpPr>
              <p:nvPr/>
            </p:nvSpPr>
            <p:spPr bwMode="auto">
              <a:xfrm>
                <a:off x="3856088" y="1450494"/>
                <a:ext cx="147736" cy="153817"/>
              </a:xfrm>
              <a:custGeom>
                <a:avLst/>
                <a:gdLst>
                  <a:gd name="T0" fmla="*/ 75 w 152"/>
                  <a:gd name="T1" fmla="*/ 152 h 152"/>
                  <a:gd name="T2" fmla="*/ 152 w 152"/>
                  <a:gd name="T3" fmla="*/ 76 h 152"/>
                  <a:gd name="T4" fmla="*/ 75 w 152"/>
                  <a:gd name="T5" fmla="*/ 0 h 152"/>
                  <a:gd name="T6" fmla="*/ 0 w 152"/>
                  <a:gd name="T7" fmla="*/ 76 h 152"/>
                  <a:gd name="T8" fmla="*/ 75 w 152"/>
                  <a:gd name="T9" fmla="*/ 152 h 152"/>
                  <a:gd name="T10" fmla="*/ 75 w 152"/>
                  <a:gd name="T11" fmla="*/ 32 h 152"/>
                  <a:gd name="T12" fmla="*/ 119 w 152"/>
                  <a:gd name="T13" fmla="*/ 76 h 152"/>
                  <a:gd name="T14" fmla="*/ 75 w 152"/>
                  <a:gd name="T15" fmla="*/ 119 h 152"/>
                  <a:gd name="T16" fmla="*/ 32 w 152"/>
                  <a:gd name="T17" fmla="*/ 76 h 152"/>
                  <a:gd name="T18" fmla="*/ 75 w 152"/>
                  <a:gd name="T19" fmla="*/ 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52">
                    <a:moveTo>
                      <a:pt x="75" y="152"/>
                    </a:moveTo>
                    <a:cubicBezTo>
                      <a:pt x="118" y="152"/>
                      <a:pt x="152" y="118"/>
                      <a:pt x="152" y="76"/>
                    </a:cubicBezTo>
                    <a:cubicBezTo>
                      <a:pt x="152" y="34"/>
                      <a:pt x="118" y="0"/>
                      <a:pt x="75" y="0"/>
                    </a:cubicBezTo>
                    <a:cubicBezTo>
                      <a:pt x="34" y="0"/>
                      <a:pt x="0" y="34"/>
                      <a:pt x="0" y="76"/>
                    </a:cubicBezTo>
                    <a:cubicBezTo>
                      <a:pt x="0" y="118"/>
                      <a:pt x="34" y="152"/>
                      <a:pt x="75" y="152"/>
                    </a:cubicBezTo>
                    <a:close/>
                    <a:moveTo>
                      <a:pt x="75" y="32"/>
                    </a:moveTo>
                    <a:cubicBezTo>
                      <a:pt x="100" y="32"/>
                      <a:pt x="119" y="52"/>
                      <a:pt x="119" y="76"/>
                    </a:cubicBezTo>
                    <a:cubicBezTo>
                      <a:pt x="119" y="100"/>
                      <a:pt x="100" y="119"/>
                      <a:pt x="75" y="119"/>
                    </a:cubicBezTo>
                    <a:cubicBezTo>
                      <a:pt x="51" y="119"/>
                      <a:pt x="32" y="100"/>
                      <a:pt x="32" y="76"/>
                    </a:cubicBezTo>
                    <a:cubicBezTo>
                      <a:pt x="32" y="52"/>
                      <a:pt x="51" y="32"/>
                      <a:pt x="75" y="32"/>
                    </a:cubicBezTo>
                    <a:close/>
                  </a:path>
                </a:pathLst>
              </a:custGeom>
              <a:grpFill/>
              <a:ln w="9525">
                <a:solidFill>
                  <a:schemeClr val="bg1"/>
                </a:solidFill>
                <a:round/>
                <a:headEnd/>
                <a:tailEnd/>
              </a:ln>
              <a:extLst/>
            </p:spPr>
            <p:txBody>
              <a:bodyPr vert="horz" wrap="square" lIns="93234" tIns="46616" rIns="93234" bIns="46616" numCol="1" anchor="t" anchorCtr="0" compatLnSpc="1">
                <a:prstTxWarp prst="textNoShape">
                  <a:avLst/>
                </a:prstTxWarp>
              </a:bodyPr>
              <a:lstStyle/>
              <a:p>
                <a:pPr defTabSz="950883"/>
                <a:endParaRPr lang="en-US" sz="2289" dirty="0">
                  <a:solidFill>
                    <a:prstClr val="black"/>
                  </a:solidFill>
                </a:endParaRPr>
              </a:p>
            </p:txBody>
          </p:sp>
          <p:sp>
            <p:nvSpPr>
              <p:cNvPr id="94" name="Oval 6"/>
              <p:cNvSpPr>
                <a:spLocks noChangeArrowheads="1"/>
              </p:cNvSpPr>
              <p:nvPr/>
            </p:nvSpPr>
            <p:spPr bwMode="auto">
              <a:xfrm>
                <a:off x="3907652" y="1504181"/>
                <a:ext cx="43380" cy="45592"/>
              </a:xfrm>
              <a:prstGeom prst="ellipse">
                <a:avLst/>
              </a:prstGeom>
              <a:grpFill/>
              <a:ln w="9525">
                <a:solidFill>
                  <a:schemeClr val="bg1"/>
                </a:solidFill>
                <a:round/>
                <a:headEnd/>
                <a:tailEnd/>
              </a:ln>
              <a:extLst/>
            </p:spPr>
            <p:txBody>
              <a:bodyPr vert="horz" wrap="square" lIns="93234" tIns="46616" rIns="93234" bIns="46616" numCol="1" anchor="t" anchorCtr="0" compatLnSpc="1">
                <a:prstTxWarp prst="textNoShape">
                  <a:avLst/>
                </a:prstTxWarp>
              </a:bodyPr>
              <a:lstStyle/>
              <a:p>
                <a:pPr defTabSz="950883"/>
                <a:endParaRPr lang="en-US" sz="2289" dirty="0">
                  <a:solidFill>
                    <a:prstClr val="black"/>
                  </a:solidFill>
                </a:endParaRPr>
              </a:p>
            </p:txBody>
          </p:sp>
          <p:sp>
            <p:nvSpPr>
              <p:cNvPr id="95" name="Freeform 7"/>
              <p:cNvSpPr>
                <a:spLocks noEditPoints="1"/>
              </p:cNvSpPr>
              <p:nvPr/>
            </p:nvSpPr>
            <p:spPr bwMode="auto">
              <a:xfrm>
                <a:off x="3427203" y="1415129"/>
                <a:ext cx="201756" cy="210488"/>
              </a:xfrm>
              <a:custGeom>
                <a:avLst/>
                <a:gdLst>
                  <a:gd name="T0" fmla="*/ 208 w 208"/>
                  <a:gd name="T1" fmla="*/ 104 h 208"/>
                  <a:gd name="T2" fmla="*/ 104 w 208"/>
                  <a:gd name="T3" fmla="*/ 0 h 208"/>
                  <a:gd name="T4" fmla="*/ 0 w 208"/>
                  <a:gd name="T5" fmla="*/ 104 h 208"/>
                  <a:gd name="T6" fmla="*/ 104 w 208"/>
                  <a:gd name="T7" fmla="*/ 208 h 208"/>
                  <a:gd name="T8" fmla="*/ 208 w 208"/>
                  <a:gd name="T9" fmla="*/ 104 h 208"/>
                  <a:gd name="T10" fmla="*/ 49 w 208"/>
                  <a:gd name="T11" fmla="*/ 104 h 208"/>
                  <a:gd name="T12" fmla="*/ 104 w 208"/>
                  <a:gd name="T13" fmla="*/ 49 h 208"/>
                  <a:gd name="T14" fmla="*/ 159 w 208"/>
                  <a:gd name="T15" fmla="*/ 104 h 208"/>
                  <a:gd name="T16" fmla="*/ 104 w 208"/>
                  <a:gd name="T17" fmla="*/ 159 h 208"/>
                  <a:gd name="T18" fmla="*/ 49 w 208"/>
                  <a:gd name="T19" fmla="*/ 10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08">
                    <a:moveTo>
                      <a:pt x="208" y="104"/>
                    </a:moveTo>
                    <a:cubicBezTo>
                      <a:pt x="208" y="46"/>
                      <a:pt x="161" y="0"/>
                      <a:pt x="104" y="0"/>
                    </a:cubicBezTo>
                    <a:cubicBezTo>
                      <a:pt x="46" y="0"/>
                      <a:pt x="0" y="46"/>
                      <a:pt x="0" y="104"/>
                    </a:cubicBezTo>
                    <a:cubicBezTo>
                      <a:pt x="0" y="161"/>
                      <a:pt x="46" y="208"/>
                      <a:pt x="104" y="208"/>
                    </a:cubicBezTo>
                    <a:cubicBezTo>
                      <a:pt x="161" y="208"/>
                      <a:pt x="208" y="161"/>
                      <a:pt x="208" y="104"/>
                    </a:cubicBezTo>
                    <a:close/>
                    <a:moveTo>
                      <a:pt x="49" y="104"/>
                    </a:moveTo>
                    <a:cubicBezTo>
                      <a:pt x="49" y="73"/>
                      <a:pt x="73" y="49"/>
                      <a:pt x="104" y="49"/>
                    </a:cubicBezTo>
                    <a:cubicBezTo>
                      <a:pt x="134" y="49"/>
                      <a:pt x="159" y="73"/>
                      <a:pt x="159" y="104"/>
                    </a:cubicBezTo>
                    <a:cubicBezTo>
                      <a:pt x="159" y="134"/>
                      <a:pt x="134" y="159"/>
                      <a:pt x="104" y="159"/>
                    </a:cubicBezTo>
                    <a:cubicBezTo>
                      <a:pt x="73" y="159"/>
                      <a:pt x="49" y="134"/>
                      <a:pt x="49" y="104"/>
                    </a:cubicBezTo>
                    <a:close/>
                  </a:path>
                </a:pathLst>
              </a:custGeom>
              <a:grpFill/>
              <a:ln w="9525">
                <a:solidFill>
                  <a:schemeClr val="bg1"/>
                </a:solidFill>
                <a:round/>
                <a:headEnd/>
                <a:tailEnd/>
              </a:ln>
              <a:extLst/>
            </p:spPr>
            <p:txBody>
              <a:bodyPr vert="horz" wrap="square" lIns="93234" tIns="46616" rIns="93234" bIns="46616" numCol="1" anchor="t" anchorCtr="0" compatLnSpc="1">
                <a:prstTxWarp prst="textNoShape">
                  <a:avLst/>
                </a:prstTxWarp>
              </a:bodyPr>
              <a:lstStyle/>
              <a:p>
                <a:pPr defTabSz="950883"/>
                <a:endParaRPr lang="en-US" sz="2289" dirty="0">
                  <a:solidFill>
                    <a:prstClr val="black"/>
                  </a:solidFill>
                </a:endParaRPr>
              </a:p>
            </p:txBody>
          </p:sp>
          <p:sp>
            <p:nvSpPr>
              <p:cNvPr id="96" name="Oval 8"/>
              <p:cNvSpPr>
                <a:spLocks noChangeArrowheads="1"/>
              </p:cNvSpPr>
              <p:nvPr/>
            </p:nvSpPr>
            <p:spPr bwMode="auto">
              <a:xfrm>
                <a:off x="3498002" y="1489269"/>
                <a:ext cx="59339" cy="62635"/>
              </a:xfrm>
              <a:prstGeom prst="ellipse">
                <a:avLst/>
              </a:prstGeom>
              <a:grpFill/>
              <a:ln w="9525">
                <a:solidFill>
                  <a:schemeClr val="bg1"/>
                </a:solidFill>
                <a:round/>
                <a:headEnd/>
                <a:tailEnd/>
              </a:ln>
              <a:extLst/>
            </p:spPr>
            <p:txBody>
              <a:bodyPr vert="horz" wrap="square" lIns="93234" tIns="46616" rIns="93234" bIns="46616" numCol="1" anchor="t" anchorCtr="0" compatLnSpc="1">
                <a:prstTxWarp prst="textNoShape">
                  <a:avLst/>
                </a:prstTxWarp>
              </a:bodyPr>
              <a:lstStyle/>
              <a:p>
                <a:pPr defTabSz="950883"/>
                <a:endParaRPr lang="en-US" sz="2289" dirty="0">
                  <a:solidFill>
                    <a:prstClr val="black"/>
                  </a:solidFill>
                </a:endParaRPr>
              </a:p>
            </p:txBody>
          </p:sp>
          <p:sp>
            <p:nvSpPr>
              <p:cNvPr id="97" name="Freeform 9"/>
              <p:cNvSpPr>
                <a:spLocks/>
              </p:cNvSpPr>
              <p:nvPr/>
            </p:nvSpPr>
            <p:spPr bwMode="auto">
              <a:xfrm>
                <a:off x="4108588" y="1808834"/>
                <a:ext cx="118270" cy="196852"/>
              </a:xfrm>
              <a:custGeom>
                <a:avLst/>
                <a:gdLst>
                  <a:gd name="T0" fmla="*/ 0 w 122"/>
                  <a:gd name="T1" fmla="*/ 61 h 195"/>
                  <a:gd name="T2" fmla="*/ 33 w 122"/>
                  <a:gd name="T3" fmla="*/ 115 h 195"/>
                  <a:gd name="T4" fmla="*/ 33 w 122"/>
                  <a:gd name="T5" fmla="*/ 151 h 195"/>
                  <a:gd name="T6" fmla="*/ 47 w 122"/>
                  <a:gd name="T7" fmla="*/ 151 h 195"/>
                  <a:gd name="T8" fmla="*/ 47 w 122"/>
                  <a:gd name="T9" fmla="*/ 166 h 195"/>
                  <a:gd name="T10" fmla="*/ 56 w 122"/>
                  <a:gd name="T11" fmla="*/ 166 h 195"/>
                  <a:gd name="T12" fmla="*/ 56 w 122"/>
                  <a:gd name="T13" fmla="*/ 195 h 195"/>
                  <a:gd name="T14" fmla="*/ 71 w 122"/>
                  <a:gd name="T15" fmla="*/ 195 h 195"/>
                  <a:gd name="T16" fmla="*/ 71 w 122"/>
                  <a:gd name="T17" fmla="*/ 166 h 195"/>
                  <a:gd name="T18" fmla="*/ 79 w 122"/>
                  <a:gd name="T19" fmla="*/ 166 h 195"/>
                  <a:gd name="T20" fmla="*/ 79 w 122"/>
                  <a:gd name="T21" fmla="*/ 151 h 195"/>
                  <a:gd name="T22" fmla="*/ 91 w 122"/>
                  <a:gd name="T23" fmla="*/ 151 h 195"/>
                  <a:gd name="T24" fmla="*/ 91 w 122"/>
                  <a:gd name="T25" fmla="*/ 114 h 195"/>
                  <a:gd name="T26" fmla="*/ 122 w 122"/>
                  <a:gd name="T27" fmla="*/ 61 h 195"/>
                  <a:gd name="T28" fmla="*/ 61 w 122"/>
                  <a:gd name="T29" fmla="*/ 0 h 195"/>
                  <a:gd name="T30" fmla="*/ 0 w 122"/>
                  <a:gd name="T31" fmla="*/ 6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95">
                    <a:moveTo>
                      <a:pt x="0" y="61"/>
                    </a:moveTo>
                    <a:cubicBezTo>
                      <a:pt x="0" y="85"/>
                      <a:pt x="14" y="105"/>
                      <a:pt x="33" y="115"/>
                    </a:cubicBezTo>
                    <a:cubicBezTo>
                      <a:pt x="33" y="151"/>
                      <a:pt x="33" y="151"/>
                      <a:pt x="33" y="151"/>
                    </a:cubicBezTo>
                    <a:cubicBezTo>
                      <a:pt x="47" y="151"/>
                      <a:pt x="47" y="151"/>
                      <a:pt x="47" y="151"/>
                    </a:cubicBezTo>
                    <a:cubicBezTo>
                      <a:pt x="47" y="166"/>
                      <a:pt x="47" y="166"/>
                      <a:pt x="47" y="166"/>
                    </a:cubicBezTo>
                    <a:cubicBezTo>
                      <a:pt x="56" y="166"/>
                      <a:pt x="56" y="166"/>
                      <a:pt x="56" y="166"/>
                    </a:cubicBezTo>
                    <a:cubicBezTo>
                      <a:pt x="56" y="195"/>
                      <a:pt x="56" y="195"/>
                      <a:pt x="56" y="195"/>
                    </a:cubicBezTo>
                    <a:cubicBezTo>
                      <a:pt x="71" y="195"/>
                      <a:pt x="71" y="195"/>
                      <a:pt x="71" y="195"/>
                    </a:cubicBezTo>
                    <a:cubicBezTo>
                      <a:pt x="71" y="166"/>
                      <a:pt x="71" y="166"/>
                      <a:pt x="71" y="166"/>
                    </a:cubicBezTo>
                    <a:cubicBezTo>
                      <a:pt x="79" y="166"/>
                      <a:pt x="79" y="166"/>
                      <a:pt x="79" y="166"/>
                    </a:cubicBezTo>
                    <a:cubicBezTo>
                      <a:pt x="79" y="151"/>
                      <a:pt x="79" y="151"/>
                      <a:pt x="79" y="151"/>
                    </a:cubicBezTo>
                    <a:cubicBezTo>
                      <a:pt x="91" y="151"/>
                      <a:pt x="91" y="151"/>
                      <a:pt x="91" y="151"/>
                    </a:cubicBezTo>
                    <a:cubicBezTo>
                      <a:pt x="91" y="114"/>
                      <a:pt x="91" y="114"/>
                      <a:pt x="91" y="114"/>
                    </a:cubicBezTo>
                    <a:cubicBezTo>
                      <a:pt x="110" y="104"/>
                      <a:pt x="122" y="84"/>
                      <a:pt x="122" y="61"/>
                    </a:cubicBezTo>
                    <a:cubicBezTo>
                      <a:pt x="122" y="28"/>
                      <a:pt x="95" y="0"/>
                      <a:pt x="61" y="0"/>
                    </a:cubicBezTo>
                    <a:cubicBezTo>
                      <a:pt x="28" y="0"/>
                      <a:pt x="0" y="28"/>
                      <a:pt x="0" y="61"/>
                    </a:cubicBezTo>
                    <a:close/>
                  </a:path>
                </a:pathLst>
              </a:custGeom>
              <a:grpFill/>
              <a:ln w="9525">
                <a:solidFill>
                  <a:schemeClr val="bg1"/>
                </a:solidFill>
                <a:round/>
                <a:headEnd/>
                <a:tailEnd/>
              </a:ln>
              <a:extLst/>
            </p:spPr>
            <p:txBody>
              <a:bodyPr vert="horz" wrap="square" lIns="93234" tIns="46616" rIns="93234" bIns="46616" numCol="1" anchor="t" anchorCtr="0" compatLnSpc="1">
                <a:prstTxWarp prst="textNoShape">
                  <a:avLst/>
                </a:prstTxWarp>
              </a:bodyPr>
              <a:lstStyle/>
              <a:p>
                <a:pPr defTabSz="950883"/>
                <a:endParaRPr lang="en-US" sz="2289" dirty="0">
                  <a:solidFill>
                    <a:prstClr val="black"/>
                  </a:solidFill>
                </a:endParaRPr>
              </a:p>
            </p:txBody>
          </p:sp>
          <p:sp>
            <p:nvSpPr>
              <p:cNvPr id="98" name="Freeform 10"/>
              <p:cNvSpPr>
                <a:spLocks/>
              </p:cNvSpPr>
              <p:nvPr/>
            </p:nvSpPr>
            <p:spPr bwMode="auto">
              <a:xfrm>
                <a:off x="3478767" y="1915782"/>
                <a:ext cx="771419" cy="180235"/>
              </a:xfrm>
              <a:custGeom>
                <a:avLst/>
                <a:gdLst>
                  <a:gd name="T0" fmla="*/ 777 w 1885"/>
                  <a:gd name="T1" fmla="*/ 313 h 423"/>
                  <a:gd name="T2" fmla="*/ 777 w 1885"/>
                  <a:gd name="T3" fmla="*/ 143 h 423"/>
                  <a:gd name="T4" fmla="*/ 685 w 1885"/>
                  <a:gd name="T5" fmla="*/ 143 h 423"/>
                  <a:gd name="T6" fmla="*/ 685 w 1885"/>
                  <a:gd name="T7" fmla="*/ 0 h 423"/>
                  <a:gd name="T8" fmla="*/ 173 w 1885"/>
                  <a:gd name="T9" fmla="*/ 0 h 423"/>
                  <a:gd name="T10" fmla="*/ 173 w 1885"/>
                  <a:gd name="T11" fmla="*/ 143 h 423"/>
                  <a:gd name="T12" fmla="*/ 80 w 1885"/>
                  <a:gd name="T13" fmla="*/ 143 h 423"/>
                  <a:gd name="T14" fmla="*/ 80 w 1885"/>
                  <a:gd name="T15" fmla="*/ 313 h 423"/>
                  <a:gd name="T16" fmla="*/ 0 w 1885"/>
                  <a:gd name="T17" fmla="*/ 313 h 423"/>
                  <a:gd name="T18" fmla="*/ 0 w 1885"/>
                  <a:gd name="T19" fmla="*/ 423 h 423"/>
                  <a:gd name="T20" fmla="*/ 1885 w 1885"/>
                  <a:gd name="T21" fmla="*/ 423 h 423"/>
                  <a:gd name="T22" fmla="*/ 1885 w 1885"/>
                  <a:gd name="T23" fmla="*/ 313 h 423"/>
                  <a:gd name="T24" fmla="*/ 777 w 1885"/>
                  <a:gd name="T25" fmla="*/ 31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5" h="423">
                    <a:moveTo>
                      <a:pt x="777" y="313"/>
                    </a:moveTo>
                    <a:lnTo>
                      <a:pt x="777" y="143"/>
                    </a:lnTo>
                    <a:lnTo>
                      <a:pt x="685" y="143"/>
                    </a:lnTo>
                    <a:lnTo>
                      <a:pt x="685" y="0"/>
                    </a:lnTo>
                    <a:lnTo>
                      <a:pt x="173" y="0"/>
                    </a:lnTo>
                    <a:lnTo>
                      <a:pt x="173" y="143"/>
                    </a:lnTo>
                    <a:lnTo>
                      <a:pt x="80" y="143"/>
                    </a:lnTo>
                    <a:lnTo>
                      <a:pt x="80" y="313"/>
                    </a:lnTo>
                    <a:lnTo>
                      <a:pt x="0" y="313"/>
                    </a:lnTo>
                    <a:lnTo>
                      <a:pt x="0" y="423"/>
                    </a:lnTo>
                    <a:lnTo>
                      <a:pt x="1885" y="423"/>
                    </a:lnTo>
                    <a:lnTo>
                      <a:pt x="1885" y="313"/>
                    </a:lnTo>
                    <a:lnTo>
                      <a:pt x="777" y="313"/>
                    </a:lnTo>
                    <a:close/>
                  </a:path>
                </a:pathLst>
              </a:custGeom>
              <a:grpFill/>
              <a:ln w="9525">
                <a:solidFill>
                  <a:schemeClr val="bg1"/>
                </a:solidFill>
                <a:round/>
                <a:headEnd/>
                <a:tailEnd/>
              </a:ln>
              <a:extLst/>
            </p:spPr>
            <p:txBody>
              <a:bodyPr vert="horz" wrap="square" lIns="93234" tIns="46616" rIns="93234" bIns="46616" numCol="1" anchor="t" anchorCtr="0" compatLnSpc="1">
                <a:prstTxWarp prst="textNoShape">
                  <a:avLst/>
                </a:prstTxWarp>
              </a:bodyPr>
              <a:lstStyle/>
              <a:p>
                <a:pPr defTabSz="950883"/>
                <a:endParaRPr lang="en-US" sz="2289" dirty="0">
                  <a:solidFill>
                    <a:prstClr val="black"/>
                  </a:solidFill>
                </a:endParaRPr>
              </a:p>
            </p:txBody>
          </p:sp>
          <p:sp>
            <p:nvSpPr>
              <p:cNvPr id="99" name="Freeform 11"/>
              <p:cNvSpPr>
                <a:spLocks/>
              </p:cNvSpPr>
              <p:nvPr/>
            </p:nvSpPr>
            <p:spPr bwMode="auto">
              <a:xfrm>
                <a:off x="3513553" y="1613685"/>
                <a:ext cx="260277" cy="269714"/>
              </a:xfrm>
              <a:custGeom>
                <a:avLst/>
                <a:gdLst>
                  <a:gd name="T0" fmla="*/ 0 w 268"/>
                  <a:gd name="T1" fmla="*/ 55 h 267"/>
                  <a:gd name="T2" fmla="*/ 53 w 268"/>
                  <a:gd name="T3" fmla="*/ 203 h 267"/>
                  <a:gd name="T4" fmla="*/ 15 w 268"/>
                  <a:gd name="T5" fmla="*/ 203 h 267"/>
                  <a:gd name="T6" fmla="*/ 15 w 268"/>
                  <a:gd name="T7" fmla="*/ 267 h 267"/>
                  <a:gd name="T8" fmla="*/ 268 w 268"/>
                  <a:gd name="T9" fmla="*/ 267 h 267"/>
                  <a:gd name="T10" fmla="*/ 268 w 268"/>
                  <a:gd name="T11" fmla="*/ 203 h 267"/>
                  <a:gd name="T12" fmla="*/ 230 w 268"/>
                  <a:gd name="T13" fmla="*/ 203 h 267"/>
                  <a:gd name="T14" fmla="*/ 131 w 268"/>
                  <a:gd name="T15" fmla="*/ 0 h 267"/>
                  <a:gd name="T16" fmla="*/ 15 w 268"/>
                  <a:gd name="T17" fmla="*/ 56 h 267"/>
                  <a:gd name="T18" fmla="*/ 0 w 268"/>
                  <a:gd name="T19" fmla="*/ 5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55"/>
                    </a:moveTo>
                    <a:cubicBezTo>
                      <a:pt x="53" y="203"/>
                      <a:pt x="53" y="203"/>
                      <a:pt x="53" y="203"/>
                    </a:cubicBezTo>
                    <a:cubicBezTo>
                      <a:pt x="15" y="203"/>
                      <a:pt x="15" y="203"/>
                      <a:pt x="15" y="203"/>
                    </a:cubicBezTo>
                    <a:cubicBezTo>
                      <a:pt x="15" y="267"/>
                      <a:pt x="15" y="267"/>
                      <a:pt x="15" y="267"/>
                    </a:cubicBezTo>
                    <a:cubicBezTo>
                      <a:pt x="268" y="267"/>
                      <a:pt x="268" y="267"/>
                      <a:pt x="268" y="267"/>
                    </a:cubicBezTo>
                    <a:cubicBezTo>
                      <a:pt x="268" y="203"/>
                      <a:pt x="268" y="203"/>
                      <a:pt x="268" y="203"/>
                    </a:cubicBezTo>
                    <a:cubicBezTo>
                      <a:pt x="230" y="203"/>
                      <a:pt x="230" y="203"/>
                      <a:pt x="230" y="203"/>
                    </a:cubicBezTo>
                    <a:cubicBezTo>
                      <a:pt x="131" y="0"/>
                      <a:pt x="131" y="0"/>
                      <a:pt x="131" y="0"/>
                    </a:cubicBezTo>
                    <a:cubicBezTo>
                      <a:pt x="104" y="34"/>
                      <a:pt x="62" y="56"/>
                      <a:pt x="15" y="56"/>
                    </a:cubicBezTo>
                    <a:cubicBezTo>
                      <a:pt x="10" y="56"/>
                      <a:pt x="5" y="56"/>
                      <a:pt x="0" y="55"/>
                    </a:cubicBezTo>
                    <a:close/>
                  </a:path>
                </a:pathLst>
              </a:custGeom>
              <a:grpFill/>
              <a:ln w="9525">
                <a:solidFill>
                  <a:schemeClr val="bg1"/>
                </a:solidFill>
                <a:round/>
                <a:headEnd/>
                <a:tailEnd/>
              </a:ln>
              <a:extLst/>
            </p:spPr>
            <p:txBody>
              <a:bodyPr vert="horz" wrap="square" lIns="93234" tIns="46616" rIns="93234" bIns="46616" numCol="1" anchor="t" anchorCtr="0" compatLnSpc="1">
                <a:prstTxWarp prst="textNoShape">
                  <a:avLst/>
                </a:prstTxWarp>
              </a:bodyPr>
              <a:lstStyle/>
              <a:p>
                <a:pPr defTabSz="950883"/>
                <a:endParaRPr lang="en-US" sz="2289" dirty="0">
                  <a:solidFill>
                    <a:prstClr val="black"/>
                  </a:solidFill>
                </a:endParaRPr>
              </a:p>
            </p:txBody>
          </p:sp>
          <p:sp>
            <p:nvSpPr>
              <p:cNvPr id="100" name="Freeform 12"/>
              <p:cNvSpPr>
                <a:spLocks/>
              </p:cNvSpPr>
              <p:nvPr/>
            </p:nvSpPr>
            <p:spPr bwMode="auto">
              <a:xfrm>
                <a:off x="3652285" y="1462851"/>
                <a:ext cx="185386" cy="132514"/>
              </a:xfrm>
              <a:custGeom>
                <a:avLst/>
                <a:gdLst>
                  <a:gd name="T0" fmla="*/ 186 w 191"/>
                  <a:gd name="T1" fmla="*/ 114 h 131"/>
                  <a:gd name="T2" fmla="*/ 174 w 191"/>
                  <a:gd name="T3" fmla="*/ 64 h 131"/>
                  <a:gd name="T4" fmla="*/ 191 w 191"/>
                  <a:gd name="T5" fmla="*/ 5 h 131"/>
                  <a:gd name="T6" fmla="*/ 9 w 191"/>
                  <a:gd name="T7" fmla="*/ 0 h 131"/>
                  <a:gd name="T8" fmla="*/ 20 w 191"/>
                  <a:gd name="T9" fmla="*/ 57 h 131"/>
                  <a:gd name="T10" fmla="*/ 0 w 191"/>
                  <a:gd name="T11" fmla="*/ 131 h 131"/>
                  <a:gd name="T12" fmla="*/ 186 w 191"/>
                  <a:gd name="T13" fmla="*/ 114 h 131"/>
                </a:gdLst>
                <a:ahLst/>
                <a:cxnLst>
                  <a:cxn ang="0">
                    <a:pos x="T0" y="T1"/>
                  </a:cxn>
                  <a:cxn ang="0">
                    <a:pos x="T2" y="T3"/>
                  </a:cxn>
                  <a:cxn ang="0">
                    <a:pos x="T4" y="T5"/>
                  </a:cxn>
                  <a:cxn ang="0">
                    <a:pos x="T6" y="T7"/>
                  </a:cxn>
                  <a:cxn ang="0">
                    <a:pos x="T8" y="T9"/>
                  </a:cxn>
                  <a:cxn ang="0">
                    <a:pos x="T10" y="T11"/>
                  </a:cxn>
                  <a:cxn ang="0">
                    <a:pos x="T12" y="T13"/>
                  </a:cxn>
                </a:cxnLst>
                <a:rect l="0" t="0" r="r" b="b"/>
                <a:pathLst>
                  <a:path w="191" h="131">
                    <a:moveTo>
                      <a:pt x="186" y="114"/>
                    </a:moveTo>
                    <a:cubicBezTo>
                      <a:pt x="179" y="99"/>
                      <a:pt x="174" y="82"/>
                      <a:pt x="174" y="64"/>
                    </a:cubicBezTo>
                    <a:cubicBezTo>
                      <a:pt x="174" y="42"/>
                      <a:pt x="180" y="22"/>
                      <a:pt x="191" y="5"/>
                    </a:cubicBezTo>
                    <a:cubicBezTo>
                      <a:pt x="9" y="0"/>
                      <a:pt x="9" y="0"/>
                      <a:pt x="9" y="0"/>
                    </a:cubicBezTo>
                    <a:cubicBezTo>
                      <a:pt x="16" y="17"/>
                      <a:pt x="20" y="37"/>
                      <a:pt x="20" y="57"/>
                    </a:cubicBezTo>
                    <a:cubicBezTo>
                      <a:pt x="20" y="84"/>
                      <a:pt x="13" y="109"/>
                      <a:pt x="0" y="131"/>
                    </a:cubicBezTo>
                    <a:lnTo>
                      <a:pt x="186" y="114"/>
                    </a:lnTo>
                    <a:close/>
                  </a:path>
                </a:pathLst>
              </a:custGeom>
              <a:grpFill/>
              <a:ln w="9525">
                <a:solidFill>
                  <a:schemeClr val="bg1"/>
                </a:solidFill>
                <a:round/>
                <a:headEnd/>
                <a:tailEnd/>
              </a:ln>
              <a:extLst/>
            </p:spPr>
            <p:txBody>
              <a:bodyPr vert="horz" wrap="square" lIns="93234" tIns="46616" rIns="93234" bIns="46616" numCol="1" anchor="t" anchorCtr="0" compatLnSpc="1">
                <a:prstTxWarp prst="textNoShape">
                  <a:avLst/>
                </a:prstTxWarp>
              </a:bodyPr>
              <a:lstStyle/>
              <a:p>
                <a:pPr defTabSz="950883"/>
                <a:endParaRPr lang="en-US" sz="2289" dirty="0">
                  <a:solidFill>
                    <a:prstClr val="black"/>
                  </a:solidFill>
                </a:endParaRPr>
              </a:p>
            </p:txBody>
          </p:sp>
          <p:sp>
            <p:nvSpPr>
              <p:cNvPr id="101" name="Freeform 13"/>
              <p:cNvSpPr>
                <a:spLocks/>
              </p:cNvSpPr>
              <p:nvPr/>
            </p:nvSpPr>
            <p:spPr bwMode="auto">
              <a:xfrm>
                <a:off x="3939572" y="1583007"/>
                <a:ext cx="226309" cy="256931"/>
              </a:xfrm>
              <a:custGeom>
                <a:avLst/>
                <a:gdLst>
                  <a:gd name="T0" fmla="*/ 155 w 233"/>
                  <a:gd name="T1" fmla="*/ 254 h 254"/>
                  <a:gd name="T2" fmla="*/ 233 w 233"/>
                  <a:gd name="T3" fmla="*/ 197 h 254"/>
                  <a:gd name="T4" fmla="*/ 86 w 233"/>
                  <a:gd name="T5" fmla="*/ 0 h 254"/>
                  <a:gd name="T6" fmla="*/ 0 w 233"/>
                  <a:gd name="T7" fmla="*/ 55 h 254"/>
                  <a:gd name="T8" fmla="*/ 155 w 233"/>
                  <a:gd name="T9" fmla="*/ 254 h 254"/>
                </a:gdLst>
                <a:ahLst/>
                <a:cxnLst>
                  <a:cxn ang="0">
                    <a:pos x="T0" y="T1"/>
                  </a:cxn>
                  <a:cxn ang="0">
                    <a:pos x="T2" y="T3"/>
                  </a:cxn>
                  <a:cxn ang="0">
                    <a:pos x="T4" y="T5"/>
                  </a:cxn>
                  <a:cxn ang="0">
                    <a:pos x="T6" y="T7"/>
                  </a:cxn>
                  <a:cxn ang="0">
                    <a:pos x="T8" y="T9"/>
                  </a:cxn>
                </a:cxnLst>
                <a:rect l="0" t="0" r="r" b="b"/>
                <a:pathLst>
                  <a:path w="233" h="254">
                    <a:moveTo>
                      <a:pt x="155" y="254"/>
                    </a:moveTo>
                    <a:cubicBezTo>
                      <a:pt x="166" y="222"/>
                      <a:pt x="197" y="198"/>
                      <a:pt x="233" y="197"/>
                    </a:cubicBezTo>
                    <a:cubicBezTo>
                      <a:pt x="86" y="0"/>
                      <a:pt x="86" y="0"/>
                      <a:pt x="86" y="0"/>
                    </a:cubicBezTo>
                    <a:cubicBezTo>
                      <a:pt x="68" y="30"/>
                      <a:pt x="37" y="52"/>
                      <a:pt x="0" y="55"/>
                    </a:cubicBezTo>
                    <a:lnTo>
                      <a:pt x="155" y="254"/>
                    </a:lnTo>
                    <a:close/>
                  </a:path>
                </a:pathLst>
              </a:custGeom>
              <a:grpFill/>
              <a:ln w="9525">
                <a:solidFill>
                  <a:schemeClr val="bg1"/>
                </a:solidFill>
                <a:round/>
                <a:headEnd/>
                <a:tailEnd/>
              </a:ln>
              <a:extLst/>
            </p:spPr>
            <p:txBody>
              <a:bodyPr vert="horz" wrap="square" lIns="93234" tIns="46616" rIns="93234" bIns="46616" numCol="1" anchor="t" anchorCtr="0" compatLnSpc="1">
                <a:prstTxWarp prst="textNoShape">
                  <a:avLst/>
                </a:prstTxWarp>
              </a:bodyPr>
              <a:lstStyle/>
              <a:p>
                <a:pPr defTabSz="950883"/>
                <a:endParaRPr lang="en-US" sz="2289" dirty="0">
                  <a:solidFill>
                    <a:prstClr val="black"/>
                  </a:solidFill>
                </a:endParaRPr>
              </a:p>
            </p:txBody>
          </p:sp>
        </p:grpSp>
        <p:sp>
          <p:nvSpPr>
            <p:cNvPr id="84" name="Oval 142"/>
            <p:cNvSpPr/>
            <p:nvPr/>
          </p:nvSpPr>
          <p:spPr>
            <a:xfrm>
              <a:off x="3386761" y="931380"/>
              <a:ext cx="903867" cy="451934"/>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73">
                <a:solidFill>
                  <a:srgbClr val="FFFFFF"/>
                </a:solidFill>
              </a:endParaRPr>
            </a:p>
          </p:txBody>
        </p:sp>
        <p:grpSp>
          <p:nvGrpSpPr>
            <p:cNvPr id="85" name="Group 84"/>
            <p:cNvGrpSpPr/>
            <p:nvPr/>
          </p:nvGrpSpPr>
          <p:grpSpPr>
            <a:xfrm>
              <a:off x="3718671" y="1100186"/>
              <a:ext cx="240047" cy="250622"/>
              <a:chOff x="6356211" y="-986246"/>
              <a:chExt cx="322176" cy="336369"/>
            </a:xfrm>
            <a:grpFill/>
          </p:grpSpPr>
          <p:sp>
            <p:nvSpPr>
              <p:cNvPr id="86" name="Oval 85"/>
              <p:cNvSpPr/>
              <p:nvPr/>
            </p:nvSpPr>
            <p:spPr>
              <a:xfrm>
                <a:off x="6459255" y="-868963"/>
                <a:ext cx="116089" cy="116089"/>
              </a:xfrm>
              <a:prstGeom prst="ellips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73">
                  <a:solidFill>
                    <a:srgbClr val="FFFFFF"/>
                  </a:solidFill>
                </a:endParaRPr>
              </a:p>
            </p:txBody>
          </p:sp>
          <p:cxnSp>
            <p:nvCxnSpPr>
              <p:cNvPr id="87" name="Straight Connector 86"/>
              <p:cNvCxnSpPr/>
              <p:nvPr/>
            </p:nvCxnSpPr>
            <p:spPr>
              <a:xfrm>
                <a:off x="6517299" y="-986246"/>
                <a:ext cx="0" cy="336369"/>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6356211" y="-810919"/>
                <a:ext cx="322176" cy="0"/>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425918" y="-905756"/>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a:off x="6576503" y="-909443"/>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rot="16200000">
                <a:off x="6425918" y="-745560"/>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rot="16200000" flipH="1">
                <a:off x="6576503" y="-749247"/>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102" name="Group 101"/>
          <p:cNvGrpSpPr/>
          <p:nvPr/>
        </p:nvGrpSpPr>
        <p:grpSpPr>
          <a:xfrm>
            <a:off x="1689689" y="2144461"/>
            <a:ext cx="728677" cy="876258"/>
            <a:chOff x="1752860" y="1590681"/>
            <a:chExt cx="900351" cy="1082703"/>
          </a:xfrm>
          <a:noFill/>
        </p:grpSpPr>
        <p:grpSp>
          <p:nvGrpSpPr>
            <p:cNvPr id="103" name="Group 102"/>
            <p:cNvGrpSpPr/>
            <p:nvPr/>
          </p:nvGrpSpPr>
          <p:grpSpPr>
            <a:xfrm>
              <a:off x="2073874" y="1687245"/>
              <a:ext cx="258323" cy="268935"/>
              <a:chOff x="-11741312" y="2985477"/>
              <a:chExt cx="1201118" cy="1250461"/>
            </a:xfrm>
            <a:grpFill/>
          </p:grpSpPr>
          <p:grpSp>
            <p:nvGrpSpPr>
              <p:cNvPr id="106" name="Group 105"/>
              <p:cNvGrpSpPr/>
              <p:nvPr/>
            </p:nvGrpSpPr>
            <p:grpSpPr>
              <a:xfrm>
                <a:off x="-11741312" y="2985477"/>
                <a:ext cx="1201118" cy="1250461"/>
                <a:chOff x="-11741312" y="2985477"/>
                <a:chExt cx="1201118" cy="1250461"/>
              </a:xfrm>
              <a:grpFill/>
            </p:grpSpPr>
            <p:cxnSp>
              <p:nvCxnSpPr>
                <p:cNvPr id="108" name="Straight Connector 107"/>
                <p:cNvCxnSpPr/>
                <p:nvPr/>
              </p:nvCxnSpPr>
              <p:spPr>
                <a:xfrm>
                  <a:off x="-11145846" y="2985477"/>
                  <a:ext cx="0" cy="1250461"/>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1714017" y="3396428"/>
                  <a:ext cx="1173823" cy="459126"/>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11714017" y="3363367"/>
                  <a:ext cx="1124977" cy="492187"/>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1741312" y="3603721"/>
                  <a:ext cx="1201118" cy="0"/>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11397812" y="3045383"/>
                  <a:ext cx="487742" cy="1135848"/>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11381621" y="3025242"/>
                  <a:ext cx="491275" cy="1187507"/>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H="1">
                  <a:off x="-11569458" y="3149600"/>
                  <a:ext cx="895164" cy="923675"/>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H="1" flipV="1">
                  <a:off x="-11589182" y="3173046"/>
                  <a:ext cx="887865" cy="912924"/>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7" name="Oval 106"/>
              <p:cNvSpPr/>
              <p:nvPr/>
            </p:nvSpPr>
            <p:spPr>
              <a:xfrm>
                <a:off x="-11328806" y="3418776"/>
                <a:ext cx="365920" cy="365919"/>
              </a:xfrm>
              <a:prstGeom prst="ellipse">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73">
                  <a:solidFill>
                    <a:srgbClr val="FFFFFF"/>
                  </a:solidFill>
                </a:endParaRPr>
              </a:p>
            </p:txBody>
          </p:sp>
        </p:grpSp>
        <p:sp>
          <p:nvSpPr>
            <p:cNvPr id="104" name="Oval 142"/>
            <p:cNvSpPr/>
            <p:nvPr/>
          </p:nvSpPr>
          <p:spPr>
            <a:xfrm>
              <a:off x="1752860" y="1590681"/>
              <a:ext cx="900351" cy="450176"/>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73">
                <a:solidFill>
                  <a:srgbClr val="FFFFFF"/>
                </a:solidFill>
              </a:endParaRPr>
            </a:p>
          </p:txBody>
        </p:sp>
        <p:sp>
          <p:nvSpPr>
            <p:cNvPr id="105" name="Rectangle 25"/>
            <p:cNvSpPr>
              <a:spLocks noChangeAspect="1"/>
            </p:cNvSpPr>
            <p:nvPr/>
          </p:nvSpPr>
          <p:spPr bwMode="auto">
            <a:xfrm>
              <a:off x="1852542" y="2132286"/>
              <a:ext cx="781291" cy="541098"/>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7011" tIns="194021" rIns="48505" bIns="97011" numCol="1" spcCol="0" rtlCol="0" fromWordArt="0" anchor="b" anchorCtr="0" forceAA="0" compatLnSpc="1">
              <a:prstTxWarp prst="textNoShape">
                <a:avLst/>
              </a:prstTxWarp>
              <a:noAutofit/>
            </a:bodyPr>
            <a:lstStyle/>
            <a:p>
              <a:pPr algn="ctr" defTabSz="969765" fontAlgn="base">
                <a:spcBef>
                  <a:spcPct val="0"/>
                </a:spcBef>
                <a:spcAft>
                  <a:spcPct val="0"/>
                </a:spcAft>
              </a:pPr>
              <a:endParaRPr lang="en-US" sz="1591" spc="-53" dirty="0" err="1">
                <a:solidFill>
                  <a:srgbClr val="FF8C00"/>
                </a:solidFill>
                <a:ea typeface="Segoe UI" pitchFamily="34" charset="0"/>
                <a:cs typeface="Segoe UI" pitchFamily="34" charset="0"/>
              </a:endParaRPr>
            </a:p>
          </p:txBody>
        </p:sp>
      </p:grpSp>
      <p:sp>
        <p:nvSpPr>
          <p:cNvPr id="116" name="25 Billion"/>
          <p:cNvSpPr txBox="1"/>
          <p:nvPr/>
        </p:nvSpPr>
        <p:spPr>
          <a:xfrm>
            <a:off x="7633644" y="1752552"/>
            <a:ext cx="5194957" cy="1660485"/>
          </a:xfrm>
          <a:prstGeom prst="rect">
            <a:avLst/>
          </a:prstGeom>
          <a:noFill/>
        </p:spPr>
        <p:txBody>
          <a:bodyPr wrap="square" rtlCol="0">
            <a:spAutoFit/>
          </a:bodyPr>
          <a:lstStyle/>
          <a:p>
            <a:pPr defTabSz="932597">
              <a:lnSpc>
                <a:spcPct val="90000"/>
              </a:lnSpc>
              <a:spcBef>
                <a:spcPts val="306"/>
              </a:spcBef>
            </a:pPr>
            <a:r>
              <a:rPr lang="en-US" sz="6119" dirty="0">
                <a:gradFill>
                  <a:gsLst>
                    <a:gs pos="94161">
                      <a:srgbClr val="FFFFFF"/>
                    </a:gs>
                    <a:gs pos="85401">
                      <a:srgbClr val="FFFFFF"/>
                    </a:gs>
                  </a:gsLst>
                  <a:lin ang="16200000" scaled="1"/>
                </a:gradFill>
                <a:latin typeface="Segoe UI Light" panose="020B0502040204020203" pitchFamily="34" charset="0"/>
                <a:cs typeface="Segoe UI Light" panose="020B0502040204020203" pitchFamily="34" charset="0"/>
              </a:rPr>
              <a:t>25 billion </a:t>
            </a:r>
            <a:br>
              <a:rPr lang="en-US" sz="6119" dirty="0">
                <a:gradFill>
                  <a:gsLst>
                    <a:gs pos="94161">
                      <a:srgbClr val="FFFFFF"/>
                    </a:gs>
                    <a:gs pos="85401">
                      <a:srgbClr val="FFFFFF"/>
                    </a:gs>
                  </a:gsLst>
                  <a:lin ang="16200000" scaled="1"/>
                </a:gradFill>
                <a:latin typeface="Segoe UI Light" panose="020B0502040204020203" pitchFamily="34" charset="0"/>
                <a:cs typeface="Segoe UI Light" panose="020B0502040204020203" pitchFamily="34" charset="0"/>
              </a:rPr>
            </a:br>
            <a:r>
              <a:rPr lang="en-US" sz="2856" dirty="0">
                <a:gradFill>
                  <a:gsLst>
                    <a:gs pos="94161">
                      <a:srgbClr val="FFFFFF"/>
                    </a:gs>
                    <a:gs pos="85401">
                      <a:srgbClr val="FFFFFF"/>
                    </a:gs>
                  </a:gsLst>
                  <a:lin ang="16200000" scaled="1"/>
                </a:gradFill>
                <a:latin typeface="Segoe UI Light" panose="020B0502040204020203" pitchFamily="34" charset="0"/>
                <a:cs typeface="Segoe UI Light" panose="020B0502040204020203" pitchFamily="34" charset="0"/>
              </a:rPr>
              <a:t>Connected “things” by 2020</a:t>
            </a:r>
          </a:p>
          <a:p>
            <a:pPr defTabSz="932597">
              <a:lnSpc>
                <a:spcPct val="90000"/>
              </a:lnSpc>
              <a:spcBef>
                <a:spcPts val="306"/>
              </a:spcBef>
            </a:pPr>
            <a:r>
              <a:rPr lang="en-US" sz="1836" dirty="0">
                <a:gradFill>
                  <a:gsLst>
                    <a:gs pos="94161">
                      <a:srgbClr val="FFFFFF"/>
                    </a:gs>
                    <a:gs pos="85401">
                      <a:srgbClr val="FFFFFF"/>
                    </a:gs>
                  </a:gsLst>
                  <a:lin ang="16200000" scaled="1"/>
                </a:gradFill>
                <a:latin typeface="Segoe UI Light" panose="020B0502040204020203" pitchFamily="34" charset="0"/>
                <a:cs typeface="Segoe UI Light" panose="020B0502040204020203" pitchFamily="34" charset="0"/>
              </a:rPr>
              <a:t>—Gartner</a:t>
            </a:r>
            <a:endParaRPr lang="en-US" sz="3264" dirty="0">
              <a:gradFill>
                <a:gsLst>
                  <a:gs pos="94161">
                    <a:srgbClr val="FFFFFF"/>
                  </a:gs>
                  <a:gs pos="85401">
                    <a:srgbClr val="FFFFFF"/>
                  </a:gs>
                </a:gsLst>
                <a:lin ang="16200000" scaled="1"/>
              </a:gradFill>
              <a:latin typeface="Segoe UI Light" panose="020B0502040204020203" pitchFamily="34" charset="0"/>
              <a:cs typeface="Segoe UI Light" panose="020B0502040204020203" pitchFamily="34" charset="0"/>
            </a:endParaRPr>
          </a:p>
        </p:txBody>
      </p:sp>
      <p:sp>
        <p:nvSpPr>
          <p:cNvPr id="117" name="$3 Trillion"/>
          <p:cNvSpPr txBox="1"/>
          <p:nvPr/>
        </p:nvSpPr>
        <p:spPr>
          <a:xfrm>
            <a:off x="7650676" y="3802490"/>
            <a:ext cx="5194957" cy="1699723"/>
          </a:xfrm>
          <a:prstGeom prst="rect">
            <a:avLst/>
          </a:prstGeom>
          <a:noFill/>
        </p:spPr>
        <p:txBody>
          <a:bodyPr wrap="square" rtlCol="0">
            <a:spAutoFit/>
          </a:bodyPr>
          <a:lstStyle/>
          <a:p>
            <a:pPr defTabSz="932597">
              <a:lnSpc>
                <a:spcPct val="90000"/>
              </a:lnSpc>
              <a:spcBef>
                <a:spcPts val="306"/>
              </a:spcBef>
            </a:pPr>
            <a:r>
              <a:rPr lang="en-US" sz="6119" dirty="0">
                <a:gradFill>
                  <a:gsLst>
                    <a:gs pos="94161">
                      <a:srgbClr val="FFFFFF"/>
                    </a:gs>
                    <a:gs pos="85401">
                      <a:srgbClr val="FFFFFF"/>
                    </a:gs>
                  </a:gsLst>
                  <a:lin ang="16200000" scaled="1"/>
                </a:gradFill>
                <a:latin typeface="Segoe UI Light" panose="020B0502040204020203" pitchFamily="34" charset="0"/>
                <a:cs typeface="Segoe UI Light" panose="020B0502040204020203" pitchFamily="34" charset="0"/>
              </a:rPr>
              <a:t>$1.7 trillion</a:t>
            </a:r>
          </a:p>
          <a:p>
            <a:pPr defTabSz="932597">
              <a:lnSpc>
                <a:spcPct val="90000"/>
              </a:lnSpc>
              <a:spcBef>
                <a:spcPts val="306"/>
              </a:spcBef>
            </a:pPr>
            <a:r>
              <a:rPr lang="en-US" sz="2856" dirty="0">
                <a:gradFill>
                  <a:gsLst>
                    <a:gs pos="94161">
                      <a:srgbClr val="FFFFFF"/>
                    </a:gs>
                    <a:gs pos="85401">
                      <a:srgbClr val="FFFFFF"/>
                    </a:gs>
                  </a:gsLst>
                  <a:lin ang="16200000" scaled="1"/>
                </a:gradFill>
                <a:latin typeface="Segoe UI Light" panose="020B0502040204020203" pitchFamily="34" charset="0"/>
                <a:cs typeface="Segoe UI Light" panose="020B0502040204020203" pitchFamily="34" charset="0"/>
              </a:rPr>
              <a:t>Market for IoT by 2020 </a:t>
            </a:r>
          </a:p>
          <a:p>
            <a:pPr defTabSz="932597">
              <a:lnSpc>
                <a:spcPct val="90000"/>
              </a:lnSpc>
              <a:spcBef>
                <a:spcPts val="306"/>
              </a:spcBef>
            </a:pPr>
            <a:r>
              <a:rPr lang="en-US" sz="1836" dirty="0">
                <a:gradFill>
                  <a:gsLst>
                    <a:gs pos="94161">
                      <a:srgbClr val="FFFFFF"/>
                    </a:gs>
                    <a:gs pos="85401">
                      <a:srgbClr val="FFFFFF"/>
                    </a:gs>
                  </a:gsLst>
                  <a:lin ang="16200000" scaled="1"/>
                </a:gradFill>
                <a:latin typeface="Segoe UI Light" panose="020B0502040204020203" pitchFamily="34" charset="0"/>
                <a:cs typeface="Segoe UI Light" panose="020B0502040204020203" pitchFamily="34" charset="0"/>
              </a:rPr>
              <a:t>—IDC</a:t>
            </a:r>
            <a:endParaRPr lang="en-US" sz="2448" dirty="0">
              <a:gradFill>
                <a:gsLst>
                  <a:gs pos="94161">
                    <a:srgbClr val="FFFFFF"/>
                  </a:gs>
                  <a:gs pos="85401">
                    <a:srgbClr val="FFFFFF"/>
                  </a:gs>
                </a:gsLst>
                <a:lin ang="16200000" scaled="1"/>
              </a:gradFill>
              <a:latin typeface="Segoe UI Light" panose="020B0502040204020203" pitchFamily="34" charset="0"/>
              <a:cs typeface="Segoe UI Light" panose="020B0502040204020203" pitchFamily="34" charset="0"/>
            </a:endParaRPr>
          </a:p>
        </p:txBody>
      </p:sp>
      <p:sp>
        <p:nvSpPr>
          <p:cNvPr id="2" name="Title 1"/>
          <p:cNvSpPr>
            <a:spLocks noGrp="1"/>
          </p:cNvSpPr>
          <p:nvPr>
            <p:ph type="title"/>
          </p:nvPr>
        </p:nvSpPr>
        <p:spPr/>
        <p:txBody>
          <a:bodyPr/>
          <a:lstStyle/>
          <a:p>
            <a:r>
              <a:rPr lang="en-US" dirty="0"/>
              <a:t>Internet of Things opportunity</a:t>
            </a:r>
            <a:br>
              <a:rPr lang="en-US" dirty="0"/>
            </a:br>
            <a:endParaRPr lang="en-US" dirty="0"/>
          </a:p>
        </p:txBody>
      </p:sp>
    </p:spTree>
    <p:extLst>
      <p:ext uri="{BB962C8B-B14F-4D97-AF65-F5344CB8AC3E}">
        <p14:creationId xmlns:p14="http://schemas.microsoft.com/office/powerpoint/2010/main" val="703816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edge">
                                      <p:cBhvr>
                                        <p:cTn id="7" dur="1250"/>
                                        <p:tgtEl>
                                          <p:spTgt spid="14"/>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250"/>
                                        <p:tgtEl>
                                          <p:spTgt spid="30"/>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250"/>
                                        <p:tgtEl>
                                          <p:spTgt spid="4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102"/>
                                        </p:tgtEl>
                                        <p:attrNameLst>
                                          <p:attrName>style.visibility</p:attrName>
                                        </p:attrNameLst>
                                      </p:cBhvr>
                                      <p:to>
                                        <p:strVal val="visible"/>
                                      </p:to>
                                    </p:set>
                                    <p:animEffect transition="in" filter="fade">
                                      <p:cBhvr>
                                        <p:cTn id="19" dur="250"/>
                                        <p:tgtEl>
                                          <p:spTgt spid="10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fade">
                                      <p:cBhvr>
                                        <p:cTn id="23" dur="250"/>
                                        <p:tgtEl>
                                          <p:spTgt spid="66"/>
                                        </p:tgtEl>
                                      </p:cBhvr>
                                    </p:animEffect>
                                  </p:childTnLst>
                                </p:cTn>
                              </p:par>
                            </p:childTnLst>
                          </p:cTn>
                        </p:par>
                        <p:par>
                          <p:cTn id="24" fill="hold">
                            <p:stCondLst>
                              <p:cond delay="2250"/>
                            </p:stCondLst>
                            <p:childTnLst>
                              <p:par>
                                <p:cTn id="25" presetID="10" presetClass="entr" presetSubtype="0" fill="hold" nodeType="afterEffect">
                                  <p:stCondLst>
                                    <p:cond delay="0"/>
                                  </p:stCondLst>
                                  <p:childTnLst>
                                    <p:set>
                                      <p:cBhvr>
                                        <p:cTn id="26" dur="1" fill="hold">
                                          <p:stCondLst>
                                            <p:cond delay="0"/>
                                          </p:stCondLst>
                                        </p:cTn>
                                        <p:tgtEl>
                                          <p:spTgt spid="82"/>
                                        </p:tgtEl>
                                        <p:attrNameLst>
                                          <p:attrName>style.visibility</p:attrName>
                                        </p:attrNameLst>
                                      </p:cBhvr>
                                      <p:to>
                                        <p:strVal val="visible"/>
                                      </p:to>
                                    </p:set>
                                    <p:animEffect transition="in" filter="fade">
                                      <p:cBhvr>
                                        <p:cTn id="27" dur="250"/>
                                        <p:tgtEl>
                                          <p:spTgt spid="82"/>
                                        </p:tgtEl>
                                      </p:cBhvr>
                                    </p:animEffect>
                                  </p:childTnLst>
                                </p:cTn>
                              </p:par>
                            </p:childTnLst>
                          </p:cTn>
                        </p:par>
                        <p:par>
                          <p:cTn id="28" fill="hold">
                            <p:stCondLst>
                              <p:cond delay="2500"/>
                            </p:stCondLst>
                            <p:childTnLst>
                              <p:par>
                                <p:cTn id="29" presetID="10" presetClass="entr" presetSubtype="0" fill="hold"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250"/>
                                        <p:tgtEl>
                                          <p:spTgt spid="55"/>
                                        </p:tgtEl>
                                      </p:cBhvr>
                                    </p:animEffect>
                                  </p:childTnLst>
                                </p:cTn>
                              </p:par>
                            </p:childTnLst>
                          </p:cTn>
                        </p:par>
                        <p:par>
                          <p:cTn id="32" fill="hold">
                            <p:stCondLst>
                              <p:cond delay="2750"/>
                            </p:stCondLst>
                            <p:childTnLst>
                              <p:par>
                                <p:cTn id="33" presetID="10" presetClass="entr" presetSubtype="0"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250"/>
                                        <p:tgtEl>
                                          <p:spTgt spid="17"/>
                                        </p:tgtEl>
                                      </p:cBhvr>
                                    </p:animEffect>
                                  </p:childTnLst>
                                </p:cTn>
                              </p:par>
                            </p:childTnLst>
                          </p:cTn>
                        </p:par>
                        <p:par>
                          <p:cTn id="36" fill="hold">
                            <p:stCondLst>
                              <p:cond delay="3000"/>
                            </p:stCondLst>
                            <p:childTnLst>
                              <p:par>
                                <p:cTn id="37" presetID="22" presetClass="entr" presetSubtype="8"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left)">
                                      <p:cBhvr>
                                        <p:cTn id="39" dur="500"/>
                                        <p:tgtEl>
                                          <p:spTgt spid="13"/>
                                        </p:tgtEl>
                                      </p:cBhvr>
                                    </p:animEffect>
                                  </p:childTnLst>
                                </p:cTn>
                              </p:par>
                              <p:par>
                                <p:cTn id="40" presetID="2" presetClass="entr" presetSubtype="4" decel="100000" fill="hold" grpId="0" nodeType="withEffect">
                                  <p:stCondLst>
                                    <p:cond delay="0"/>
                                  </p:stCondLst>
                                  <p:childTnLst>
                                    <p:set>
                                      <p:cBhvr>
                                        <p:cTn id="41" dur="1" fill="hold">
                                          <p:stCondLst>
                                            <p:cond delay="0"/>
                                          </p:stCondLst>
                                        </p:cTn>
                                        <p:tgtEl>
                                          <p:spTgt spid="117"/>
                                        </p:tgtEl>
                                        <p:attrNameLst>
                                          <p:attrName>style.visibility</p:attrName>
                                        </p:attrNameLst>
                                      </p:cBhvr>
                                      <p:to>
                                        <p:strVal val="visible"/>
                                      </p:to>
                                    </p:set>
                                    <p:anim calcmode="lin" valueType="num">
                                      <p:cBhvr additive="base">
                                        <p:cTn id="42" dur="500" fill="hold"/>
                                        <p:tgtEl>
                                          <p:spTgt spid="117"/>
                                        </p:tgtEl>
                                        <p:attrNameLst>
                                          <p:attrName>ppt_x</p:attrName>
                                        </p:attrNameLst>
                                      </p:cBhvr>
                                      <p:tavLst>
                                        <p:tav tm="0">
                                          <p:val>
                                            <p:strVal val="#ppt_x"/>
                                          </p:val>
                                        </p:tav>
                                        <p:tav tm="100000">
                                          <p:val>
                                            <p:strVal val="#ppt_x"/>
                                          </p:val>
                                        </p:tav>
                                      </p:tavLst>
                                    </p:anim>
                                    <p:anim calcmode="lin" valueType="num">
                                      <p:cBhvr additive="base">
                                        <p:cTn id="43" dur="500" fill="hold"/>
                                        <p:tgtEl>
                                          <p:spTgt spid="117"/>
                                        </p:tgtEl>
                                        <p:attrNameLst>
                                          <p:attrName>ppt_y</p:attrName>
                                        </p:attrNameLst>
                                      </p:cBhvr>
                                      <p:tavLst>
                                        <p:tav tm="0">
                                          <p:val>
                                            <p:strVal val="1+#ppt_h/2"/>
                                          </p:val>
                                        </p:tav>
                                        <p:tav tm="100000">
                                          <p:val>
                                            <p:strVal val="#ppt_y"/>
                                          </p:val>
                                        </p:tav>
                                      </p:tavLst>
                                    </p:anim>
                                  </p:childTnLst>
                                </p:cTn>
                              </p:par>
                            </p:childTnLst>
                          </p:cTn>
                        </p:par>
                        <p:par>
                          <p:cTn id="44" fill="hold">
                            <p:stCondLst>
                              <p:cond delay="3500"/>
                            </p:stCondLst>
                            <p:childTnLst>
                              <p:par>
                                <p:cTn id="45" presetID="2" presetClass="entr" presetSubtype="4" decel="100000" fill="hold" grpId="0" nodeType="afterEffect">
                                  <p:stCondLst>
                                    <p:cond delay="0"/>
                                  </p:stCondLst>
                                  <p:childTnLst>
                                    <p:set>
                                      <p:cBhvr>
                                        <p:cTn id="46" dur="1" fill="hold">
                                          <p:stCondLst>
                                            <p:cond delay="0"/>
                                          </p:stCondLst>
                                        </p:cTn>
                                        <p:tgtEl>
                                          <p:spTgt spid="116"/>
                                        </p:tgtEl>
                                        <p:attrNameLst>
                                          <p:attrName>style.visibility</p:attrName>
                                        </p:attrNameLst>
                                      </p:cBhvr>
                                      <p:to>
                                        <p:strVal val="visible"/>
                                      </p:to>
                                    </p:set>
                                    <p:anim calcmode="lin" valueType="num">
                                      <p:cBhvr additive="base">
                                        <p:cTn id="47" dur="500" fill="hold"/>
                                        <p:tgtEl>
                                          <p:spTgt spid="116"/>
                                        </p:tgtEl>
                                        <p:attrNameLst>
                                          <p:attrName>ppt_x</p:attrName>
                                        </p:attrNameLst>
                                      </p:cBhvr>
                                      <p:tavLst>
                                        <p:tav tm="0">
                                          <p:val>
                                            <p:strVal val="#ppt_x"/>
                                          </p:val>
                                        </p:tav>
                                        <p:tav tm="100000">
                                          <p:val>
                                            <p:strVal val="#ppt_x"/>
                                          </p:val>
                                        </p:tav>
                                      </p:tavLst>
                                    </p:anim>
                                    <p:anim calcmode="lin" valueType="num">
                                      <p:cBhvr additive="base">
                                        <p:cTn id="48" dur="500" fill="hold"/>
                                        <p:tgtEl>
                                          <p:spTgt spid="1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16" grpId="0"/>
      <p:bldP spid="1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en-US" dirty="0"/>
              <a:t>Business Leader Imperatives</a:t>
            </a:r>
          </a:p>
        </p:txBody>
      </p:sp>
      <p:grpSp>
        <p:nvGrpSpPr>
          <p:cNvPr id="26" name="Group 25"/>
          <p:cNvGrpSpPr/>
          <p:nvPr/>
        </p:nvGrpSpPr>
        <p:grpSpPr>
          <a:xfrm>
            <a:off x="6168597" y="2014090"/>
            <a:ext cx="2602884" cy="4341083"/>
            <a:chOff x="6544880" y="2014090"/>
            <a:chExt cx="2602884" cy="4341083"/>
          </a:xfrm>
        </p:grpSpPr>
        <p:grpSp>
          <p:nvGrpSpPr>
            <p:cNvPr id="8" name="Group 7"/>
            <p:cNvGrpSpPr/>
            <p:nvPr/>
          </p:nvGrpSpPr>
          <p:grpSpPr>
            <a:xfrm>
              <a:off x="6697972" y="2014090"/>
              <a:ext cx="2296700" cy="2296700"/>
              <a:chOff x="3670975" y="2819400"/>
              <a:chExt cx="2073554" cy="2073554"/>
            </a:xfrm>
            <a:solidFill>
              <a:srgbClr val="187AD4"/>
            </a:solidFill>
          </p:grpSpPr>
          <p:sp>
            <p:nvSpPr>
              <p:cNvPr id="9" name="Oval 8"/>
              <p:cNvSpPr/>
              <p:nvPr/>
            </p:nvSpPr>
            <p:spPr>
              <a:xfrm>
                <a:off x="3670975" y="2819400"/>
                <a:ext cx="2073554" cy="20735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1"/>
                  </a:solidFill>
                  <a:latin typeface="+mj-lt"/>
                </a:endParaRPr>
              </a:p>
            </p:txBody>
          </p:sp>
          <p:pic>
            <p:nvPicPr>
              <p:cNvPr id="10" name="Picture 9" descr="increase revenu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4964" y="3164172"/>
                <a:ext cx="1380972" cy="1216572"/>
              </a:xfrm>
              <a:prstGeom prst="rect">
                <a:avLst/>
              </a:prstGeom>
              <a:grpFill/>
            </p:spPr>
          </p:pic>
        </p:grpSp>
        <p:sp>
          <p:nvSpPr>
            <p:cNvPr id="12" name="Rectangle 11"/>
            <p:cNvSpPr/>
            <p:nvPr/>
          </p:nvSpPr>
          <p:spPr>
            <a:xfrm>
              <a:off x="6544880" y="4526372"/>
              <a:ext cx="2602884" cy="18288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mj-lt"/>
                </a:rPr>
                <a:t>Increase </a:t>
              </a:r>
              <a:r>
                <a:rPr lang="en-US" sz="2800" b="1" dirty="0">
                  <a:solidFill>
                    <a:schemeClr val="bg1"/>
                  </a:solidFill>
                  <a:latin typeface="+mj-lt"/>
                </a:rPr>
                <a:t>revenue</a:t>
              </a:r>
              <a:r>
                <a:rPr lang="en-US" sz="2800" dirty="0">
                  <a:solidFill>
                    <a:schemeClr val="bg1"/>
                  </a:solidFill>
                  <a:latin typeface="+mj-lt"/>
                </a:rPr>
                <a:t> with existing assets</a:t>
              </a:r>
            </a:p>
          </p:txBody>
        </p:sp>
      </p:grpSp>
      <p:grpSp>
        <p:nvGrpSpPr>
          <p:cNvPr id="25" name="Group 24"/>
          <p:cNvGrpSpPr/>
          <p:nvPr/>
        </p:nvGrpSpPr>
        <p:grpSpPr>
          <a:xfrm>
            <a:off x="8946455" y="2026420"/>
            <a:ext cx="2849562" cy="4328753"/>
            <a:chOff x="8946455" y="2026420"/>
            <a:chExt cx="2849562" cy="4328753"/>
          </a:xfrm>
        </p:grpSpPr>
        <p:grpSp>
          <p:nvGrpSpPr>
            <p:cNvPr id="5" name="Group 4"/>
            <p:cNvGrpSpPr/>
            <p:nvPr/>
          </p:nvGrpSpPr>
          <p:grpSpPr>
            <a:xfrm>
              <a:off x="9222886" y="2026420"/>
              <a:ext cx="2296700" cy="2296700"/>
              <a:chOff x="6671717" y="2831730"/>
              <a:chExt cx="2073554" cy="2073554"/>
            </a:xfrm>
          </p:grpSpPr>
          <p:sp>
            <p:nvSpPr>
              <p:cNvPr id="6" name="Oval 5"/>
              <p:cNvSpPr/>
              <p:nvPr/>
            </p:nvSpPr>
            <p:spPr>
              <a:xfrm>
                <a:off x="6671717" y="2831730"/>
                <a:ext cx="2073554" cy="2073554"/>
              </a:xfrm>
              <a:prstGeom prst="ellipse">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1"/>
                  </a:solidFill>
                  <a:latin typeface="+mj-lt"/>
                </a:endParaRPr>
              </a:p>
            </p:txBody>
          </p:sp>
          <p:pic>
            <p:nvPicPr>
              <p:cNvPr id="7" name="Picture 6" descr="new bus models.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48916" y="3217736"/>
                <a:ext cx="1306996" cy="1308134"/>
              </a:xfrm>
              <a:prstGeom prst="rect">
                <a:avLst/>
              </a:prstGeom>
            </p:spPr>
          </p:pic>
        </p:grpSp>
        <p:sp>
          <p:nvSpPr>
            <p:cNvPr id="14" name="Rectangle 13"/>
            <p:cNvSpPr/>
            <p:nvPr/>
          </p:nvSpPr>
          <p:spPr>
            <a:xfrm>
              <a:off x="8946455" y="4526372"/>
              <a:ext cx="2849562" cy="18288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mj-lt"/>
                </a:rPr>
                <a:t>Create </a:t>
              </a:r>
            </a:p>
            <a:p>
              <a:pPr algn="ctr"/>
              <a:r>
                <a:rPr lang="en-US" sz="2800" b="1" dirty="0">
                  <a:solidFill>
                    <a:schemeClr val="bg1"/>
                  </a:solidFill>
                  <a:latin typeface="+mj-lt"/>
                </a:rPr>
                <a:t>new business </a:t>
              </a:r>
              <a:r>
                <a:rPr lang="en-US" sz="2800" dirty="0">
                  <a:solidFill>
                    <a:schemeClr val="bg1"/>
                  </a:solidFill>
                  <a:latin typeface="+mj-lt"/>
                </a:rPr>
                <a:t>models</a:t>
              </a:r>
            </a:p>
          </p:txBody>
        </p:sp>
      </p:grpSp>
      <p:grpSp>
        <p:nvGrpSpPr>
          <p:cNvPr id="27" name="Group 26"/>
          <p:cNvGrpSpPr/>
          <p:nvPr/>
        </p:nvGrpSpPr>
        <p:grpSpPr>
          <a:xfrm>
            <a:off x="3097342" y="2014090"/>
            <a:ext cx="2896280" cy="4341083"/>
            <a:chOff x="3277937" y="2014090"/>
            <a:chExt cx="2896280" cy="4341083"/>
          </a:xfrm>
        </p:grpSpPr>
        <p:sp>
          <p:nvSpPr>
            <p:cNvPr id="13" name="Rectangle 12"/>
            <p:cNvSpPr/>
            <p:nvPr/>
          </p:nvSpPr>
          <p:spPr>
            <a:xfrm>
              <a:off x="3277937" y="4526372"/>
              <a:ext cx="2896280" cy="18288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mj-lt"/>
                </a:rPr>
                <a:t>Reduce </a:t>
              </a:r>
            </a:p>
            <a:p>
              <a:pPr algn="ctr"/>
              <a:r>
                <a:rPr lang="en-US" sz="2800" b="1" dirty="0">
                  <a:solidFill>
                    <a:schemeClr val="bg1"/>
                  </a:solidFill>
                  <a:latin typeface="+mj-lt"/>
                </a:rPr>
                <a:t>costs</a:t>
              </a:r>
              <a:r>
                <a:rPr lang="en-US" sz="2800" dirty="0">
                  <a:solidFill>
                    <a:schemeClr val="bg1"/>
                  </a:solidFill>
                  <a:latin typeface="+mj-lt"/>
                </a:rPr>
                <a:t> and inefficiencies</a:t>
              </a:r>
            </a:p>
          </p:txBody>
        </p:sp>
        <p:grpSp>
          <p:nvGrpSpPr>
            <p:cNvPr id="15" name="Group 14"/>
            <p:cNvGrpSpPr/>
            <p:nvPr/>
          </p:nvGrpSpPr>
          <p:grpSpPr>
            <a:xfrm>
              <a:off x="3577727" y="2014090"/>
              <a:ext cx="2296700" cy="2296700"/>
              <a:chOff x="694894" y="2819400"/>
              <a:chExt cx="2073554" cy="2073554"/>
            </a:xfrm>
            <a:solidFill>
              <a:srgbClr val="FFB900"/>
            </a:solidFill>
          </p:grpSpPr>
          <p:sp>
            <p:nvSpPr>
              <p:cNvPr id="16" name="Oval 15"/>
              <p:cNvSpPr/>
              <p:nvPr/>
            </p:nvSpPr>
            <p:spPr>
              <a:xfrm>
                <a:off x="694894" y="2819400"/>
                <a:ext cx="2073554" cy="2073554"/>
              </a:xfrm>
              <a:prstGeom prst="ellipse">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1"/>
                  </a:solidFill>
                  <a:latin typeface="+mj-lt"/>
                </a:endParaRPr>
              </a:p>
            </p:txBody>
          </p:sp>
          <p:pic>
            <p:nvPicPr>
              <p:cNvPr id="17" name="Picture 16" descr="reduce costs.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45343" y="3058015"/>
                <a:ext cx="986410" cy="1627578"/>
              </a:xfrm>
              <a:prstGeom prst="rect">
                <a:avLst/>
              </a:prstGeom>
              <a:solidFill>
                <a:srgbClr val="FFB900"/>
              </a:solidFill>
            </p:spPr>
          </p:pic>
        </p:grpSp>
      </p:grpSp>
      <p:grpSp>
        <p:nvGrpSpPr>
          <p:cNvPr id="28" name="Group 27"/>
          <p:cNvGrpSpPr/>
          <p:nvPr/>
        </p:nvGrpSpPr>
        <p:grpSpPr>
          <a:xfrm>
            <a:off x="625667" y="2014090"/>
            <a:ext cx="2296700" cy="4337343"/>
            <a:chOff x="625667" y="2014090"/>
            <a:chExt cx="2296700" cy="4337343"/>
          </a:xfrm>
        </p:grpSpPr>
        <p:sp>
          <p:nvSpPr>
            <p:cNvPr id="19" name="Oval 18"/>
            <p:cNvSpPr/>
            <p:nvPr/>
          </p:nvSpPr>
          <p:spPr>
            <a:xfrm>
              <a:off x="625667" y="2014090"/>
              <a:ext cx="2296700" cy="2296700"/>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dirty="0">
                <a:solidFill>
                  <a:schemeClr val="bg1"/>
                </a:solidFill>
                <a:latin typeface="+mj-lt"/>
              </a:endParaRPr>
            </a:p>
          </p:txBody>
        </p:sp>
        <p:sp>
          <p:nvSpPr>
            <p:cNvPr id="23" name="Rectangle 22"/>
            <p:cNvSpPr/>
            <p:nvPr/>
          </p:nvSpPr>
          <p:spPr>
            <a:xfrm>
              <a:off x="687888" y="4522632"/>
              <a:ext cx="2172258" cy="18288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mj-lt"/>
                </a:rPr>
                <a:t>Improve </a:t>
              </a:r>
              <a:r>
                <a:rPr lang="en-US" sz="2800" b="1" dirty="0">
                  <a:solidFill>
                    <a:schemeClr val="bg1"/>
                  </a:solidFill>
                  <a:latin typeface="+mj-lt"/>
                </a:rPr>
                <a:t>customer experiences</a:t>
              </a:r>
            </a:p>
          </p:txBody>
        </p:sp>
        <p:pic>
          <p:nvPicPr>
            <p:cNvPr id="24" name="Picture 23" descr="Easy, Fast, Secured Icon Recommendation - Graphic Design Stack ..."/>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1016322" y="2312017"/>
              <a:ext cx="1515390" cy="1515390"/>
            </a:xfrm>
            <a:prstGeom prst="rect">
              <a:avLst/>
            </a:prstGeom>
            <a:noFill/>
          </p:spPr>
        </p:pic>
      </p:grpSp>
    </p:spTree>
    <p:extLst>
      <p:ext uri="{BB962C8B-B14F-4D97-AF65-F5344CB8AC3E}">
        <p14:creationId xmlns:p14="http://schemas.microsoft.com/office/powerpoint/2010/main" val="191286220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6063266" y="1930075"/>
            <a:ext cx="2696715" cy="2742422"/>
            <a:chOff x="6063258" y="1929648"/>
            <a:chExt cx="2697480" cy="2743200"/>
          </a:xfrm>
        </p:grpSpPr>
        <p:sp>
          <p:nvSpPr>
            <p:cNvPr id="517" name="Rectangle 516"/>
            <p:cNvSpPr/>
            <p:nvPr/>
          </p:nvSpPr>
          <p:spPr>
            <a:xfrm>
              <a:off x="6063258" y="1929648"/>
              <a:ext cx="2697480" cy="2743200"/>
            </a:xfrm>
            <a:prstGeom prst="rect">
              <a:avLst/>
            </a:prstGeom>
            <a:solidFill>
              <a:srgbClr val="02162E"/>
            </a:solidFill>
            <a:ln>
              <a:noFill/>
            </a:ln>
            <a:effectLst/>
          </p:spPr>
          <p:style>
            <a:lnRef idx="1">
              <a:schemeClr val="accent1"/>
            </a:lnRef>
            <a:fillRef idx="3">
              <a:schemeClr val="accent1"/>
            </a:fillRef>
            <a:effectRef idx="2">
              <a:schemeClr val="accent1"/>
            </a:effectRef>
            <a:fontRef idx="minor">
              <a:schemeClr val="lt1"/>
            </a:fontRef>
          </p:style>
          <p:txBody>
            <a:bodyPr lIns="123154" tIns="82526" rIns="123154" bIns="82526" rtlCol="0" anchor="t"/>
            <a:lstStyle/>
            <a:p>
              <a:pPr defTabSz="914049"/>
              <a:r>
                <a:rPr lang="en-US" sz="3600" kern="0" dirty="0">
                  <a:solidFill>
                    <a:schemeClr val="bg1"/>
                  </a:solidFill>
                  <a:latin typeface="+mj-lt"/>
                </a:rPr>
                <a:t>Data</a:t>
              </a:r>
            </a:p>
          </p:txBody>
        </p:sp>
        <p:grpSp>
          <p:nvGrpSpPr>
            <p:cNvPr id="518" name="Group 517"/>
            <p:cNvGrpSpPr/>
            <p:nvPr/>
          </p:nvGrpSpPr>
          <p:grpSpPr>
            <a:xfrm>
              <a:off x="7868095" y="3773633"/>
              <a:ext cx="740243" cy="691186"/>
              <a:chOff x="-5364163" y="-2738437"/>
              <a:chExt cx="4327525" cy="4054475"/>
            </a:xfrm>
            <a:solidFill>
              <a:schemeClr val="bg2"/>
            </a:solidFill>
          </p:grpSpPr>
          <p:sp>
            <p:nvSpPr>
              <p:cNvPr id="519" name="Freeform 5"/>
              <p:cNvSpPr>
                <a:spLocks/>
              </p:cNvSpPr>
              <p:nvPr/>
            </p:nvSpPr>
            <p:spPr bwMode="auto">
              <a:xfrm>
                <a:off x="-3487738" y="236538"/>
                <a:ext cx="447675" cy="1063625"/>
              </a:xfrm>
              <a:custGeom>
                <a:avLst/>
                <a:gdLst>
                  <a:gd name="T0" fmla="*/ 44 w 119"/>
                  <a:gd name="T1" fmla="*/ 24 h 283"/>
                  <a:gd name="T2" fmla="*/ 0 w 119"/>
                  <a:gd name="T3" fmla="*/ 41 h 283"/>
                  <a:gd name="T4" fmla="*/ 0 w 119"/>
                  <a:gd name="T5" fmla="*/ 93 h 283"/>
                  <a:gd name="T6" fmla="*/ 16 w 119"/>
                  <a:gd name="T7" fmla="*/ 89 h 283"/>
                  <a:gd name="T8" fmla="*/ 32 w 119"/>
                  <a:gd name="T9" fmla="*/ 84 h 283"/>
                  <a:gd name="T10" fmla="*/ 47 w 119"/>
                  <a:gd name="T11" fmla="*/ 77 h 283"/>
                  <a:gd name="T12" fmla="*/ 59 w 119"/>
                  <a:gd name="T13" fmla="*/ 69 h 283"/>
                  <a:gd name="T14" fmla="*/ 59 w 119"/>
                  <a:gd name="T15" fmla="*/ 283 h 283"/>
                  <a:gd name="T16" fmla="*/ 119 w 119"/>
                  <a:gd name="T17" fmla="*/ 283 h 283"/>
                  <a:gd name="T18" fmla="*/ 119 w 119"/>
                  <a:gd name="T19" fmla="*/ 0 h 283"/>
                  <a:gd name="T20" fmla="*/ 83 w 119"/>
                  <a:gd name="T21" fmla="*/ 0 h 283"/>
                  <a:gd name="T22" fmla="*/ 44 w 119"/>
                  <a:gd name="T23" fmla="*/ 2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44" y="24"/>
                    </a:moveTo>
                    <a:cubicBezTo>
                      <a:pt x="31" y="31"/>
                      <a:pt x="16" y="37"/>
                      <a:pt x="0" y="41"/>
                    </a:cubicBezTo>
                    <a:cubicBezTo>
                      <a:pt x="0" y="93"/>
                      <a:pt x="0" y="93"/>
                      <a:pt x="0" y="93"/>
                    </a:cubicBezTo>
                    <a:cubicBezTo>
                      <a:pt x="5" y="92"/>
                      <a:pt x="11" y="91"/>
                      <a:pt x="16" y="89"/>
                    </a:cubicBezTo>
                    <a:cubicBezTo>
                      <a:pt x="22" y="88"/>
                      <a:pt x="27" y="86"/>
                      <a:pt x="32" y="84"/>
                    </a:cubicBezTo>
                    <a:cubicBezTo>
                      <a:pt x="37" y="82"/>
                      <a:pt x="42" y="79"/>
                      <a:pt x="47" y="77"/>
                    </a:cubicBezTo>
                    <a:cubicBezTo>
                      <a:pt x="51" y="74"/>
                      <a:pt x="55" y="71"/>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8"/>
                      <a:pt x="59" y="16"/>
                      <a:pt x="44" y="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20" name="Freeform 6"/>
              <p:cNvSpPr>
                <a:spLocks noEditPoints="1"/>
              </p:cNvSpPr>
              <p:nvPr/>
            </p:nvSpPr>
            <p:spPr bwMode="auto">
              <a:xfrm>
                <a:off x="-5364163" y="-1246187"/>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8"/>
                      <a:pt x="62" y="146"/>
                    </a:cubicBezTo>
                    <a:cubicBezTo>
                      <a:pt x="62" y="80"/>
                      <a:pt x="75" y="47"/>
                      <a:pt x="101" y="47"/>
                    </a:cubicBezTo>
                    <a:cubicBezTo>
                      <a:pt x="126" y="47"/>
                      <a:pt x="138" y="79"/>
                      <a:pt x="138" y="143"/>
                    </a:cubicBezTo>
                    <a:cubicBezTo>
                      <a:pt x="138" y="207"/>
                      <a:pt x="126" y="240"/>
                      <a:pt x="100" y="2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21" name="Freeform 7"/>
              <p:cNvSpPr>
                <a:spLocks/>
              </p:cNvSpPr>
              <p:nvPr/>
            </p:nvSpPr>
            <p:spPr bwMode="auto">
              <a:xfrm>
                <a:off x="-4344988"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22" name="Freeform 8"/>
              <p:cNvSpPr>
                <a:spLocks noEditPoints="1"/>
              </p:cNvSpPr>
              <p:nvPr/>
            </p:nvSpPr>
            <p:spPr bwMode="auto">
              <a:xfrm>
                <a:off x="-4446588"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1 w 201"/>
                  <a:gd name="T15" fmla="*/ 239 h 286"/>
                  <a:gd name="T16" fmla="*/ 62 w 201"/>
                  <a:gd name="T17" fmla="*/ 146 h 286"/>
                  <a:gd name="T18" fmla="*/ 101 w 201"/>
                  <a:gd name="T19" fmla="*/ 46 h 286"/>
                  <a:gd name="T20" fmla="*/ 138 w 201"/>
                  <a:gd name="T21" fmla="*/ 143 h 286"/>
                  <a:gd name="T22" fmla="*/ 101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39"/>
                    </a:moveTo>
                    <a:cubicBezTo>
                      <a:pt x="75" y="239"/>
                      <a:pt x="62" y="208"/>
                      <a:pt x="62" y="146"/>
                    </a:cubicBezTo>
                    <a:cubicBezTo>
                      <a:pt x="62" y="80"/>
                      <a:pt x="75" y="46"/>
                      <a:pt x="101" y="46"/>
                    </a:cubicBezTo>
                    <a:cubicBezTo>
                      <a:pt x="126" y="46"/>
                      <a:pt x="138" y="79"/>
                      <a:pt x="138" y="143"/>
                    </a:cubicBezTo>
                    <a:cubicBezTo>
                      <a:pt x="138" y="207"/>
                      <a:pt x="126" y="239"/>
                      <a:pt x="101" y="23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23" name="Freeform 9"/>
              <p:cNvSpPr>
                <a:spLocks/>
              </p:cNvSpPr>
              <p:nvPr/>
            </p:nvSpPr>
            <p:spPr bwMode="auto">
              <a:xfrm>
                <a:off x="-1687513"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2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2" y="0"/>
                      <a:pt x="82" y="0"/>
                      <a:pt x="82" y="0"/>
                    </a:cubicBezTo>
                    <a:cubicBezTo>
                      <a:pt x="71" y="9"/>
                      <a:pt x="58" y="17"/>
                      <a:pt x="44" y="24"/>
                    </a:cubicBezTo>
                    <a:cubicBezTo>
                      <a:pt x="30" y="31"/>
                      <a:pt x="16" y="37"/>
                      <a:pt x="0" y="42"/>
                    </a:cubicBezTo>
                    <a:cubicBezTo>
                      <a:pt x="0" y="93"/>
                      <a:pt x="0" y="93"/>
                      <a:pt x="0" y="93"/>
                    </a:cubicBezTo>
                    <a:cubicBezTo>
                      <a:pt x="5" y="93"/>
                      <a:pt x="11" y="92"/>
                      <a:pt x="16" y="90"/>
                    </a:cubicBezTo>
                    <a:cubicBezTo>
                      <a:pt x="22" y="89"/>
                      <a:pt x="27" y="87"/>
                      <a:pt x="32" y="8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24" name="Freeform 10"/>
              <p:cNvSpPr>
                <a:spLocks noEditPoints="1"/>
              </p:cNvSpPr>
              <p:nvPr/>
            </p:nvSpPr>
            <p:spPr bwMode="auto">
              <a:xfrm>
                <a:off x="-5364163" y="239713"/>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9"/>
                      <a:pt x="62" y="146"/>
                    </a:cubicBezTo>
                    <a:cubicBezTo>
                      <a:pt x="62" y="80"/>
                      <a:pt x="75" y="47"/>
                      <a:pt x="101" y="47"/>
                    </a:cubicBezTo>
                    <a:cubicBezTo>
                      <a:pt x="126" y="47"/>
                      <a:pt x="138" y="79"/>
                      <a:pt x="138" y="143"/>
                    </a:cubicBezTo>
                    <a:cubicBezTo>
                      <a:pt x="138" y="208"/>
                      <a:pt x="126" y="240"/>
                      <a:pt x="100" y="2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25" name="Freeform 11"/>
              <p:cNvSpPr>
                <a:spLocks/>
              </p:cNvSpPr>
              <p:nvPr/>
            </p:nvSpPr>
            <p:spPr bwMode="auto">
              <a:xfrm>
                <a:off x="-3487738"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3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9"/>
                      <a:pt x="59" y="17"/>
                      <a:pt x="44" y="24"/>
                    </a:cubicBezTo>
                    <a:cubicBezTo>
                      <a:pt x="31" y="31"/>
                      <a:pt x="16" y="37"/>
                      <a:pt x="0" y="42"/>
                    </a:cubicBezTo>
                    <a:cubicBezTo>
                      <a:pt x="0" y="93"/>
                      <a:pt x="0" y="93"/>
                      <a:pt x="0" y="93"/>
                    </a:cubicBezTo>
                    <a:cubicBezTo>
                      <a:pt x="5" y="93"/>
                      <a:pt x="11" y="92"/>
                      <a:pt x="16" y="90"/>
                    </a:cubicBezTo>
                    <a:cubicBezTo>
                      <a:pt x="22" y="89"/>
                      <a:pt x="27" y="87"/>
                      <a:pt x="32" y="8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26" name="Freeform 12"/>
              <p:cNvSpPr>
                <a:spLocks noEditPoints="1"/>
              </p:cNvSpPr>
              <p:nvPr/>
            </p:nvSpPr>
            <p:spPr bwMode="auto">
              <a:xfrm>
                <a:off x="-1792288" y="-1246187"/>
                <a:ext cx="755650" cy="1076325"/>
              </a:xfrm>
              <a:custGeom>
                <a:avLst/>
                <a:gdLst>
                  <a:gd name="T0" fmla="*/ 99 w 201"/>
                  <a:gd name="T1" fmla="*/ 286 h 286"/>
                  <a:gd name="T2" fmla="*/ 174 w 201"/>
                  <a:gd name="T3" fmla="*/ 249 h 286"/>
                  <a:gd name="T4" fmla="*/ 201 w 201"/>
                  <a:gd name="T5" fmla="*/ 141 h 286"/>
                  <a:gd name="T6" fmla="*/ 104 w 201"/>
                  <a:gd name="T7" fmla="*/ 0 h 286"/>
                  <a:gd name="T8" fmla="*/ 27 w 201"/>
                  <a:gd name="T9" fmla="*/ 38 h 286"/>
                  <a:gd name="T10" fmla="*/ 0 w 201"/>
                  <a:gd name="T11" fmla="*/ 148 h 286"/>
                  <a:gd name="T12" fmla="*/ 99 w 201"/>
                  <a:gd name="T13" fmla="*/ 286 h 286"/>
                  <a:gd name="T14" fmla="*/ 102 w 201"/>
                  <a:gd name="T15" fmla="*/ 47 h 286"/>
                  <a:gd name="T16" fmla="*/ 139 w 201"/>
                  <a:gd name="T17" fmla="*/ 143 h 286"/>
                  <a:gd name="T18" fmla="*/ 101 w 201"/>
                  <a:gd name="T19" fmla="*/ 240 h 286"/>
                  <a:gd name="T20" fmla="*/ 62 w 201"/>
                  <a:gd name="T21" fmla="*/ 146 h 286"/>
                  <a:gd name="T22" fmla="*/ 102 w 201"/>
                  <a:gd name="T23" fmla="*/ 47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99" y="286"/>
                    </a:moveTo>
                    <a:cubicBezTo>
                      <a:pt x="132" y="286"/>
                      <a:pt x="157" y="274"/>
                      <a:pt x="174" y="249"/>
                    </a:cubicBezTo>
                    <a:cubicBezTo>
                      <a:pt x="192" y="224"/>
                      <a:pt x="201" y="188"/>
                      <a:pt x="201" y="141"/>
                    </a:cubicBezTo>
                    <a:cubicBezTo>
                      <a:pt x="201" y="47"/>
                      <a:pt x="169" y="0"/>
                      <a:pt x="104" y="0"/>
                    </a:cubicBezTo>
                    <a:cubicBezTo>
                      <a:pt x="70" y="0"/>
                      <a:pt x="45" y="13"/>
                      <a:pt x="27" y="38"/>
                    </a:cubicBezTo>
                    <a:cubicBezTo>
                      <a:pt x="9" y="63"/>
                      <a:pt x="0" y="100"/>
                      <a:pt x="0" y="148"/>
                    </a:cubicBezTo>
                    <a:cubicBezTo>
                      <a:pt x="0" y="240"/>
                      <a:pt x="33" y="286"/>
                      <a:pt x="99" y="286"/>
                    </a:cubicBezTo>
                    <a:close/>
                    <a:moveTo>
                      <a:pt x="102" y="47"/>
                    </a:moveTo>
                    <a:cubicBezTo>
                      <a:pt x="126" y="47"/>
                      <a:pt x="139" y="79"/>
                      <a:pt x="139" y="143"/>
                    </a:cubicBezTo>
                    <a:cubicBezTo>
                      <a:pt x="139" y="207"/>
                      <a:pt x="126" y="240"/>
                      <a:pt x="101" y="240"/>
                    </a:cubicBezTo>
                    <a:cubicBezTo>
                      <a:pt x="75" y="240"/>
                      <a:pt x="62" y="208"/>
                      <a:pt x="62" y="146"/>
                    </a:cubicBezTo>
                    <a:cubicBezTo>
                      <a:pt x="62" y="80"/>
                      <a:pt x="75" y="47"/>
                      <a:pt x="102" y="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27" name="Freeform 13"/>
              <p:cNvSpPr>
                <a:spLocks/>
              </p:cNvSpPr>
              <p:nvPr/>
            </p:nvSpPr>
            <p:spPr bwMode="auto">
              <a:xfrm>
                <a:off x="-5262563" y="-2738437"/>
                <a:ext cx="450850" cy="1063625"/>
              </a:xfrm>
              <a:custGeom>
                <a:avLst/>
                <a:gdLst>
                  <a:gd name="T0" fmla="*/ 33 w 120"/>
                  <a:gd name="T1" fmla="*/ 85 h 283"/>
                  <a:gd name="T2" fmla="*/ 47 w 120"/>
                  <a:gd name="T3" fmla="*/ 77 h 283"/>
                  <a:gd name="T4" fmla="*/ 59 w 120"/>
                  <a:gd name="T5" fmla="*/ 69 h 283"/>
                  <a:gd name="T6" fmla="*/ 59 w 120"/>
                  <a:gd name="T7" fmla="*/ 283 h 283"/>
                  <a:gd name="T8" fmla="*/ 120 w 120"/>
                  <a:gd name="T9" fmla="*/ 283 h 283"/>
                  <a:gd name="T10" fmla="*/ 120 w 120"/>
                  <a:gd name="T11" fmla="*/ 0 h 283"/>
                  <a:gd name="T12" fmla="*/ 83 w 120"/>
                  <a:gd name="T13" fmla="*/ 0 h 283"/>
                  <a:gd name="T14" fmla="*/ 45 w 120"/>
                  <a:gd name="T15" fmla="*/ 24 h 283"/>
                  <a:gd name="T16" fmla="*/ 0 w 120"/>
                  <a:gd name="T17" fmla="*/ 42 h 283"/>
                  <a:gd name="T18" fmla="*/ 0 w 120"/>
                  <a:gd name="T19" fmla="*/ 93 h 283"/>
                  <a:gd name="T20" fmla="*/ 17 w 120"/>
                  <a:gd name="T21" fmla="*/ 90 h 283"/>
                  <a:gd name="T22" fmla="*/ 33 w 120"/>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3">
                    <a:moveTo>
                      <a:pt x="33" y="85"/>
                    </a:moveTo>
                    <a:cubicBezTo>
                      <a:pt x="38" y="82"/>
                      <a:pt x="43" y="80"/>
                      <a:pt x="47" y="77"/>
                    </a:cubicBezTo>
                    <a:cubicBezTo>
                      <a:pt x="52" y="75"/>
                      <a:pt x="56" y="72"/>
                      <a:pt x="59" y="69"/>
                    </a:cubicBezTo>
                    <a:cubicBezTo>
                      <a:pt x="59" y="283"/>
                      <a:pt x="59" y="283"/>
                      <a:pt x="59" y="283"/>
                    </a:cubicBezTo>
                    <a:cubicBezTo>
                      <a:pt x="120" y="283"/>
                      <a:pt x="120" y="283"/>
                      <a:pt x="120" y="283"/>
                    </a:cubicBezTo>
                    <a:cubicBezTo>
                      <a:pt x="120" y="0"/>
                      <a:pt x="120" y="0"/>
                      <a:pt x="120" y="0"/>
                    </a:cubicBezTo>
                    <a:cubicBezTo>
                      <a:pt x="83" y="0"/>
                      <a:pt x="83" y="0"/>
                      <a:pt x="83" y="0"/>
                    </a:cubicBezTo>
                    <a:cubicBezTo>
                      <a:pt x="72" y="9"/>
                      <a:pt x="59" y="17"/>
                      <a:pt x="45" y="24"/>
                    </a:cubicBezTo>
                    <a:cubicBezTo>
                      <a:pt x="31" y="31"/>
                      <a:pt x="16" y="37"/>
                      <a:pt x="0" y="42"/>
                    </a:cubicBezTo>
                    <a:cubicBezTo>
                      <a:pt x="0" y="93"/>
                      <a:pt x="0" y="93"/>
                      <a:pt x="0" y="93"/>
                    </a:cubicBezTo>
                    <a:cubicBezTo>
                      <a:pt x="6" y="93"/>
                      <a:pt x="11" y="92"/>
                      <a:pt x="17" y="90"/>
                    </a:cubicBezTo>
                    <a:cubicBezTo>
                      <a:pt x="22" y="89"/>
                      <a:pt x="27" y="87"/>
                      <a:pt x="33" y="8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28" name="Freeform 14"/>
              <p:cNvSpPr>
                <a:spLocks noEditPoints="1"/>
              </p:cNvSpPr>
              <p:nvPr/>
            </p:nvSpPr>
            <p:spPr bwMode="auto">
              <a:xfrm>
                <a:off x="-44465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1 w 201"/>
                  <a:gd name="T19" fmla="*/ 47 h 286"/>
                  <a:gd name="T20" fmla="*/ 138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40"/>
                    </a:moveTo>
                    <a:cubicBezTo>
                      <a:pt x="75" y="240"/>
                      <a:pt x="62" y="209"/>
                      <a:pt x="62" y="146"/>
                    </a:cubicBezTo>
                    <a:cubicBezTo>
                      <a:pt x="62" y="80"/>
                      <a:pt x="75" y="47"/>
                      <a:pt x="101" y="47"/>
                    </a:cubicBezTo>
                    <a:cubicBezTo>
                      <a:pt x="126" y="47"/>
                      <a:pt x="138" y="79"/>
                      <a:pt x="138" y="143"/>
                    </a:cubicBezTo>
                    <a:cubicBezTo>
                      <a:pt x="138" y="208"/>
                      <a:pt x="126" y="240"/>
                      <a:pt x="101" y="2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29" name="Freeform 15"/>
              <p:cNvSpPr>
                <a:spLocks/>
              </p:cNvSpPr>
              <p:nvPr/>
            </p:nvSpPr>
            <p:spPr bwMode="auto">
              <a:xfrm>
                <a:off x="-2608263"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30" name="Freeform 16"/>
              <p:cNvSpPr>
                <a:spLocks noEditPoints="1"/>
              </p:cNvSpPr>
              <p:nvPr/>
            </p:nvSpPr>
            <p:spPr bwMode="auto">
              <a:xfrm>
                <a:off x="-2709863"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0 w 201"/>
                  <a:gd name="T15" fmla="*/ 240 h 286"/>
                  <a:gd name="T16" fmla="*/ 62 w 201"/>
                  <a:gd name="T17" fmla="*/ 146 h 286"/>
                  <a:gd name="T18" fmla="*/ 101 w 201"/>
                  <a:gd name="T19" fmla="*/ 47 h 286"/>
                  <a:gd name="T20" fmla="*/ 138 w 201"/>
                  <a:gd name="T21" fmla="*/ 143 h 286"/>
                  <a:gd name="T22" fmla="*/ 100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40"/>
                    </a:moveTo>
                    <a:cubicBezTo>
                      <a:pt x="75" y="240"/>
                      <a:pt x="62" y="209"/>
                      <a:pt x="62" y="146"/>
                    </a:cubicBezTo>
                    <a:cubicBezTo>
                      <a:pt x="62" y="80"/>
                      <a:pt x="75" y="47"/>
                      <a:pt x="101" y="47"/>
                    </a:cubicBezTo>
                    <a:cubicBezTo>
                      <a:pt x="126" y="47"/>
                      <a:pt x="138" y="79"/>
                      <a:pt x="138" y="143"/>
                    </a:cubicBezTo>
                    <a:cubicBezTo>
                      <a:pt x="138" y="208"/>
                      <a:pt x="126" y="240"/>
                      <a:pt x="100" y="2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31" name="Freeform 17"/>
              <p:cNvSpPr>
                <a:spLocks noEditPoints="1"/>
              </p:cNvSpPr>
              <p:nvPr/>
            </p:nvSpPr>
            <p:spPr bwMode="auto">
              <a:xfrm>
                <a:off x="-2709863"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0 w 201"/>
                  <a:gd name="T15" fmla="*/ 239 h 286"/>
                  <a:gd name="T16" fmla="*/ 62 w 201"/>
                  <a:gd name="T17" fmla="*/ 146 h 286"/>
                  <a:gd name="T18" fmla="*/ 101 w 201"/>
                  <a:gd name="T19" fmla="*/ 46 h 286"/>
                  <a:gd name="T20" fmla="*/ 138 w 201"/>
                  <a:gd name="T21" fmla="*/ 143 h 286"/>
                  <a:gd name="T22" fmla="*/ 100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39"/>
                    </a:moveTo>
                    <a:cubicBezTo>
                      <a:pt x="75" y="239"/>
                      <a:pt x="62" y="208"/>
                      <a:pt x="62" y="146"/>
                    </a:cubicBezTo>
                    <a:cubicBezTo>
                      <a:pt x="62" y="80"/>
                      <a:pt x="75" y="46"/>
                      <a:pt x="101" y="46"/>
                    </a:cubicBezTo>
                    <a:cubicBezTo>
                      <a:pt x="126" y="46"/>
                      <a:pt x="138" y="79"/>
                      <a:pt x="138" y="143"/>
                    </a:cubicBezTo>
                    <a:cubicBezTo>
                      <a:pt x="138" y="207"/>
                      <a:pt x="126" y="239"/>
                      <a:pt x="100" y="23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32" name="Freeform 18"/>
              <p:cNvSpPr>
                <a:spLocks noEditPoints="1"/>
              </p:cNvSpPr>
              <p:nvPr/>
            </p:nvSpPr>
            <p:spPr bwMode="auto">
              <a:xfrm>
                <a:off x="-3592513" y="-1246187"/>
                <a:ext cx="755650" cy="1076325"/>
              </a:xfrm>
              <a:custGeom>
                <a:avLst/>
                <a:gdLst>
                  <a:gd name="T0" fmla="*/ 104 w 201"/>
                  <a:gd name="T1" fmla="*/ 0 h 286"/>
                  <a:gd name="T2" fmla="*/ 27 w 201"/>
                  <a:gd name="T3" fmla="*/ 38 h 286"/>
                  <a:gd name="T4" fmla="*/ 0 w 201"/>
                  <a:gd name="T5" fmla="*/ 148 h 286"/>
                  <a:gd name="T6" fmla="*/ 99 w 201"/>
                  <a:gd name="T7" fmla="*/ 286 h 286"/>
                  <a:gd name="T8" fmla="*/ 175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1" y="0"/>
                      <a:pt x="45" y="13"/>
                      <a:pt x="27" y="38"/>
                    </a:cubicBezTo>
                    <a:cubicBezTo>
                      <a:pt x="9" y="63"/>
                      <a:pt x="0" y="100"/>
                      <a:pt x="0" y="148"/>
                    </a:cubicBezTo>
                    <a:cubicBezTo>
                      <a:pt x="0" y="240"/>
                      <a:pt x="33" y="286"/>
                      <a:pt x="99" y="286"/>
                    </a:cubicBezTo>
                    <a:cubicBezTo>
                      <a:pt x="132" y="286"/>
                      <a:pt x="157" y="274"/>
                      <a:pt x="175" y="249"/>
                    </a:cubicBezTo>
                    <a:cubicBezTo>
                      <a:pt x="192" y="224"/>
                      <a:pt x="201" y="188"/>
                      <a:pt x="201" y="141"/>
                    </a:cubicBezTo>
                    <a:cubicBezTo>
                      <a:pt x="201" y="47"/>
                      <a:pt x="169" y="0"/>
                      <a:pt x="104" y="0"/>
                    </a:cubicBezTo>
                    <a:close/>
                    <a:moveTo>
                      <a:pt x="101" y="240"/>
                    </a:moveTo>
                    <a:cubicBezTo>
                      <a:pt x="75" y="240"/>
                      <a:pt x="62" y="208"/>
                      <a:pt x="62" y="146"/>
                    </a:cubicBezTo>
                    <a:cubicBezTo>
                      <a:pt x="62" y="80"/>
                      <a:pt x="75" y="47"/>
                      <a:pt x="102" y="47"/>
                    </a:cubicBezTo>
                    <a:cubicBezTo>
                      <a:pt x="126" y="47"/>
                      <a:pt x="139" y="79"/>
                      <a:pt x="139" y="143"/>
                    </a:cubicBezTo>
                    <a:cubicBezTo>
                      <a:pt x="139" y="207"/>
                      <a:pt x="126" y="240"/>
                      <a:pt x="101" y="2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33" name="Freeform 19"/>
              <p:cNvSpPr>
                <a:spLocks noEditPoints="1"/>
              </p:cNvSpPr>
              <p:nvPr/>
            </p:nvSpPr>
            <p:spPr bwMode="auto">
              <a:xfrm>
                <a:off x="-17922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5" y="13"/>
                      <a:pt x="27" y="38"/>
                    </a:cubicBezTo>
                    <a:cubicBezTo>
                      <a:pt x="9" y="63"/>
                      <a:pt x="0" y="100"/>
                      <a:pt x="0" y="148"/>
                    </a:cubicBezTo>
                    <a:cubicBezTo>
                      <a:pt x="0" y="240"/>
                      <a:pt x="33" y="286"/>
                      <a:pt x="99" y="286"/>
                    </a:cubicBezTo>
                    <a:cubicBezTo>
                      <a:pt x="132" y="286"/>
                      <a:pt x="157" y="274"/>
                      <a:pt x="174" y="249"/>
                    </a:cubicBezTo>
                    <a:cubicBezTo>
                      <a:pt x="192" y="224"/>
                      <a:pt x="201" y="188"/>
                      <a:pt x="201" y="141"/>
                    </a:cubicBezTo>
                    <a:cubicBezTo>
                      <a:pt x="201" y="47"/>
                      <a:pt x="169" y="0"/>
                      <a:pt x="104" y="0"/>
                    </a:cubicBezTo>
                    <a:close/>
                    <a:moveTo>
                      <a:pt x="101" y="240"/>
                    </a:moveTo>
                    <a:cubicBezTo>
                      <a:pt x="75" y="240"/>
                      <a:pt x="62" y="209"/>
                      <a:pt x="62" y="146"/>
                    </a:cubicBezTo>
                    <a:cubicBezTo>
                      <a:pt x="62" y="80"/>
                      <a:pt x="75" y="47"/>
                      <a:pt x="102" y="47"/>
                    </a:cubicBezTo>
                    <a:cubicBezTo>
                      <a:pt x="126" y="47"/>
                      <a:pt x="139" y="79"/>
                      <a:pt x="139" y="143"/>
                    </a:cubicBezTo>
                    <a:cubicBezTo>
                      <a:pt x="139" y="208"/>
                      <a:pt x="126" y="240"/>
                      <a:pt x="101" y="2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grpSp>
      </p:grpSp>
      <p:sp>
        <p:nvSpPr>
          <p:cNvPr id="11" name="Title 3"/>
          <p:cNvSpPr txBox="1">
            <a:spLocks/>
          </p:cNvSpPr>
          <p:nvPr/>
        </p:nvSpPr>
        <p:spPr>
          <a:xfrm>
            <a:off x="218182" y="308613"/>
            <a:ext cx="11886191" cy="917315"/>
          </a:xfrm>
          <a:prstGeom prst="rect">
            <a:avLst/>
          </a:prstGeom>
        </p:spPr>
        <p:txBody>
          <a:bodyPr vert="horz" wrap="square" lIns="146263" tIns="91414" rIns="146263" bIns="91414" rtlCol="0" anchor="t">
            <a:noAutofit/>
          </a:bodyPr>
          <a:lstStyle>
            <a:lvl1pPr algn="l" defTabSz="914192" rtl="0" eaLnBrk="1" latinLnBrk="0" hangingPunct="1">
              <a:lnSpc>
                <a:spcPct val="90000"/>
              </a:lnSpc>
              <a:spcBef>
                <a:spcPct val="0"/>
              </a:spcBef>
              <a:buNone/>
              <a:defRPr lang="en-US" sz="4704" b="0" kern="1200" cap="none" spc="-100" baseline="0">
                <a:ln w="3175">
                  <a:noFill/>
                </a:ln>
                <a:solidFill>
                  <a:schemeClr val="bg1"/>
                </a:solidFill>
                <a:effectLst/>
                <a:latin typeface="+mj-lt"/>
                <a:ea typeface="+mn-ea"/>
                <a:cs typeface="Segoe UI" pitchFamily="34" charset="0"/>
              </a:defRPr>
            </a:lvl1pPr>
          </a:lstStyle>
          <a:p>
            <a:pPr defTabSz="913841"/>
            <a:endParaRPr lang="en-US" sz="4894" dirty="0"/>
          </a:p>
        </p:txBody>
      </p:sp>
      <p:grpSp>
        <p:nvGrpSpPr>
          <p:cNvPr id="14" name="Group 13"/>
          <p:cNvGrpSpPr/>
          <p:nvPr/>
        </p:nvGrpSpPr>
        <p:grpSpPr>
          <a:xfrm>
            <a:off x="3204751" y="1930075"/>
            <a:ext cx="2696715" cy="2742422"/>
            <a:chOff x="3203930" y="1929648"/>
            <a:chExt cx="2697480" cy="2743200"/>
          </a:xfrm>
        </p:grpSpPr>
        <p:sp>
          <p:nvSpPr>
            <p:cNvPr id="511" name="Rectangle 510"/>
            <p:cNvSpPr/>
            <p:nvPr/>
          </p:nvSpPr>
          <p:spPr>
            <a:xfrm>
              <a:off x="3203930" y="1929648"/>
              <a:ext cx="2697480" cy="2743200"/>
            </a:xfrm>
            <a:prstGeom prst="rect">
              <a:avLst/>
            </a:prstGeom>
            <a:solidFill>
              <a:srgbClr val="02162E"/>
            </a:solidFill>
            <a:ln>
              <a:noFill/>
            </a:ln>
            <a:effectLst/>
          </p:spPr>
          <p:style>
            <a:lnRef idx="1">
              <a:schemeClr val="accent1"/>
            </a:lnRef>
            <a:fillRef idx="3">
              <a:schemeClr val="accent1"/>
            </a:fillRef>
            <a:effectRef idx="2">
              <a:schemeClr val="accent1"/>
            </a:effectRef>
            <a:fontRef idx="minor">
              <a:schemeClr val="lt1"/>
            </a:fontRef>
          </p:style>
          <p:txBody>
            <a:bodyPr lIns="123154" tIns="82526" rIns="123154" bIns="82526" rtlCol="0" anchor="t"/>
            <a:lstStyle/>
            <a:p>
              <a:pPr defTabSz="914049"/>
              <a:r>
                <a:rPr lang="en-US" sz="3600" kern="0" dirty="0">
                  <a:solidFill>
                    <a:schemeClr val="bg1"/>
                  </a:solidFill>
                  <a:latin typeface="+mj-lt"/>
                </a:rPr>
                <a:t>Connectivity</a:t>
              </a:r>
            </a:p>
          </p:txBody>
        </p:sp>
        <p:sp>
          <p:nvSpPr>
            <p:cNvPr id="513" name="Oval 5"/>
            <p:cNvSpPr>
              <a:spLocks noChangeArrowheads="1"/>
            </p:cNvSpPr>
            <p:nvPr/>
          </p:nvSpPr>
          <p:spPr bwMode="auto">
            <a:xfrm>
              <a:off x="5589361" y="4305711"/>
              <a:ext cx="157212" cy="156982"/>
            </a:xfrm>
            <a:prstGeom prst="ellipse">
              <a:avLst/>
            </a:pr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14" name="Freeform 6"/>
            <p:cNvSpPr>
              <a:spLocks/>
            </p:cNvSpPr>
            <p:nvPr/>
          </p:nvSpPr>
          <p:spPr bwMode="auto">
            <a:xfrm>
              <a:off x="5416611" y="4133850"/>
              <a:ext cx="332399" cy="330969"/>
            </a:xfrm>
            <a:custGeom>
              <a:avLst/>
              <a:gdLst>
                <a:gd name="T0" fmla="*/ 88 w 460"/>
                <a:gd name="T1" fmla="*/ 460 h 460"/>
                <a:gd name="T2" fmla="*/ 0 w 460"/>
                <a:gd name="T3" fmla="*/ 460 h 460"/>
                <a:gd name="T4" fmla="*/ 460 w 460"/>
                <a:gd name="T5" fmla="*/ 0 h 460"/>
                <a:gd name="T6" fmla="*/ 460 w 460"/>
                <a:gd name="T7" fmla="*/ 88 h 460"/>
                <a:gd name="T8" fmla="*/ 88 w 460"/>
                <a:gd name="T9" fmla="*/ 460 h 460"/>
              </a:gdLst>
              <a:ahLst/>
              <a:cxnLst>
                <a:cxn ang="0">
                  <a:pos x="T0" y="T1"/>
                </a:cxn>
                <a:cxn ang="0">
                  <a:pos x="T2" y="T3"/>
                </a:cxn>
                <a:cxn ang="0">
                  <a:pos x="T4" y="T5"/>
                </a:cxn>
                <a:cxn ang="0">
                  <a:pos x="T6" y="T7"/>
                </a:cxn>
                <a:cxn ang="0">
                  <a:pos x="T8" y="T9"/>
                </a:cxn>
              </a:cxnLst>
              <a:rect l="0" t="0" r="r" b="b"/>
              <a:pathLst>
                <a:path w="460" h="460">
                  <a:moveTo>
                    <a:pt x="88" y="460"/>
                  </a:moveTo>
                  <a:cubicBezTo>
                    <a:pt x="0" y="460"/>
                    <a:pt x="0" y="460"/>
                    <a:pt x="0" y="460"/>
                  </a:cubicBezTo>
                  <a:cubicBezTo>
                    <a:pt x="0" y="206"/>
                    <a:pt x="206" y="0"/>
                    <a:pt x="460" y="0"/>
                  </a:cubicBezTo>
                  <a:cubicBezTo>
                    <a:pt x="460" y="88"/>
                    <a:pt x="460" y="88"/>
                    <a:pt x="460" y="88"/>
                  </a:cubicBezTo>
                  <a:cubicBezTo>
                    <a:pt x="255" y="88"/>
                    <a:pt x="88" y="255"/>
                    <a:pt x="88" y="460"/>
                  </a:cubicBezTo>
                  <a:close/>
                </a:path>
              </a:pathLst>
            </a:cu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15" name="Freeform 7"/>
            <p:cNvSpPr>
              <a:spLocks/>
            </p:cNvSpPr>
            <p:nvPr/>
          </p:nvSpPr>
          <p:spPr bwMode="auto">
            <a:xfrm>
              <a:off x="5272195" y="3989925"/>
              <a:ext cx="476815" cy="474894"/>
            </a:xfrm>
            <a:custGeom>
              <a:avLst/>
              <a:gdLst>
                <a:gd name="T0" fmla="*/ 88 w 660"/>
                <a:gd name="T1" fmla="*/ 660 h 660"/>
                <a:gd name="T2" fmla="*/ 0 w 660"/>
                <a:gd name="T3" fmla="*/ 660 h 660"/>
                <a:gd name="T4" fmla="*/ 660 w 660"/>
                <a:gd name="T5" fmla="*/ 0 h 660"/>
                <a:gd name="T6" fmla="*/ 660 w 660"/>
                <a:gd name="T7" fmla="*/ 88 h 660"/>
                <a:gd name="T8" fmla="*/ 88 w 660"/>
                <a:gd name="T9" fmla="*/ 660 h 660"/>
              </a:gdLst>
              <a:ahLst/>
              <a:cxnLst>
                <a:cxn ang="0">
                  <a:pos x="T0" y="T1"/>
                </a:cxn>
                <a:cxn ang="0">
                  <a:pos x="T2" y="T3"/>
                </a:cxn>
                <a:cxn ang="0">
                  <a:pos x="T4" y="T5"/>
                </a:cxn>
                <a:cxn ang="0">
                  <a:pos x="T6" y="T7"/>
                </a:cxn>
                <a:cxn ang="0">
                  <a:pos x="T8" y="T9"/>
                </a:cxn>
              </a:cxnLst>
              <a:rect l="0" t="0" r="r" b="b"/>
              <a:pathLst>
                <a:path w="660" h="660">
                  <a:moveTo>
                    <a:pt x="88" y="660"/>
                  </a:moveTo>
                  <a:cubicBezTo>
                    <a:pt x="0" y="660"/>
                    <a:pt x="0" y="660"/>
                    <a:pt x="0" y="660"/>
                  </a:cubicBezTo>
                  <a:cubicBezTo>
                    <a:pt x="0" y="296"/>
                    <a:pt x="296" y="0"/>
                    <a:pt x="660" y="0"/>
                  </a:cubicBezTo>
                  <a:cubicBezTo>
                    <a:pt x="660" y="88"/>
                    <a:pt x="660" y="88"/>
                    <a:pt x="660" y="88"/>
                  </a:cubicBezTo>
                  <a:cubicBezTo>
                    <a:pt x="345" y="88"/>
                    <a:pt x="88" y="345"/>
                    <a:pt x="88" y="660"/>
                  </a:cubicBezTo>
                  <a:close/>
                </a:path>
              </a:pathLst>
            </a:cu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16" name="Freeform 8"/>
            <p:cNvSpPr>
              <a:spLocks/>
            </p:cNvSpPr>
            <p:nvPr/>
          </p:nvSpPr>
          <p:spPr bwMode="auto">
            <a:xfrm>
              <a:off x="5127780" y="3845695"/>
              <a:ext cx="621230" cy="619124"/>
            </a:xfrm>
            <a:custGeom>
              <a:avLst/>
              <a:gdLst>
                <a:gd name="T0" fmla="*/ 88 w 860"/>
                <a:gd name="T1" fmla="*/ 860 h 860"/>
                <a:gd name="T2" fmla="*/ 0 w 860"/>
                <a:gd name="T3" fmla="*/ 860 h 860"/>
                <a:gd name="T4" fmla="*/ 252 w 860"/>
                <a:gd name="T5" fmla="*/ 252 h 860"/>
                <a:gd name="T6" fmla="*/ 860 w 860"/>
                <a:gd name="T7" fmla="*/ 0 h 860"/>
                <a:gd name="T8" fmla="*/ 860 w 860"/>
                <a:gd name="T9" fmla="*/ 88 h 860"/>
                <a:gd name="T10" fmla="*/ 88 w 860"/>
                <a:gd name="T11" fmla="*/ 860 h 860"/>
              </a:gdLst>
              <a:ahLst/>
              <a:cxnLst>
                <a:cxn ang="0">
                  <a:pos x="T0" y="T1"/>
                </a:cxn>
                <a:cxn ang="0">
                  <a:pos x="T2" y="T3"/>
                </a:cxn>
                <a:cxn ang="0">
                  <a:pos x="T4" y="T5"/>
                </a:cxn>
                <a:cxn ang="0">
                  <a:pos x="T6" y="T7"/>
                </a:cxn>
                <a:cxn ang="0">
                  <a:pos x="T8" y="T9"/>
                </a:cxn>
                <a:cxn ang="0">
                  <a:pos x="T10" y="T11"/>
                </a:cxn>
              </a:cxnLst>
              <a:rect l="0" t="0" r="r" b="b"/>
              <a:pathLst>
                <a:path w="860" h="860">
                  <a:moveTo>
                    <a:pt x="88" y="860"/>
                  </a:moveTo>
                  <a:cubicBezTo>
                    <a:pt x="0" y="860"/>
                    <a:pt x="0" y="860"/>
                    <a:pt x="0" y="860"/>
                  </a:cubicBezTo>
                  <a:cubicBezTo>
                    <a:pt x="0" y="630"/>
                    <a:pt x="89" y="414"/>
                    <a:pt x="252" y="252"/>
                  </a:cubicBezTo>
                  <a:cubicBezTo>
                    <a:pt x="414" y="89"/>
                    <a:pt x="630" y="0"/>
                    <a:pt x="860" y="0"/>
                  </a:cubicBezTo>
                  <a:cubicBezTo>
                    <a:pt x="860" y="88"/>
                    <a:pt x="860" y="88"/>
                    <a:pt x="860" y="88"/>
                  </a:cubicBezTo>
                  <a:cubicBezTo>
                    <a:pt x="434" y="88"/>
                    <a:pt x="88" y="434"/>
                    <a:pt x="88" y="860"/>
                  </a:cubicBezTo>
                  <a:close/>
                </a:path>
              </a:pathLst>
            </a:cu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grpSp>
      <p:grpSp>
        <p:nvGrpSpPr>
          <p:cNvPr id="16" name="Group 15"/>
          <p:cNvGrpSpPr/>
          <p:nvPr/>
        </p:nvGrpSpPr>
        <p:grpSpPr>
          <a:xfrm>
            <a:off x="8921785" y="1930075"/>
            <a:ext cx="2696715" cy="2742422"/>
            <a:chOff x="8922587" y="1929648"/>
            <a:chExt cx="2697480" cy="2743200"/>
          </a:xfrm>
        </p:grpSpPr>
        <p:sp>
          <p:nvSpPr>
            <p:cNvPr id="534" name="Rectangle 533"/>
            <p:cNvSpPr/>
            <p:nvPr/>
          </p:nvSpPr>
          <p:spPr>
            <a:xfrm>
              <a:off x="8922587" y="1929648"/>
              <a:ext cx="2697480" cy="2743200"/>
            </a:xfrm>
            <a:prstGeom prst="rect">
              <a:avLst/>
            </a:prstGeom>
            <a:solidFill>
              <a:srgbClr val="02162E"/>
            </a:solidFill>
            <a:ln>
              <a:noFill/>
            </a:ln>
            <a:effectLst/>
          </p:spPr>
          <p:style>
            <a:lnRef idx="1">
              <a:schemeClr val="accent1"/>
            </a:lnRef>
            <a:fillRef idx="3">
              <a:schemeClr val="accent1"/>
            </a:fillRef>
            <a:effectRef idx="2">
              <a:schemeClr val="accent1"/>
            </a:effectRef>
            <a:fontRef idx="minor">
              <a:schemeClr val="lt1"/>
            </a:fontRef>
          </p:style>
          <p:txBody>
            <a:bodyPr lIns="123154" tIns="82526" rIns="123154" bIns="82526" rtlCol="0" anchor="t"/>
            <a:lstStyle/>
            <a:p>
              <a:pPr defTabSz="914049"/>
              <a:r>
                <a:rPr lang="en-US" sz="3600" kern="0" dirty="0">
                  <a:solidFill>
                    <a:schemeClr val="bg1"/>
                  </a:solidFill>
                  <a:latin typeface="+mj-lt"/>
                </a:rPr>
                <a:t>Analytics</a:t>
              </a:r>
            </a:p>
          </p:txBody>
        </p:sp>
        <p:grpSp>
          <p:nvGrpSpPr>
            <p:cNvPr id="535" name="Group 534"/>
            <p:cNvGrpSpPr/>
            <p:nvPr/>
          </p:nvGrpSpPr>
          <p:grpSpPr>
            <a:xfrm>
              <a:off x="10448983" y="3700730"/>
              <a:ext cx="1018684" cy="764089"/>
              <a:chOff x="15319375" y="-157163"/>
              <a:chExt cx="2720976" cy="2047876"/>
            </a:xfrm>
            <a:solidFill>
              <a:schemeClr val="bg1"/>
            </a:solidFill>
          </p:grpSpPr>
          <p:sp>
            <p:nvSpPr>
              <p:cNvPr id="536" name="Freeform 12"/>
              <p:cNvSpPr>
                <a:spLocks/>
              </p:cNvSpPr>
              <p:nvPr/>
            </p:nvSpPr>
            <p:spPr bwMode="auto">
              <a:xfrm>
                <a:off x="16271875" y="1343025"/>
                <a:ext cx="222250" cy="547688"/>
              </a:xfrm>
              <a:custGeom>
                <a:avLst/>
                <a:gdLst>
                  <a:gd name="T0" fmla="*/ 0 w 140"/>
                  <a:gd name="T1" fmla="*/ 0 h 345"/>
                  <a:gd name="T2" fmla="*/ 140 w 140"/>
                  <a:gd name="T3" fmla="*/ 0 h 345"/>
                  <a:gd name="T4" fmla="*/ 140 w 140"/>
                  <a:gd name="T5" fmla="*/ 345 h 345"/>
                  <a:gd name="T6" fmla="*/ 0 w 140"/>
                  <a:gd name="T7" fmla="*/ 345 h 345"/>
                  <a:gd name="T8" fmla="*/ 0 w 140"/>
                  <a:gd name="T9" fmla="*/ 0 h 345"/>
                  <a:gd name="T10" fmla="*/ 0 w 140"/>
                  <a:gd name="T11" fmla="*/ 0 h 345"/>
                </a:gdLst>
                <a:ahLst/>
                <a:cxnLst>
                  <a:cxn ang="0">
                    <a:pos x="T0" y="T1"/>
                  </a:cxn>
                  <a:cxn ang="0">
                    <a:pos x="T2" y="T3"/>
                  </a:cxn>
                  <a:cxn ang="0">
                    <a:pos x="T4" y="T5"/>
                  </a:cxn>
                  <a:cxn ang="0">
                    <a:pos x="T6" y="T7"/>
                  </a:cxn>
                  <a:cxn ang="0">
                    <a:pos x="T8" y="T9"/>
                  </a:cxn>
                  <a:cxn ang="0">
                    <a:pos x="T10" y="T11"/>
                  </a:cxn>
                </a:cxnLst>
                <a:rect l="0" t="0" r="r" b="b"/>
                <a:pathLst>
                  <a:path w="140" h="345">
                    <a:moveTo>
                      <a:pt x="0" y="0"/>
                    </a:moveTo>
                    <a:lnTo>
                      <a:pt x="140" y="0"/>
                    </a:lnTo>
                    <a:lnTo>
                      <a:pt x="140" y="345"/>
                    </a:lnTo>
                    <a:lnTo>
                      <a:pt x="0" y="345"/>
                    </a:ln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37" name="Freeform 13"/>
              <p:cNvSpPr>
                <a:spLocks/>
              </p:cNvSpPr>
              <p:nvPr/>
            </p:nvSpPr>
            <p:spPr bwMode="auto">
              <a:xfrm>
                <a:off x="15955963" y="411162"/>
                <a:ext cx="225425" cy="1479551"/>
              </a:xfrm>
              <a:custGeom>
                <a:avLst/>
                <a:gdLst>
                  <a:gd name="T0" fmla="*/ 0 w 142"/>
                  <a:gd name="T1" fmla="*/ 0 h 932"/>
                  <a:gd name="T2" fmla="*/ 142 w 142"/>
                  <a:gd name="T3" fmla="*/ 0 h 932"/>
                  <a:gd name="T4" fmla="*/ 142 w 142"/>
                  <a:gd name="T5" fmla="*/ 932 h 932"/>
                  <a:gd name="T6" fmla="*/ 0 w 142"/>
                  <a:gd name="T7" fmla="*/ 932 h 932"/>
                  <a:gd name="T8" fmla="*/ 0 w 142"/>
                  <a:gd name="T9" fmla="*/ 0 h 932"/>
                  <a:gd name="T10" fmla="*/ 0 w 142"/>
                  <a:gd name="T11" fmla="*/ 0 h 932"/>
                </a:gdLst>
                <a:ahLst/>
                <a:cxnLst>
                  <a:cxn ang="0">
                    <a:pos x="T0" y="T1"/>
                  </a:cxn>
                  <a:cxn ang="0">
                    <a:pos x="T2" y="T3"/>
                  </a:cxn>
                  <a:cxn ang="0">
                    <a:pos x="T4" y="T5"/>
                  </a:cxn>
                  <a:cxn ang="0">
                    <a:pos x="T6" y="T7"/>
                  </a:cxn>
                  <a:cxn ang="0">
                    <a:pos x="T8" y="T9"/>
                  </a:cxn>
                  <a:cxn ang="0">
                    <a:pos x="T10" y="T11"/>
                  </a:cxn>
                </a:cxnLst>
                <a:rect l="0" t="0" r="r" b="b"/>
                <a:pathLst>
                  <a:path w="142" h="932">
                    <a:moveTo>
                      <a:pt x="0" y="0"/>
                    </a:moveTo>
                    <a:lnTo>
                      <a:pt x="142" y="0"/>
                    </a:lnTo>
                    <a:lnTo>
                      <a:pt x="142" y="932"/>
                    </a:lnTo>
                    <a:lnTo>
                      <a:pt x="0" y="932"/>
                    </a:ln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38" name="Freeform 14"/>
              <p:cNvSpPr>
                <a:spLocks/>
              </p:cNvSpPr>
              <p:nvPr/>
            </p:nvSpPr>
            <p:spPr bwMode="auto">
              <a:xfrm>
                <a:off x="15636875" y="26987"/>
                <a:ext cx="220663" cy="1863726"/>
              </a:xfrm>
              <a:custGeom>
                <a:avLst/>
                <a:gdLst>
                  <a:gd name="T0" fmla="*/ 0 w 139"/>
                  <a:gd name="T1" fmla="*/ 0 h 1174"/>
                  <a:gd name="T2" fmla="*/ 139 w 139"/>
                  <a:gd name="T3" fmla="*/ 0 h 1174"/>
                  <a:gd name="T4" fmla="*/ 139 w 139"/>
                  <a:gd name="T5" fmla="*/ 1174 h 1174"/>
                  <a:gd name="T6" fmla="*/ 0 w 139"/>
                  <a:gd name="T7" fmla="*/ 1174 h 1174"/>
                  <a:gd name="T8" fmla="*/ 0 w 139"/>
                  <a:gd name="T9" fmla="*/ 0 h 1174"/>
                  <a:gd name="T10" fmla="*/ 0 w 139"/>
                  <a:gd name="T11" fmla="*/ 0 h 1174"/>
                </a:gdLst>
                <a:ahLst/>
                <a:cxnLst>
                  <a:cxn ang="0">
                    <a:pos x="T0" y="T1"/>
                  </a:cxn>
                  <a:cxn ang="0">
                    <a:pos x="T2" y="T3"/>
                  </a:cxn>
                  <a:cxn ang="0">
                    <a:pos x="T4" y="T5"/>
                  </a:cxn>
                  <a:cxn ang="0">
                    <a:pos x="T6" y="T7"/>
                  </a:cxn>
                  <a:cxn ang="0">
                    <a:pos x="T8" y="T9"/>
                  </a:cxn>
                  <a:cxn ang="0">
                    <a:pos x="T10" y="T11"/>
                  </a:cxn>
                </a:cxnLst>
                <a:rect l="0" t="0" r="r" b="b"/>
                <a:pathLst>
                  <a:path w="139" h="1174">
                    <a:moveTo>
                      <a:pt x="0" y="0"/>
                    </a:moveTo>
                    <a:lnTo>
                      <a:pt x="139" y="0"/>
                    </a:lnTo>
                    <a:lnTo>
                      <a:pt x="139" y="1174"/>
                    </a:lnTo>
                    <a:lnTo>
                      <a:pt x="0" y="1174"/>
                    </a:ln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39" name="Freeform 15"/>
              <p:cNvSpPr>
                <a:spLocks/>
              </p:cNvSpPr>
              <p:nvPr/>
            </p:nvSpPr>
            <p:spPr bwMode="auto">
              <a:xfrm>
                <a:off x="15319375" y="731837"/>
                <a:ext cx="222250" cy="1158876"/>
              </a:xfrm>
              <a:custGeom>
                <a:avLst/>
                <a:gdLst>
                  <a:gd name="T0" fmla="*/ 0 w 140"/>
                  <a:gd name="T1" fmla="*/ 0 h 730"/>
                  <a:gd name="T2" fmla="*/ 140 w 140"/>
                  <a:gd name="T3" fmla="*/ 0 h 730"/>
                  <a:gd name="T4" fmla="*/ 140 w 140"/>
                  <a:gd name="T5" fmla="*/ 730 h 730"/>
                  <a:gd name="T6" fmla="*/ 0 w 140"/>
                  <a:gd name="T7" fmla="*/ 730 h 730"/>
                  <a:gd name="T8" fmla="*/ 0 w 140"/>
                  <a:gd name="T9" fmla="*/ 0 h 730"/>
                  <a:gd name="T10" fmla="*/ 0 w 140"/>
                  <a:gd name="T11" fmla="*/ 0 h 730"/>
                </a:gdLst>
                <a:ahLst/>
                <a:cxnLst>
                  <a:cxn ang="0">
                    <a:pos x="T0" y="T1"/>
                  </a:cxn>
                  <a:cxn ang="0">
                    <a:pos x="T2" y="T3"/>
                  </a:cxn>
                  <a:cxn ang="0">
                    <a:pos x="T4" y="T5"/>
                  </a:cxn>
                  <a:cxn ang="0">
                    <a:pos x="T6" y="T7"/>
                  </a:cxn>
                  <a:cxn ang="0">
                    <a:pos x="T8" y="T9"/>
                  </a:cxn>
                  <a:cxn ang="0">
                    <a:pos x="T10" y="T11"/>
                  </a:cxn>
                </a:cxnLst>
                <a:rect l="0" t="0" r="r" b="b"/>
                <a:pathLst>
                  <a:path w="140" h="730">
                    <a:moveTo>
                      <a:pt x="0" y="0"/>
                    </a:moveTo>
                    <a:lnTo>
                      <a:pt x="140" y="0"/>
                    </a:lnTo>
                    <a:lnTo>
                      <a:pt x="140" y="730"/>
                    </a:lnTo>
                    <a:lnTo>
                      <a:pt x="0" y="730"/>
                    </a:ln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40" name="Freeform 16"/>
              <p:cNvSpPr>
                <a:spLocks/>
              </p:cNvSpPr>
              <p:nvPr/>
            </p:nvSpPr>
            <p:spPr bwMode="auto">
              <a:xfrm>
                <a:off x="17048163" y="1452563"/>
                <a:ext cx="917575" cy="142875"/>
              </a:xfrm>
              <a:custGeom>
                <a:avLst/>
                <a:gdLst>
                  <a:gd name="T0" fmla="*/ 0 w 578"/>
                  <a:gd name="T1" fmla="*/ 0 h 90"/>
                  <a:gd name="T2" fmla="*/ 578 w 578"/>
                  <a:gd name="T3" fmla="*/ 0 h 90"/>
                  <a:gd name="T4" fmla="*/ 578 w 578"/>
                  <a:gd name="T5" fmla="*/ 90 h 90"/>
                  <a:gd name="T6" fmla="*/ 0 w 578"/>
                  <a:gd name="T7" fmla="*/ 90 h 90"/>
                  <a:gd name="T8" fmla="*/ 0 w 578"/>
                  <a:gd name="T9" fmla="*/ 0 h 90"/>
                  <a:gd name="T10" fmla="*/ 0 w 578"/>
                  <a:gd name="T11" fmla="*/ 0 h 90"/>
                </a:gdLst>
                <a:ahLst/>
                <a:cxnLst>
                  <a:cxn ang="0">
                    <a:pos x="T0" y="T1"/>
                  </a:cxn>
                  <a:cxn ang="0">
                    <a:pos x="T2" y="T3"/>
                  </a:cxn>
                  <a:cxn ang="0">
                    <a:pos x="T4" y="T5"/>
                  </a:cxn>
                  <a:cxn ang="0">
                    <a:pos x="T6" y="T7"/>
                  </a:cxn>
                  <a:cxn ang="0">
                    <a:pos x="T8" y="T9"/>
                  </a:cxn>
                  <a:cxn ang="0">
                    <a:pos x="T10" y="T11"/>
                  </a:cxn>
                </a:cxnLst>
                <a:rect l="0" t="0" r="r" b="b"/>
                <a:pathLst>
                  <a:path w="578" h="90">
                    <a:moveTo>
                      <a:pt x="0" y="0"/>
                    </a:moveTo>
                    <a:lnTo>
                      <a:pt x="578" y="0"/>
                    </a:lnTo>
                    <a:lnTo>
                      <a:pt x="578" y="90"/>
                    </a:lnTo>
                    <a:lnTo>
                      <a:pt x="0" y="90"/>
                    </a:ln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41" name="Freeform 17"/>
              <p:cNvSpPr>
                <a:spLocks/>
              </p:cNvSpPr>
              <p:nvPr/>
            </p:nvSpPr>
            <p:spPr bwMode="auto">
              <a:xfrm>
                <a:off x="16754475" y="1452563"/>
                <a:ext cx="146050" cy="142875"/>
              </a:xfrm>
              <a:custGeom>
                <a:avLst/>
                <a:gdLst>
                  <a:gd name="T0" fmla="*/ 0 w 92"/>
                  <a:gd name="T1" fmla="*/ 0 h 90"/>
                  <a:gd name="T2" fmla="*/ 92 w 92"/>
                  <a:gd name="T3" fmla="*/ 0 h 90"/>
                  <a:gd name="T4" fmla="*/ 92 w 92"/>
                  <a:gd name="T5" fmla="*/ 90 h 90"/>
                  <a:gd name="T6" fmla="*/ 0 w 92"/>
                  <a:gd name="T7" fmla="*/ 90 h 90"/>
                  <a:gd name="T8" fmla="*/ 0 w 92"/>
                  <a:gd name="T9" fmla="*/ 0 h 90"/>
                  <a:gd name="T10" fmla="*/ 0 w 92"/>
                  <a:gd name="T11" fmla="*/ 0 h 90"/>
                </a:gdLst>
                <a:ahLst/>
                <a:cxnLst>
                  <a:cxn ang="0">
                    <a:pos x="T0" y="T1"/>
                  </a:cxn>
                  <a:cxn ang="0">
                    <a:pos x="T2" y="T3"/>
                  </a:cxn>
                  <a:cxn ang="0">
                    <a:pos x="T4" y="T5"/>
                  </a:cxn>
                  <a:cxn ang="0">
                    <a:pos x="T6" y="T7"/>
                  </a:cxn>
                  <a:cxn ang="0">
                    <a:pos x="T8" y="T9"/>
                  </a:cxn>
                  <a:cxn ang="0">
                    <a:pos x="T10" y="T11"/>
                  </a:cxn>
                </a:cxnLst>
                <a:rect l="0" t="0" r="r" b="b"/>
                <a:pathLst>
                  <a:path w="92" h="90">
                    <a:moveTo>
                      <a:pt x="0" y="0"/>
                    </a:moveTo>
                    <a:lnTo>
                      <a:pt x="92" y="0"/>
                    </a:lnTo>
                    <a:lnTo>
                      <a:pt x="92" y="90"/>
                    </a:lnTo>
                    <a:lnTo>
                      <a:pt x="0" y="90"/>
                    </a:ln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42" name="Freeform 18"/>
              <p:cNvSpPr>
                <a:spLocks/>
              </p:cNvSpPr>
              <p:nvPr/>
            </p:nvSpPr>
            <p:spPr bwMode="auto">
              <a:xfrm>
                <a:off x="17048163" y="1751013"/>
                <a:ext cx="992188" cy="139700"/>
              </a:xfrm>
              <a:custGeom>
                <a:avLst/>
                <a:gdLst>
                  <a:gd name="T0" fmla="*/ 0 w 625"/>
                  <a:gd name="T1" fmla="*/ 0 h 88"/>
                  <a:gd name="T2" fmla="*/ 625 w 625"/>
                  <a:gd name="T3" fmla="*/ 0 h 88"/>
                  <a:gd name="T4" fmla="*/ 625 w 625"/>
                  <a:gd name="T5" fmla="*/ 88 h 88"/>
                  <a:gd name="T6" fmla="*/ 0 w 625"/>
                  <a:gd name="T7" fmla="*/ 88 h 88"/>
                  <a:gd name="T8" fmla="*/ 0 w 625"/>
                  <a:gd name="T9" fmla="*/ 0 h 88"/>
                  <a:gd name="T10" fmla="*/ 0 w 625"/>
                  <a:gd name="T11" fmla="*/ 0 h 88"/>
                </a:gdLst>
                <a:ahLst/>
                <a:cxnLst>
                  <a:cxn ang="0">
                    <a:pos x="T0" y="T1"/>
                  </a:cxn>
                  <a:cxn ang="0">
                    <a:pos x="T2" y="T3"/>
                  </a:cxn>
                  <a:cxn ang="0">
                    <a:pos x="T4" y="T5"/>
                  </a:cxn>
                  <a:cxn ang="0">
                    <a:pos x="T6" y="T7"/>
                  </a:cxn>
                  <a:cxn ang="0">
                    <a:pos x="T8" y="T9"/>
                  </a:cxn>
                  <a:cxn ang="0">
                    <a:pos x="T10" y="T11"/>
                  </a:cxn>
                </a:cxnLst>
                <a:rect l="0" t="0" r="r" b="b"/>
                <a:pathLst>
                  <a:path w="625" h="88">
                    <a:moveTo>
                      <a:pt x="0" y="0"/>
                    </a:moveTo>
                    <a:lnTo>
                      <a:pt x="625" y="0"/>
                    </a:lnTo>
                    <a:lnTo>
                      <a:pt x="625" y="88"/>
                    </a:lnTo>
                    <a:lnTo>
                      <a:pt x="0" y="88"/>
                    </a:ln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43" name="Freeform 19"/>
              <p:cNvSpPr>
                <a:spLocks/>
              </p:cNvSpPr>
              <p:nvPr/>
            </p:nvSpPr>
            <p:spPr bwMode="auto">
              <a:xfrm>
                <a:off x="16754475" y="1751013"/>
                <a:ext cx="146050" cy="139700"/>
              </a:xfrm>
              <a:custGeom>
                <a:avLst/>
                <a:gdLst>
                  <a:gd name="T0" fmla="*/ 0 w 92"/>
                  <a:gd name="T1" fmla="*/ 0 h 88"/>
                  <a:gd name="T2" fmla="*/ 92 w 92"/>
                  <a:gd name="T3" fmla="*/ 0 h 88"/>
                  <a:gd name="T4" fmla="*/ 92 w 92"/>
                  <a:gd name="T5" fmla="*/ 88 h 88"/>
                  <a:gd name="T6" fmla="*/ 0 w 92"/>
                  <a:gd name="T7" fmla="*/ 88 h 88"/>
                  <a:gd name="T8" fmla="*/ 0 w 92"/>
                  <a:gd name="T9" fmla="*/ 0 h 88"/>
                  <a:gd name="T10" fmla="*/ 0 w 92"/>
                  <a:gd name="T11" fmla="*/ 0 h 88"/>
                </a:gdLst>
                <a:ahLst/>
                <a:cxnLst>
                  <a:cxn ang="0">
                    <a:pos x="T0" y="T1"/>
                  </a:cxn>
                  <a:cxn ang="0">
                    <a:pos x="T2" y="T3"/>
                  </a:cxn>
                  <a:cxn ang="0">
                    <a:pos x="T4" y="T5"/>
                  </a:cxn>
                  <a:cxn ang="0">
                    <a:pos x="T6" y="T7"/>
                  </a:cxn>
                  <a:cxn ang="0">
                    <a:pos x="T8" y="T9"/>
                  </a:cxn>
                  <a:cxn ang="0">
                    <a:pos x="T10" y="T11"/>
                  </a:cxn>
                </a:cxnLst>
                <a:rect l="0" t="0" r="r" b="b"/>
                <a:pathLst>
                  <a:path w="92" h="88">
                    <a:moveTo>
                      <a:pt x="0" y="0"/>
                    </a:moveTo>
                    <a:lnTo>
                      <a:pt x="92" y="0"/>
                    </a:lnTo>
                    <a:lnTo>
                      <a:pt x="92" y="88"/>
                    </a:lnTo>
                    <a:lnTo>
                      <a:pt x="0" y="88"/>
                    </a:ln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44" name="Freeform 20"/>
              <p:cNvSpPr>
                <a:spLocks/>
              </p:cNvSpPr>
              <p:nvPr/>
            </p:nvSpPr>
            <p:spPr bwMode="auto">
              <a:xfrm>
                <a:off x="16425863" y="-6350"/>
                <a:ext cx="1265238" cy="1266826"/>
              </a:xfrm>
              <a:custGeom>
                <a:avLst/>
                <a:gdLst>
                  <a:gd name="T0" fmla="*/ 168 w 336"/>
                  <a:gd name="T1" fmla="*/ 0 h 336"/>
                  <a:gd name="T2" fmla="*/ 0 w 336"/>
                  <a:gd name="T3" fmla="*/ 168 h 336"/>
                  <a:gd name="T4" fmla="*/ 168 w 336"/>
                  <a:gd name="T5" fmla="*/ 336 h 336"/>
                  <a:gd name="T6" fmla="*/ 336 w 336"/>
                  <a:gd name="T7" fmla="*/ 168 h 336"/>
                  <a:gd name="T8" fmla="*/ 168 w 336"/>
                  <a:gd name="T9" fmla="*/ 168 h 336"/>
                  <a:gd name="T10" fmla="*/ 168 w 336"/>
                  <a:gd name="T11" fmla="*/ 0 h 336"/>
                </a:gdLst>
                <a:ahLst/>
                <a:cxnLst>
                  <a:cxn ang="0">
                    <a:pos x="T0" y="T1"/>
                  </a:cxn>
                  <a:cxn ang="0">
                    <a:pos x="T2" y="T3"/>
                  </a:cxn>
                  <a:cxn ang="0">
                    <a:pos x="T4" y="T5"/>
                  </a:cxn>
                  <a:cxn ang="0">
                    <a:pos x="T6" y="T7"/>
                  </a:cxn>
                  <a:cxn ang="0">
                    <a:pos x="T8" y="T9"/>
                  </a:cxn>
                  <a:cxn ang="0">
                    <a:pos x="T10" y="T11"/>
                  </a:cxn>
                </a:cxnLst>
                <a:rect l="0" t="0" r="r" b="b"/>
                <a:pathLst>
                  <a:path w="336" h="336">
                    <a:moveTo>
                      <a:pt x="168" y="0"/>
                    </a:moveTo>
                    <a:cubicBezTo>
                      <a:pt x="75" y="0"/>
                      <a:pt x="0" y="75"/>
                      <a:pt x="0" y="168"/>
                    </a:cubicBezTo>
                    <a:cubicBezTo>
                      <a:pt x="0" y="261"/>
                      <a:pt x="75" y="336"/>
                      <a:pt x="168" y="336"/>
                    </a:cubicBezTo>
                    <a:cubicBezTo>
                      <a:pt x="260" y="336"/>
                      <a:pt x="336" y="261"/>
                      <a:pt x="336" y="168"/>
                    </a:cubicBezTo>
                    <a:cubicBezTo>
                      <a:pt x="168" y="168"/>
                      <a:pt x="168" y="168"/>
                      <a:pt x="168" y="168"/>
                    </a:cubicBezTo>
                    <a:lnTo>
                      <a:pt x="16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45" name="Freeform 21"/>
              <p:cNvSpPr>
                <a:spLocks/>
              </p:cNvSpPr>
              <p:nvPr/>
            </p:nvSpPr>
            <p:spPr bwMode="auto">
              <a:xfrm>
                <a:off x="17210088" y="-157163"/>
                <a:ext cx="631825" cy="633413"/>
              </a:xfrm>
              <a:custGeom>
                <a:avLst/>
                <a:gdLst>
                  <a:gd name="T0" fmla="*/ 0 w 168"/>
                  <a:gd name="T1" fmla="*/ 0 h 168"/>
                  <a:gd name="T2" fmla="*/ 0 w 168"/>
                  <a:gd name="T3" fmla="*/ 168 h 168"/>
                  <a:gd name="T4" fmla="*/ 168 w 168"/>
                  <a:gd name="T5" fmla="*/ 168 h 168"/>
                  <a:gd name="T6" fmla="*/ 0 w 168"/>
                  <a:gd name="T7" fmla="*/ 0 h 168"/>
                </a:gdLst>
                <a:ahLst/>
                <a:cxnLst>
                  <a:cxn ang="0">
                    <a:pos x="T0" y="T1"/>
                  </a:cxn>
                  <a:cxn ang="0">
                    <a:pos x="T2" y="T3"/>
                  </a:cxn>
                  <a:cxn ang="0">
                    <a:pos x="T4" y="T5"/>
                  </a:cxn>
                  <a:cxn ang="0">
                    <a:pos x="T6" y="T7"/>
                  </a:cxn>
                </a:cxnLst>
                <a:rect l="0" t="0" r="r" b="b"/>
                <a:pathLst>
                  <a:path w="168" h="168">
                    <a:moveTo>
                      <a:pt x="0" y="0"/>
                    </a:moveTo>
                    <a:cubicBezTo>
                      <a:pt x="0" y="168"/>
                      <a:pt x="0" y="168"/>
                      <a:pt x="0" y="168"/>
                    </a:cubicBezTo>
                    <a:cubicBezTo>
                      <a:pt x="168" y="168"/>
                      <a:pt x="168" y="168"/>
                      <a:pt x="168" y="168"/>
                    </a:cubicBezTo>
                    <a:cubicBezTo>
                      <a:pt x="168" y="75"/>
                      <a:pt x="92"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grpSp>
      </p:grpSp>
      <p:grpSp>
        <p:nvGrpSpPr>
          <p:cNvPr id="12" name="Group 11"/>
          <p:cNvGrpSpPr/>
          <p:nvPr/>
        </p:nvGrpSpPr>
        <p:grpSpPr>
          <a:xfrm>
            <a:off x="346232" y="1930075"/>
            <a:ext cx="2696715" cy="2742422"/>
            <a:chOff x="344601" y="1929648"/>
            <a:chExt cx="2697480" cy="2743200"/>
          </a:xfrm>
        </p:grpSpPr>
        <p:sp>
          <p:nvSpPr>
            <p:cNvPr id="546" name="Rectangle 545"/>
            <p:cNvSpPr/>
            <p:nvPr/>
          </p:nvSpPr>
          <p:spPr>
            <a:xfrm>
              <a:off x="344601" y="1929648"/>
              <a:ext cx="2697480" cy="2743200"/>
            </a:xfrm>
            <a:prstGeom prst="rect">
              <a:avLst/>
            </a:prstGeom>
            <a:solidFill>
              <a:srgbClr val="02162E"/>
            </a:solidFill>
            <a:ln>
              <a:noFill/>
            </a:ln>
            <a:effectLst/>
          </p:spPr>
          <p:style>
            <a:lnRef idx="1">
              <a:schemeClr val="accent1"/>
            </a:lnRef>
            <a:fillRef idx="3">
              <a:schemeClr val="accent1"/>
            </a:fillRef>
            <a:effectRef idx="2">
              <a:schemeClr val="accent1"/>
            </a:effectRef>
            <a:fontRef idx="minor">
              <a:schemeClr val="lt1"/>
            </a:fontRef>
          </p:style>
          <p:txBody>
            <a:bodyPr lIns="182828" tIns="91414" rtlCol="0" anchor="t"/>
            <a:lstStyle/>
            <a:p>
              <a:pPr defTabSz="914049"/>
              <a:r>
                <a:rPr lang="en-US" sz="3600" kern="0" dirty="0">
                  <a:solidFill>
                    <a:schemeClr val="bg1"/>
                  </a:solidFill>
                  <a:latin typeface="+mj-lt"/>
                </a:rPr>
                <a:t>Things</a:t>
              </a:r>
            </a:p>
          </p:txBody>
        </p:sp>
        <p:grpSp>
          <p:nvGrpSpPr>
            <p:cNvPr id="547" name="Group 546"/>
            <p:cNvGrpSpPr/>
            <p:nvPr/>
          </p:nvGrpSpPr>
          <p:grpSpPr>
            <a:xfrm>
              <a:off x="1685191" y="3493625"/>
              <a:ext cx="1204490" cy="971194"/>
              <a:chOff x="1640724" y="3762844"/>
              <a:chExt cx="1110344" cy="895283"/>
            </a:xfrm>
          </p:grpSpPr>
          <p:grpSp>
            <p:nvGrpSpPr>
              <p:cNvPr id="548" name="Group 547"/>
              <p:cNvGrpSpPr/>
              <p:nvPr/>
            </p:nvGrpSpPr>
            <p:grpSpPr>
              <a:xfrm flipH="1">
                <a:off x="2101550" y="3865418"/>
                <a:ext cx="649518" cy="279906"/>
                <a:chOff x="18524538" y="-23752175"/>
                <a:chExt cx="41830625" cy="18087975"/>
              </a:xfrm>
              <a:solidFill>
                <a:schemeClr val="bg1"/>
              </a:solidFill>
            </p:grpSpPr>
            <p:sp>
              <p:nvSpPr>
                <p:cNvPr id="566" name="Freeform 34"/>
                <p:cNvSpPr>
                  <a:spLocks noEditPoints="1"/>
                </p:cNvSpPr>
                <p:nvPr/>
              </p:nvSpPr>
              <p:spPr bwMode="auto">
                <a:xfrm>
                  <a:off x="21202651" y="-10680700"/>
                  <a:ext cx="5014913" cy="5016500"/>
                </a:xfrm>
                <a:custGeom>
                  <a:avLst/>
                  <a:gdLst>
                    <a:gd name="T0" fmla="*/ 668 w 1337"/>
                    <a:gd name="T1" fmla="*/ 0 h 1337"/>
                    <a:gd name="T2" fmla="*/ 0 w 1337"/>
                    <a:gd name="T3" fmla="*/ 669 h 1337"/>
                    <a:gd name="T4" fmla="*/ 668 w 1337"/>
                    <a:gd name="T5" fmla="*/ 1337 h 1337"/>
                    <a:gd name="T6" fmla="*/ 1337 w 1337"/>
                    <a:gd name="T7" fmla="*/ 669 h 1337"/>
                    <a:gd name="T8" fmla="*/ 668 w 1337"/>
                    <a:gd name="T9" fmla="*/ 0 h 1337"/>
                    <a:gd name="T10" fmla="*/ 668 w 1337"/>
                    <a:gd name="T11" fmla="*/ 996 h 1337"/>
                    <a:gd name="T12" fmla="*/ 341 w 1337"/>
                    <a:gd name="T13" fmla="*/ 669 h 1337"/>
                    <a:gd name="T14" fmla="*/ 668 w 1337"/>
                    <a:gd name="T15" fmla="*/ 341 h 1337"/>
                    <a:gd name="T16" fmla="*/ 996 w 1337"/>
                    <a:gd name="T17" fmla="*/ 669 h 1337"/>
                    <a:gd name="T18" fmla="*/ 668 w 1337"/>
                    <a:gd name="T19" fmla="*/ 996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7" h="1337">
                      <a:moveTo>
                        <a:pt x="668" y="0"/>
                      </a:moveTo>
                      <a:cubicBezTo>
                        <a:pt x="299" y="0"/>
                        <a:pt x="0" y="299"/>
                        <a:pt x="0" y="669"/>
                      </a:cubicBezTo>
                      <a:cubicBezTo>
                        <a:pt x="0" y="1038"/>
                        <a:pt x="299" y="1337"/>
                        <a:pt x="668" y="1337"/>
                      </a:cubicBezTo>
                      <a:cubicBezTo>
                        <a:pt x="1037" y="1337"/>
                        <a:pt x="1337" y="1038"/>
                        <a:pt x="1337" y="669"/>
                      </a:cubicBezTo>
                      <a:cubicBezTo>
                        <a:pt x="1337" y="299"/>
                        <a:pt x="1037" y="0"/>
                        <a:pt x="668" y="0"/>
                      </a:cubicBezTo>
                      <a:close/>
                      <a:moveTo>
                        <a:pt x="668" y="996"/>
                      </a:moveTo>
                      <a:cubicBezTo>
                        <a:pt x="487" y="996"/>
                        <a:pt x="341" y="849"/>
                        <a:pt x="341" y="669"/>
                      </a:cubicBezTo>
                      <a:cubicBezTo>
                        <a:pt x="341" y="488"/>
                        <a:pt x="487" y="341"/>
                        <a:pt x="668" y="341"/>
                      </a:cubicBezTo>
                      <a:cubicBezTo>
                        <a:pt x="849" y="341"/>
                        <a:pt x="996" y="488"/>
                        <a:pt x="996" y="669"/>
                      </a:cubicBezTo>
                      <a:cubicBezTo>
                        <a:pt x="996" y="849"/>
                        <a:pt x="849" y="996"/>
                        <a:pt x="668" y="99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67" name="Freeform 35"/>
                <p:cNvSpPr>
                  <a:spLocks noEditPoints="1"/>
                </p:cNvSpPr>
                <p:nvPr/>
              </p:nvSpPr>
              <p:spPr bwMode="auto">
                <a:xfrm>
                  <a:off x="46015276" y="-10680700"/>
                  <a:ext cx="5014913" cy="5016500"/>
                </a:xfrm>
                <a:custGeom>
                  <a:avLst/>
                  <a:gdLst>
                    <a:gd name="T0" fmla="*/ 668 w 1337"/>
                    <a:gd name="T1" fmla="*/ 0 h 1337"/>
                    <a:gd name="T2" fmla="*/ 0 w 1337"/>
                    <a:gd name="T3" fmla="*/ 669 h 1337"/>
                    <a:gd name="T4" fmla="*/ 668 w 1337"/>
                    <a:gd name="T5" fmla="*/ 1337 h 1337"/>
                    <a:gd name="T6" fmla="*/ 1337 w 1337"/>
                    <a:gd name="T7" fmla="*/ 669 h 1337"/>
                    <a:gd name="T8" fmla="*/ 668 w 1337"/>
                    <a:gd name="T9" fmla="*/ 0 h 1337"/>
                    <a:gd name="T10" fmla="*/ 668 w 1337"/>
                    <a:gd name="T11" fmla="*/ 996 h 1337"/>
                    <a:gd name="T12" fmla="*/ 341 w 1337"/>
                    <a:gd name="T13" fmla="*/ 669 h 1337"/>
                    <a:gd name="T14" fmla="*/ 668 w 1337"/>
                    <a:gd name="T15" fmla="*/ 341 h 1337"/>
                    <a:gd name="T16" fmla="*/ 996 w 1337"/>
                    <a:gd name="T17" fmla="*/ 669 h 1337"/>
                    <a:gd name="T18" fmla="*/ 668 w 1337"/>
                    <a:gd name="T19" fmla="*/ 996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7" h="1337">
                      <a:moveTo>
                        <a:pt x="668" y="0"/>
                      </a:moveTo>
                      <a:cubicBezTo>
                        <a:pt x="300" y="0"/>
                        <a:pt x="0" y="299"/>
                        <a:pt x="0" y="669"/>
                      </a:cubicBezTo>
                      <a:cubicBezTo>
                        <a:pt x="0" y="1038"/>
                        <a:pt x="300" y="1337"/>
                        <a:pt x="668" y="1337"/>
                      </a:cubicBezTo>
                      <a:cubicBezTo>
                        <a:pt x="1038" y="1337"/>
                        <a:pt x="1337" y="1038"/>
                        <a:pt x="1337" y="669"/>
                      </a:cubicBezTo>
                      <a:cubicBezTo>
                        <a:pt x="1337" y="299"/>
                        <a:pt x="1038" y="0"/>
                        <a:pt x="668" y="0"/>
                      </a:cubicBezTo>
                      <a:close/>
                      <a:moveTo>
                        <a:pt x="668" y="996"/>
                      </a:moveTo>
                      <a:cubicBezTo>
                        <a:pt x="487" y="996"/>
                        <a:pt x="341" y="849"/>
                        <a:pt x="341" y="669"/>
                      </a:cubicBezTo>
                      <a:cubicBezTo>
                        <a:pt x="341" y="488"/>
                        <a:pt x="487" y="341"/>
                        <a:pt x="668" y="341"/>
                      </a:cubicBezTo>
                      <a:cubicBezTo>
                        <a:pt x="849" y="341"/>
                        <a:pt x="996" y="488"/>
                        <a:pt x="996" y="669"/>
                      </a:cubicBezTo>
                      <a:cubicBezTo>
                        <a:pt x="996" y="849"/>
                        <a:pt x="849" y="996"/>
                        <a:pt x="668" y="99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68" name="Freeform 36"/>
                <p:cNvSpPr>
                  <a:spLocks noEditPoints="1"/>
                </p:cNvSpPr>
                <p:nvPr/>
              </p:nvSpPr>
              <p:spPr bwMode="auto">
                <a:xfrm>
                  <a:off x="18524538" y="-23752175"/>
                  <a:ext cx="41830625" cy="15690850"/>
                </a:xfrm>
                <a:custGeom>
                  <a:avLst/>
                  <a:gdLst>
                    <a:gd name="T0" fmla="*/ 11056 w 11152"/>
                    <a:gd name="T1" fmla="*/ 3865 h 4182"/>
                    <a:gd name="T2" fmla="*/ 10747 w 11152"/>
                    <a:gd name="T3" fmla="*/ 3865 h 4182"/>
                    <a:gd name="T4" fmla="*/ 10747 w 11152"/>
                    <a:gd name="T5" fmla="*/ 138 h 4182"/>
                    <a:gd name="T6" fmla="*/ 10593 w 11152"/>
                    <a:gd name="T7" fmla="*/ 10 h 4182"/>
                    <a:gd name="T8" fmla="*/ 2395 w 11152"/>
                    <a:gd name="T9" fmla="*/ 10 h 4182"/>
                    <a:gd name="T10" fmla="*/ 2099 w 11152"/>
                    <a:gd name="T11" fmla="*/ 192 h 4182"/>
                    <a:gd name="T12" fmla="*/ 1000 w 11152"/>
                    <a:gd name="T13" fmla="*/ 2123 h 4182"/>
                    <a:gd name="T14" fmla="*/ 321 w 11152"/>
                    <a:gd name="T15" fmla="*/ 2438 h 4182"/>
                    <a:gd name="T16" fmla="*/ 118 w 11152"/>
                    <a:gd name="T17" fmla="*/ 2722 h 4182"/>
                    <a:gd name="T18" fmla="*/ 118 w 11152"/>
                    <a:gd name="T19" fmla="*/ 3446 h 4182"/>
                    <a:gd name="T20" fmla="*/ 96 w 11152"/>
                    <a:gd name="T21" fmla="*/ 3446 h 4182"/>
                    <a:gd name="T22" fmla="*/ 0 w 11152"/>
                    <a:gd name="T23" fmla="*/ 3542 h 4182"/>
                    <a:gd name="T24" fmla="*/ 0 w 11152"/>
                    <a:gd name="T25" fmla="*/ 3891 h 4182"/>
                    <a:gd name="T26" fmla="*/ 96 w 11152"/>
                    <a:gd name="T27" fmla="*/ 3987 h 4182"/>
                    <a:gd name="T28" fmla="*/ 401 w 11152"/>
                    <a:gd name="T29" fmla="*/ 3987 h 4182"/>
                    <a:gd name="T30" fmla="*/ 517 w 11152"/>
                    <a:gd name="T31" fmla="*/ 3891 h 4182"/>
                    <a:gd name="T32" fmla="*/ 1417 w 11152"/>
                    <a:gd name="T33" fmla="*/ 3182 h 4182"/>
                    <a:gd name="T34" fmla="*/ 2274 w 11152"/>
                    <a:gd name="T35" fmla="*/ 3946 h 4182"/>
                    <a:gd name="T36" fmla="*/ 2301 w 11152"/>
                    <a:gd name="T37" fmla="*/ 4039 h 4182"/>
                    <a:gd name="T38" fmla="*/ 2406 w 11152"/>
                    <a:gd name="T39" fmla="*/ 4114 h 4182"/>
                    <a:gd name="T40" fmla="*/ 6993 w 11152"/>
                    <a:gd name="T41" fmla="*/ 4114 h 4182"/>
                    <a:gd name="T42" fmla="*/ 7129 w 11152"/>
                    <a:gd name="T43" fmla="*/ 3978 h 4182"/>
                    <a:gd name="T44" fmla="*/ 8002 w 11152"/>
                    <a:gd name="T45" fmla="*/ 3236 h 4182"/>
                    <a:gd name="T46" fmla="*/ 8842 w 11152"/>
                    <a:gd name="T47" fmla="*/ 3873 h 4182"/>
                    <a:gd name="T48" fmla="*/ 8911 w 11152"/>
                    <a:gd name="T49" fmla="*/ 4111 h 4182"/>
                    <a:gd name="T50" fmla="*/ 9010 w 11152"/>
                    <a:gd name="T51" fmla="*/ 4182 h 4182"/>
                    <a:gd name="T52" fmla="*/ 11056 w 11152"/>
                    <a:gd name="T53" fmla="*/ 4182 h 4182"/>
                    <a:gd name="T54" fmla="*/ 11152 w 11152"/>
                    <a:gd name="T55" fmla="*/ 4087 h 4182"/>
                    <a:gd name="T56" fmla="*/ 11152 w 11152"/>
                    <a:gd name="T57" fmla="*/ 3961 h 4182"/>
                    <a:gd name="T58" fmla="*/ 11056 w 11152"/>
                    <a:gd name="T59" fmla="*/ 3865 h 4182"/>
                    <a:gd name="T60" fmla="*/ 1913 w 11152"/>
                    <a:gd name="T61" fmla="*/ 2226 h 4182"/>
                    <a:gd name="T62" fmla="*/ 1469 w 11152"/>
                    <a:gd name="T63" fmla="*/ 2226 h 4182"/>
                    <a:gd name="T64" fmla="*/ 1260 w 11152"/>
                    <a:gd name="T65" fmla="*/ 2116 h 4182"/>
                    <a:gd name="T66" fmla="*/ 1890 w 11152"/>
                    <a:gd name="T67" fmla="*/ 984 h 4182"/>
                    <a:gd name="T68" fmla="*/ 1913 w 11152"/>
                    <a:gd name="T69" fmla="*/ 984 h 4182"/>
                    <a:gd name="T70" fmla="*/ 1913 w 11152"/>
                    <a:gd name="T71" fmla="*/ 2226 h 4182"/>
                    <a:gd name="T72" fmla="*/ 3805 w 11152"/>
                    <a:gd name="T73" fmla="*/ 2226 h 4182"/>
                    <a:gd name="T74" fmla="*/ 2113 w 11152"/>
                    <a:gd name="T75" fmla="*/ 2226 h 4182"/>
                    <a:gd name="T76" fmla="*/ 2113 w 11152"/>
                    <a:gd name="T77" fmla="*/ 998 h 4182"/>
                    <a:gd name="T78" fmla="*/ 2333 w 11152"/>
                    <a:gd name="T79" fmla="*/ 778 h 4182"/>
                    <a:gd name="T80" fmla="*/ 3585 w 11152"/>
                    <a:gd name="T81" fmla="*/ 778 h 4182"/>
                    <a:gd name="T82" fmla="*/ 3805 w 11152"/>
                    <a:gd name="T83" fmla="*/ 998 h 4182"/>
                    <a:gd name="T84" fmla="*/ 3805 w 11152"/>
                    <a:gd name="T85" fmla="*/ 2226 h 4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152" h="4182">
                      <a:moveTo>
                        <a:pt x="11056" y="3865"/>
                      </a:moveTo>
                      <a:cubicBezTo>
                        <a:pt x="10747" y="3865"/>
                        <a:pt x="10747" y="3865"/>
                        <a:pt x="10747" y="3865"/>
                      </a:cubicBezTo>
                      <a:cubicBezTo>
                        <a:pt x="10747" y="138"/>
                        <a:pt x="10747" y="138"/>
                        <a:pt x="10747" y="138"/>
                      </a:cubicBezTo>
                      <a:cubicBezTo>
                        <a:pt x="10747" y="138"/>
                        <a:pt x="10743" y="10"/>
                        <a:pt x="10593" y="10"/>
                      </a:cubicBezTo>
                      <a:cubicBezTo>
                        <a:pt x="2395" y="10"/>
                        <a:pt x="2395" y="10"/>
                        <a:pt x="2395" y="10"/>
                      </a:cubicBezTo>
                      <a:cubicBezTo>
                        <a:pt x="2395" y="10"/>
                        <a:pt x="2216" y="0"/>
                        <a:pt x="2099" y="192"/>
                      </a:cubicBezTo>
                      <a:cubicBezTo>
                        <a:pt x="1000" y="2123"/>
                        <a:pt x="1000" y="2123"/>
                        <a:pt x="1000" y="2123"/>
                      </a:cubicBezTo>
                      <a:cubicBezTo>
                        <a:pt x="321" y="2438"/>
                        <a:pt x="321" y="2438"/>
                        <a:pt x="321" y="2438"/>
                      </a:cubicBezTo>
                      <a:cubicBezTo>
                        <a:pt x="321" y="2438"/>
                        <a:pt x="118" y="2512"/>
                        <a:pt x="118" y="2722"/>
                      </a:cubicBezTo>
                      <a:cubicBezTo>
                        <a:pt x="118" y="3446"/>
                        <a:pt x="118" y="3446"/>
                        <a:pt x="118" y="3446"/>
                      </a:cubicBezTo>
                      <a:cubicBezTo>
                        <a:pt x="96" y="3446"/>
                        <a:pt x="96" y="3446"/>
                        <a:pt x="96" y="3446"/>
                      </a:cubicBezTo>
                      <a:cubicBezTo>
                        <a:pt x="44" y="3446"/>
                        <a:pt x="0" y="3489"/>
                        <a:pt x="0" y="3542"/>
                      </a:cubicBezTo>
                      <a:cubicBezTo>
                        <a:pt x="0" y="3891"/>
                        <a:pt x="0" y="3891"/>
                        <a:pt x="0" y="3891"/>
                      </a:cubicBezTo>
                      <a:cubicBezTo>
                        <a:pt x="0" y="3944"/>
                        <a:pt x="44" y="3987"/>
                        <a:pt x="96" y="3987"/>
                      </a:cubicBezTo>
                      <a:cubicBezTo>
                        <a:pt x="401" y="3987"/>
                        <a:pt x="401" y="3987"/>
                        <a:pt x="401" y="3987"/>
                      </a:cubicBezTo>
                      <a:cubicBezTo>
                        <a:pt x="454" y="3987"/>
                        <a:pt x="505" y="3944"/>
                        <a:pt x="517" y="3891"/>
                      </a:cubicBezTo>
                      <a:cubicBezTo>
                        <a:pt x="517" y="3891"/>
                        <a:pt x="653" y="3182"/>
                        <a:pt x="1417" y="3182"/>
                      </a:cubicBezTo>
                      <a:cubicBezTo>
                        <a:pt x="1835" y="3182"/>
                        <a:pt x="2142" y="3510"/>
                        <a:pt x="2274" y="3946"/>
                      </a:cubicBezTo>
                      <a:cubicBezTo>
                        <a:pt x="2301" y="4039"/>
                        <a:pt x="2301" y="4039"/>
                        <a:pt x="2301" y="4039"/>
                      </a:cubicBezTo>
                      <a:cubicBezTo>
                        <a:pt x="2301" y="4039"/>
                        <a:pt x="2319" y="4114"/>
                        <a:pt x="2406" y="4114"/>
                      </a:cubicBezTo>
                      <a:cubicBezTo>
                        <a:pt x="6993" y="4114"/>
                        <a:pt x="6993" y="4114"/>
                        <a:pt x="6993" y="4114"/>
                      </a:cubicBezTo>
                      <a:cubicBezTo>
                        <a:pt x="7118" y="4114"/>
                        <a:pt x="7129" y="3978"/>
                        <a:pt x="7129" y="3978"/>
                      </a:cubicBezTo>
                      <a:cubicBezTo>
                        <a:pt x="7212" y="3553"/>
                        <a:pt x="7572" y="3235"/>
                        <a:pt x="8002" y="3236"/>
                      </a:cubicBezTo>
                      <a:cubicBezTo>
                        <a:pt x="8394" y="3238"/>
                        <a:pt x="8726" y="3505"/>
                        <a:pt x="8842" y="3873"/>
                      </a:cubicBezTo>
                      <a:cubicBezTo>
                        <a:pt x="8911" y="4111"/>
                        <a:pt x="8911" y="4111"/>
                        <a:pt x="8911" y="4111"/>
                      </a:cubicBezTo>
                      <a:cubicBezTo>
                        <a:pt x="8925" y="4152"/>
                        <a:pt x="8966" y="4182"/>
                        <a:pt x="9010" y="4182"/>
                      </a:cubicBezTo>
                      <a:cubicBezTo>
                        <a:pt x="11056" y="4182"/>
                        <a:pt x="11056" y="4182"/>
                        <a:pt x="11056" y="4182"/>
                      </a:cubicBezTo>
                      <a:cubicBezTo>
                        <a:pt x="11109" y="4182"/>
                        <a:pt x="11152" y="4139"/>
                        <a:pt x="11152" y="4087"/>
                      </a:cubicBezTo>
                      <a:cubicBezTo>
                        <a:pt x="11152" y="3961"/>
                        <a:pt x="11152" y="3961"/>
                        <a:pt x="11152" y="3961"/>
                      </a:cubicBezTo>
                      <a:cubicBezTo>
                        <a:pt x="11152" y="3909"/>
                        <a:pt x="11109" y="3865"/>
                        <a:pt x="11056" y="3865"/>
                      </a:cubicBezTo>
                      <a:close/>
                      <a:moveTo>
                        <a:pt x="1913" y="2226"/>
                      </a:moveTo>
                      <a:cubicBezTo>
                        <a:pt x="1469" y="2226"/>
                        <a:pt x="1469" y="2226"/>
                        <a:pt x="1469" y="2226"/>
                      </a:cubicBezTo>
                      <a:cubicBezTo>
                        <a:pt x="1260" y="2116"/>
                        <a:pt x="1260" y="2116"/>
                        <a:pt x="1260" y="2116"/>
                      </a:cubicBezTo>
                      <a:cubicBezTo>
                        <a:pt x="1890" y="984"/>
                        <a:pt x="1890" y="984"/>
                        <a:pt x="1890" y="984"/>
                      </a:cubicBezTo>
                      <a:cubicBezTo>
                        <a:pt x="1913" y="984"/>
                        <a:pt x="1913" y="984"/>
                        <a:pt x="1913" y="984"/>
                      </a:cubicBezTo>
                      <a:lnTo>
                        <a:pt x="1913" y="2226"/>
                      </a:lnTo>
                      <a:close/>
                      <a:moveTo>
                        <a:pt x="3805" y="2226"/>
                      </a:moveTo>
                      <a:cubicBezTo>
                        <a:pt x="2113" y="2226"/>
                        <a:pt x="2113" y="2226"/>
                        <a:pt x="2113" y="2226"/>
                      </a:cubicBezTo>
                      <a:cubicBezTo>
                        <a:pt x="2113" y="998"/>
                        <a:pt x="2113" y="998"/>
                        <a:pt x="2113" y="998"/>
                      </a:cubicBezTo>
                      <a:cubicBezTo>
                        <a:pt x="2113" y="877"/>
                        <a:pt x="2212" y="778"/>
                        <a:pt x="2333" y="778"/>
                      </a:cubicBezTo>
                      <a:cubicBezTo>
                        <a:pt x="3585" y="778"/>
                        <a:pt x="3585" y="778"/>
                        <a:pt x="3585" y="778"/>
                      </a:cubicBezTo>
                      <a:cubicBezTo>
                        <a:pt x="3707" y="778"/>
                        <a:pt x="3805" y="877"/>
                        <a:pt x="3805" y="998"/>
                      </a:cubicBezTo>
                      <a:lnTo>
                        <a:pt x="3805" y="22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grpSp>
          <p:grpSp>
            <p:nvGrpSpPr>
              <p:cNvPr id="549" name="Group 548"/>
              <p:cNvGrpSpPr/>
              <p:nvPr/>
            </p:nvGrpSpPr>
            <p:grpSpPr>
              <a:xfrm flipH="1">
                <a:off x="2200373" y="4223497"/>
                <a:ext cx="522120" cy="432207"/>
                <a:chOff x="16659225" y="-4403725"/>
                <a:chExt cx="3724275" cy="3082925"/>
              </a:xfrm>
              <a:solidFill>
                <a:schemeClr val="bg1"/>
              </a:solidFill>
            </p:grpSpPr>
            <p:sp>
              <p:nvSpPr>
                <p:cNvPr id="564" name="Freeform 28"/>
                <p:cNvSpPr>
                  <a:spLocks noEditPoints="1"/>
                </p:cNvSpPr>
                <p:nvPr/>
              </p:nvSpPr>
              <p:spPr bwMode="auto">
                <a:xfrm>
                  <a:off x="16659225" y="-4014788"/>
                  <a:ext cx="3724275"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65" name="Oval 29"/>
                <p:cNvSpPr>
                  <a:spLocks noChangeArrowheads="1"/>
                </p:cNvSpPr>
                <p:nvPr/>
              </p:nvSpPr>
              <p:spPr bwMode="auto">
                <a:xfrm>
                  <a:off x="18103850" y="-4403725"/>
                  <a:ext cx="508000" cy="5080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grpSp>
          <p:grpSp>
            <p:nvGrpSpPr>
              <p:cNvPr id="550" name="Group 549"/>
              <p:cNvGrpSpPr/>
              <p:nvPr/>
            </p:nvGrpSpPr>
            <p:grpSpPr>
              <a:xfrm>
                <a:off x="1737360" y="3762844"/>
                <a:ext cx="255760" cy="423605"/>
                <a:chOff x="2981515" y="4282797"/>
                <a:chExt cx="371475" cy="615261"/>
              </a:xfrm>
            </p:grpSpPr>
            <p:sp>
              <p:nvSpPr>
                <p:cNvPr id="561" name="Freeform 13"/>
                <p:cNvSpPr>
                  <a:spLocks noEditPoints="1"/>
                </p:cNvSpPr>
                <p:nvPr/>
              </p:nvSpPr>
              <p:spPr bwMode="auto">
                <a:xfrm>
                  <a:off x="2981515" y="4282797"/>
                  <a:ext cx="313163" cy="211117"/>
                </a:xfrm>
                <a:custGeom>
                  <a:avLst/>
                  <a:gdLst>
                    <a:gd name="T0" fmla="*/ 0 w 1783"/>
                    <a:gd name="T1" fmla="*/ 1202 h 1202"/>
                    <a:gd name="T2" fmla="*/ 1783 w 1783"/>
                    <a:gd name="T3" fmla="*/ 1202 h 1202"/>
                    <a:gd name="T4" fmla="*/ 1783 w 1783"/>
                    <a:gd name="T5" fmla="*/ 0 h 1202"/>
                    <a:gd name="T6" fmla="*/ 0 w 1783"/>
                    <a:gd name="T7" fmla="*/ 0 h 1202"/>
                    <a:gd name="T8" fmla="*/ 0 w 1783"/>
                    <a:gd name="T9" fmla="*/ 1202 h 1202"/>
                    <a:gd name="T10" fmla="*/ 152 w 1783"/>
                    <a:gd name="T11" fmla="*/ 154 h 1202"/>
                    <a:gd name="T12" fmla="*/ 1631 w 1783"/>
                    <a:gd name="T13" fmla="*/ 154 h 1202"/>
                    <a:gd name="T14" fmla="*/ 1631 w 1783"/>
                    <a:gd name="T15" fmla="*/ 1048 h 1202"/>
                    <a:gd name="T16" fmla="*/ 152 w 1783"/>
                    <a:gd name="T17" fmla="*/ 1048 h 1202"/>
                    <a:gd name="T18" fmla="*/ 152 w 1783"/>
                    <a:gd name="T19" fmla="*/ 154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3" h="1202">
                      <a:moveTo>
                        <a:pt x="0" y="1202"/>
                      </a:moveTo>
                      <a:lnTo>
                        <a:pt x="1783" y="1202"/>
                      </a:lnTo>
                      <a:lnTo>
                        <a:pt x="1783" y="0"/>
                      </a:lnTo>
                      <a:lnTo>
                        <a:pt x="0" y="0"/>
                      </a:lnTo>
                      <a:lnTo>
                        <a:pt x="0" y="1202"/>
                      </a:lnTo>
                      <a:close/>
                      <a:moveTo>
                        <a:pt x="152" y="154"/>
                      </a:moveTo>
                      <a:lnTo>
                        <a:pt x="1631" y="154"/>
                      </a:lnTo>
                      <a:lnTo>
                        <a:pt x="1631" y="1048"/>
                      </a:lnTo>
                      <a:lnTo>
                        <a:pt x="152" y="1048"/>
                      </a:lnTo>
                      <a:lnTo>
                        <a:pt x="152" y="154"/>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62" name="Rectangle 14"/>
                <p:cNvSpPr>
                  <a:spLocks noChangeArrowheads="1"/>
                </p:cNvSpPr>
                <p:nvPr/>
              </p:nvSpPr>
              <p:spPr bwMode="auto">
                <a:xfrm>
                  <a:off x="3311364" y="4329341"/>
                  <a:ext cx="41626" cy="11978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63" name="Freeform 15"/>
                <p:cNvSpPr>
                  <a:spLocks/>
                </p:cNvSpPr>
                <p:nvPr/>
              </p:nvSpPr>
              <p:spPr bwMode="auto">
                <a:xfrm>
                  <a:off x="2981515" y="4511478"/>
                  <a:ext cx="313163" cy="386580"/>
                </a:xfrm>
                <a:custGeom>
                  <a:avLst/>
                  <a:gdLst>
                    <a:gd name="T0" fmla="*/ 1311 w 1783"/>
                    <a:gd name="T1" fmla="*/ 0 h 2201"/>
                    <a:gd name="T2" fmla="*/ 550 w 1783"/>
                    <a:gd name="T3" fmla="*/ 0 h 2201"/>
                    <a:gd name="T4" fmla="*/ 550 w 1783"/>
                    <a:gd name="T5" fmla="*/ 2069 h 2201"/>
                    <a:gd name="T6" fmla="*/ 0 w 1783"/>
                    <a:gd name="T7" fmla="*/ 2069 h 2201"/>
                    <a:gd name="T8" fmla="*/ 0 w 1783"/>
                    <a:gd name="T9" fmla="*/ 2201 h 2201"/>
                    <a:gd name="T10" fmla="*/ 1783 w 1783"/>
                    <a:gd name="T11" fmla="*/ 2201 h 2201"/>
                    <a:gd name="T12" fmla="*/ 1783 w 1783"/>
                    <a:gd name="T13" fmla="*/ 2069 h 2201"/>
                    <a:gd name="T14" fmla="*/ 1311 w 1783"/>
                    <a:gd name="T15" fmla="*/ 2069 h 2201"/>
                    <a:gd name="T16" fmla="*/ 1311 w 1783"/>
                    <a:gd name="T17" fmla="*/ 0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3" h="2201">
                      <a:moveTo>
                        <a:pt x="1311" y="0"/>
                      </a:moveTo>
                      <a:lnTo>
                        <a:pt x="550" y="0"/>
                      </a:lnTo>
                      <a:lnTo>
                        <a:pt x="550" y="2069"/>
                      </a:lnTo>
                      <a:lnTo>
                        <a:pt x="0" y="2069"/>
                      </a:lnTo>
                      <a:lnTo>
                        <a:pt x="0" y="2201"/>
                      </a:lnTo>
                      <a:lnTo>
                        <a:pt x="1783" y="2201"/>
                      </a:lnTo>
                      <a:lnTo>
                        <a:pt x="1783" y="2069"/>
                      </a:lnTo>
                      <a:lnTo>
                        <a:pt x="1311" y="2069"/>
                      </a:lnTo>
                      <a:lnTo>
                        <a:pt x="1311"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grpSp>
          <p:grpSp>
            <p:nvGrpSpPr>
              <p:cNvPr id="551" name="Group 550"/>
              <p:cNvGrpSpPr/>
              <p:nvPr/>
            </p:nvGrpSpPr>
            <p:grpSpPr>
              <a:xfrm>
                <a:off x="1640724" y="4275400"/>
                <a:ext cx="481642" cy="382727"/>
                <a:chOff x="-3435350" y="5073650"/>
                <a:chExt cx="3192462" cy="2536826"/>
              </a:xfrm>
              <a:solidFill>
                <a:schemeClr val="bg1"/>
              </a:solidFill>
            </p:grpSpPr>
            <p:sp>
              <p:nvSpPr>
                <p:cNvPr id="552" name="Freeform 5"/>
                <p:cNvSpPr>
                  <a:spLocks noEditPoints="1"/>
                </p:cNvSpPr>
                <p:nvPr/>
              </p:nvSpPr>
              <p:spPr bwMode="auto">
                <a:xfrm>
                  <a:off x="-1771650" y="5205413"/>
                  <a:ext cx="573087" cy="573088"/>
                </a:xfrm>
                <a:custGeom>
                  <a:avLst/>
                  <a:gdLst>
                    <a:gd name="T0" fmla="*/ 75 w 152"/>
                    <a:gd name="T1" fmla="*/ 152 h 152"/>
                    <a:gd name="T2" fmla="*/ 152 w 152"/>
                    <a:gd name="T3" fmla="*/ 76 h 152"/>
                    <a:gd name="T4" fmla="*/ 75 w 152"/>
                    <a:gd name="T5" fmla="*/ 0 h 152"/>
                    <a:gd name="T6" fmla="*/ 0 w 152"/>
                    <a:gd name="T7" fmla="*/ 76 h 152"/>
                    <a:gd name="T8" fmla="*/ 75 w 152"/>
                    <a:gd name="T9" fmla="*/ 152 h 152"/>
                    <a:gd name="T10" fmla="*/ 75 w 152"/>
                    <a:gd name="T11" fmla="*/ 32 h 152"/>
                    <a:gd name="T12" fmla="*/ 119 w 152"/>
                    <a:gd name="T13" fmla="*/ 76 h 152"/>
                    <a:gd name="T14" fmla="*/ 75 w 152"/>
                    <a:gd name="T15" fmla="*/ 119 h 152"/>
                    <a:gd name="T16" fmla="*/ 32 w 152"/>
                    <a:gd name="T17" fmla="*/ 76 h 152"/>
                    <a:gd name="T18" fmla="*/ 75 w 152"/>
                    <a:gd name="T19" fmla="*/ 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52">
                      <a:moveTo>
                        <a:pt x="75" y="152"/>
                      </a:moveTo>
                      <a:cubicBezTo>
                        <a:pt x="118" y="152"/>
                        <a:pt x="152" y="118"/>
                        <a:pt x="152" y="76"/>
                      </a:cubicBezTo>
                      <a:cubicBezTo>
                        <a:pt x="152" y="34"/>
                        <a:pt x="118" y="0"/>
                        <a:pt x="75" y="0"/>
                      </a:cubicBezTo>
                      <a:cubicBezTo>
                        <a:pt x="34" y="0"/>
                        <a:pt x="0" y="34"/>
                        <a:pt x="0" y="76"/>
                      </a:cubicBezTo>
                      <a:cubicBezTo>
                        <a:pt x="0" y="118"/>
                        <a:pt x="34" y="152"/>
                        <a:pt x="75" y="152"/>
                      </a:cubicBezTo>
                      <a:close/>
                      <a:moveTo>
                        <a:pt x="75" y="32"/>
                      </a:moveTo>
                      <a:cubicBezTo>
                        <a:pt x="100" y="32"/>
                        <a:pt x="119" y="52"/>
                        <a:pt x="119" y="76"/>
                      </a:cubicBezTo>
                      <a:cubicBezTo>
                        <a:pt x="119" y="100"/>
                        <a:pt x="100" y="119"/>
                        <a:pt x="75" y="119"/>
                      </a:cubicBezTo>
                      <a:cubicBezTo>
                        <a:pt x="51" y="119"/>
                        <a:pt x="32" y="100"/>
                        <a:pt x="32" y="76"/>
                      </a:cubicBezTo>
                      <a:cubicBezTo>
                        <a:pt x="32" y="52"/>
                        <a:pt x="51" y="32"/>
                        <a:pt x="75"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53" name="Oval 6"/>
                <p:cNvSpPr>
                  <a:spLocks noChangeArrowheads="1"/>
                </p:cNvSpPr>
                <p:nvPr/>
              </p:nvSpPr>
              <p:spPr bwMode="auto">
                <a:xfrm>
                  <a:off x="-1571625" y="5405438"/>
                  <a:ext cx="168275" cy="169863"/>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54" name="Freeform 7"/>
                <p:cNvSpPr>
                  <a:spLocks noEditPoints="1"/>
                </p:cNvSpPr>
                <p:nvPr/>
              </p:nvSpPr>
              <p:spPr bwMode="auto">
                <a:xfrm>
                  <a:off x="-3435350" y="5073650"/>
                  <a:ext cx="782637" cy="784225"/>
                </a:xfrm>
                <a:custGeom>
                  <a:avLst/>
                  <a:gdLst>
                    <a:gd name="T0" fmla="*/ 208 w 208"/>
                    <a:gd name="T1" fmla="*/ 104 h 208"/>
                    <a:gd name="T2" fmla="*/ 104 w 208"/>
                    <a:gd name="T3" fmla="*/ 0 h 208"/>
                    <a:gd name="T4" fmla="*/ 0 w 208"/>
                    <a:gd name="T5" fmla="*/ 104 h 208"/>
                    <a:gd name="T6" fmla="*/ 104 w 208"/>
                    <a:gd name="T7" fmla="*/ 208 h 208"/>
                    <a:gd name="T8" fmla="*/ 208 w 208"/>
                    <a:gd name="T9" fmla="*/ 104 h 208"/>
                    <a:gd name="T10" fmla="*/ 49 w 208"/>
                    <a:gd name="T11" fmla="*/ 104 h 208"/>
                    <a:gd name="T12" fmla="*/ 104 w 208"/>
                    <a:gd name="T13" fmla="*/ 49 h 208"/>
                    <a:gd name="T14" fmla="*/ 159 w 208"/>
                    <a:gd name="T15" fmla="*/ 104 h 208"/>
                    <a:gd name="T16" fmla="*/ 104 w 208"/>
                    <a:gd name="T17" fmla="*/ 159 h 208"/>
                    <a:gd name="T18" fmla="*/ 49 w 208"/>
                    <a:gd name="T19" fmla="*/ 10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08">
                      <a:moveTo>
                        <a:pt x="208" y="104"/>
                      </a:moveTo>
                      <a:cubicBezTo>
                        <a:pt x="208" y="46"/>
                        <a:pt x="161" y="0"/>
                        <a:pt x="104" y="0"/>
                      </a:cubicBezTo>
                      <a:cubicBezTo>
                        <a:pt x="46" y="0"/>
                        <a:pt x="0" y="46"/>
                        <a:pt x="0" y="104"/>
                      </a:cubicBezTo>
                      <a:cubicBezTo>
                        <a:pt x="0" y="161"/>
                        <a:pt x="46" y="208"/>
                        <a:pt x="104" y="208"/>
                      </a:cubicBezTo>
                      <a:cubicBezTo>
                        <a:pt x="161" y="208"/>
                        <a:pt x="208" y="161"/>
                        <a:pt x="208" y="104"/>
                      </a:cubicBezTo>
                      <a:close/>
                      <a:moveTo>
                        <a:pt x="49" y="104"/>
                      </a:moveTo>
                      <a:cubicBezTo>
                        <a:pt x="49" y="73"/>
                        <a:pt x="73" y="49"/>
                        <a:pt x="104" y="49"/>
                      </a:cubicBezTo>
                      <a:cubicBezTo>
                        <a:pt x="134" y="49"/>
                        <a:pt x="159" y="73"/>
                        <a:pt x="159" y="104"/>
                      </a:cubicBezTo>
                      <a:cubicBezTo>
                        <a:pt x="159" y="134"/>
                        <a:pt x="134" y="159"/>
                        <a:pt x="104" y="159"/>
                      </a:cubicBezTo>
                      <a:cubicBezTo>
                        <a:pt x="73" y="159"/>
                        <a:pt x="49" y="134"/>
                        <a:pt x="49" y="10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55" name="Oval 8"/>
                <p:cNvSpPr>
                  <a:spLocks noChangeArrowheads="1"/>
                </p:cNvSpPr>
                <p:nvPr/>
              </p:nvSpPr>
              <p:spPr bwMode="auto">
                <a:xfrm>
                  <a:off x="-3160713" y="5349875"/>
                  <a:ext cx="230187" cy="233363"/>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56" name="Freeform 9"/>
                <p:cNvSpPr>
                  <a:spLocks/>
                </p:cNvSpPr>
                <p:nvPr/>
              </p:nvSpPr>
              <p:spPr bwMode="auto">
                <a:xfrm>
                  <a:off x="-792163" y="6540500"/>
                  <a:ext cx="458787" cy="733425"/>
                </a:xfrm>
                <a:custGeom>
                  <a:avLst/>
                  <a:gdLst>
                    <a:gd name="T0" fmla="*/ 0 w 122"/>
                    <a:gd name="T1" fmla="*/ 61 h 195"/>
                    <a:gd name="T2" fmla="*/ 33 w 122"/>
                    <a:gd name="T3" fmla="*/ 115 h 195"/>
                    <a:gd name="T4" fmla="*/ 33 w 122"/>
                    <a:gd name="T5" fmla="*/ 151 h 195"/>
                    <a:gd name="T6" fmla="*/ 47 w 122"/>
                    <a:gd name="T7" fmla="*/ 151 h 195"/>
                    <a:gd name="T8" fmla="*/ 47 w 122"/>
                    <a:gd name="T9" fmla="*/ 166 h 195"/>
                    <a:gd name="T10" fmla="*/ 56 w 122"/>
                    <a:gd name="T11" fmla="*/ 166 h 195"/>
                    <a:gd name="T12" fmla="*/ 56 w 122"/>
                    <a:gd name="T13" fmla="*/ 195 h 195"/>
                    <a:gd name="T14" fmla="*/ 71 w 122"/>
                    <a:gd name="T15" fmla="*/ 195 h 195"/>
                    <a:gd name="T16" fmla="*/ 71 w 122"/>
                    <a:gd name="T17" fmla="*/ 166 h 195"/>
                    <a:gd name="T18" fmla="*/ 79 w 122"/>
                    <a:gd name="T19" fmla="*/ 166 h 195"/>
                    <a:gd name="T20" fmla="*/ 79 w 122"/>
                    <a:gd name="T21" fmla="*/ 151 h 195"/>
                    <a:gd name="T22" fmla="*/ 91 w 122"/>
                    <a:gd name="T23" fmla="*/ 151 h 195"/>
                    <a:gd name="T24" fmla="*/ 91 w 122"/>
                    <a:gd name="T25" fmla="*/ 114 h 195"/>
                    <a:gd name="T26" fmla="*/ 122 w 122"/>
                    <a:gd name="T27" fmla="*/ 61 h 195"/>
                    <a:gd name="T28" fmla="*/ 61 w 122"/>
                    <a:gd name="T29" fmla="*/ 0 h 195"/>
                    <a:gd name="T30" fmla="*/ 0 w 122"/>
                    <a:gd name="T31" fmla="*/ 6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95">
                      <a:moveTo>
                        <a:pt x="0" y="61"/>
                      </a:moveTo>
                      <a:cubicBezTo>
                        <a:pt x="0" y="85"/>
                        <a:pt x="14" y="105"/>
                        <a:pt x="33" y="115"/>
                      </a:cubicBezTo>
                      <a:cubicBezTo>
                        <a:pt x="33" y="151"/>
                        <a:pt x="33" y="151"/>
                        <a:pt x="33" y="151"/>
                      </a:cubicBezTo>
                      <a:cubicBezTo>
                        <a:pt x="47" y="151"/>
                        <a:pt x="47" y="151"/>
                        <a:pt x="47" y="151"/>
                      </a:cubicBezTo>
                      <a:cubicBezTo>
                        <a:pt x="47" y="166"/>
                        <a:pt x="47" y="166"/>
                        <a:pt x="47" y="166"/>
                      </a:cubicBezTo>
                      <a:cubicBezTo>
                        <a:pt x="56" y="166"/>
                        <a:pt x="56" y="166"/>
                        <a:pt x="56" y="166"/>
                      </a:cubicBezTo>
                      <a:cubicBezTo>
                        <a:pt x="56" y="195"/>
                        <a:pt x="56" y="195"/>
                        <a:pt x="56" y="195"/>
                      </a:cubicBezTo>
                      <a:cubicBezTo>
                        <a:pt x="71" y="195"/>
                        <a:pt x="71" y="195"/>
                        <a:pt x="71" y="195"/>
                      </a:cubicBezTo>
                      <a:cubicBezTo>
                        <a:pt x="71" y="166"/>
                        <a:pt x="71" y="166"/>
                        <a:pt x="71" y="166"/>
                      </a:cubicBezTo>
                      <a:cubicBezTo>
                        <a:pt x="79" y="166"/>
                        <a:pt x="79" y="166"/>
                        <a:pt x="79" y="166"/>
                      </a:cubicBezTo>
                      <a:cubicBezTo>
                        <a:pt x="79" y="151"/>
                        <a:pt x="79" y="151"/>
                        <a:pt x="79" y="151"/>
                      </a:cubicBezTo>
                      <a:cubicBezTo>
                        <a:pt x="91" y="151"/>
                        <a:pt x="91" y="151"/>
                        <a:pt x="91" y="151"/>
                      </a:cubicBezTo>
                      <a:cubicBezTo>
                        <a:pt x="91" y="114"/>
                        <a:pt x="91" y="114"/>
                        <a:pt x="91" y="114"/>
                      </a:cubicBezTo>
                      <a:cubicBezTo>
                        <a:pt x="110" y="104"/>
                        <a:pt x="122" y="84"/>
                        <a:pt x="122" y="61"/>
                      </a:cubicBezTo>
                      <a:cubicBezTo>
                        <a:pt x="122" y="28"/>
                        <a:pt x="95" y="0"/>
                        <a:pt x="61" y="0"/>
                      </a:cubicBezTo>
                      <a:cubicBezTo>
                        <a:pt x="28" y="0"/>
                        <a:pt x="0" y="28"/>
                        <a:pt x="0" y="6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57" name="Freeform 10"/>
                <p:cNvSpPr>
                  <a:spLocks/>
                </p:cNvSpPr>
                <p:nvPr/>
              </p:nvSpPr>
              <p:spPr bwMode="auto">
                <a:xfrm>
                  <a:off x="-3235325" y="6938963"/>
                  <a:ext cx="2992437" cy="671513"/>
                </a:xfrm>
                <a:custGeom>
                  <a:avLst/>
                  <a:gdLst>
                    <a:gd name="T0" fmla="*/ 777 w 1885"/>
                    <a:gd name="T1" fmla="*/ 313 h 423"/>
                    <a:gd name="T2" fmla="*/ 777 w 1885"/>
                    <a:gd name="T3" fmla="*/ 143 h 423"/>
                    <a:gd name="T4" fmla="*/ 685 w 1885"/>
                    <a:gd name="T5" fmla="*/ 143 h 423"/>
                    <a:gd name="T6" fmla="*/ 685 w 1885"/>
                    <a:gd name="T7" fmla="*/ 0 h 423"/>
                    <a:gd name="T8" fmla="*/ 173 w 1885"/>
                    <a:gd name="T9" fmla="*/ 0 h 423"/>
                    <a:gd name="T10" fmla="*/ 173 w 1885"/>
                    <a:gd name="T11" fmla="*/ 143 h 423"/>
                    <a:gd name="T12" fmla="*/ 80 w 1885"/>
                    <a:gd name="T13" fmla="*/ 143 h 423"/>
                    <a:gd name="T14" fmla="*/ 80 w 1885"/>
                    <a:gd name="T15" fmla="*/ 313 h 423"/>
                    <a:gd name="T16" fmla="*/ 0 w 1885"/>
                    <a:gd name="T17" fmla="*/ 313 h 423"/>
                    <a:gd name="T18" fmla="*/ 0 w 1885"/>
                    <a:gd name="T19" fmla="*/ 423 h 423"/>
                    <a:gd name="T20" fmla="*/ 1885 w 1885"/>
                    <a:gd name="T21" fmla="*/ 423 h 423"/>
                    <a:gd name="T22" fmla="*/ 1885 w 1885"/>
                    <a:gd name="T23" fmla="*/ 313 h 423"/>
                    <a:gd name="T24" fmla="*/ 777 w 1885"/>
                    <a:gd name="T25" fmla="*/ 31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5" h="423">
                      <a:moveTo>
                        <a:pt x="777" y="313"/>
                      </a:moveTo>
                      <a:lnTo>
                        <a:pt x="777" y="143"/>
                      </a:lnTo>
                      <a:lnTo>
                        <a:pt x="685" y="143"/>
                      </a:lnTo>
                      <a:lnTo>
                        <a:pt x="685" y="0"/>
                      </a:lnTo>
                      <a:lnTo>
                        <a:pt x="173" y="0"/>
                      </a:lnTo>
                      <a:lnTo>
                        <a:pt x="173" y="143"/>
                      </a:lnTo>
                      <a:lnTo>
                        <a:pt x="80" y="143"/>
                      </a:lnTo>
                      <a:lnTo>
                        <a:pt x="80" y="313"/>
                      </a:lnTo>
                      <a:lnTo>
                        <a:pt x="0" y="313"/>
                      </a:lnTo>
                      <a:lnTo>
                        <a:pt x="0" y="423"/>
                      </a:lnTo>
                      <a:lnTo>
                        <a:pt x="1885" y="423"/>
                      </a:lnTo>
                      <a:lnTo>
                        <a:pt x="1885" y="313"/>
                      </a:lnTo>
                      <a:lnTo>
                        <a:pt x="777" y="3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58" name="Freeform 11"/>
                <p:cNvSpPr>
                  <a:spLocks/>
                </p:cNvSpPr>
                <p:nvPr/>
              </p:nvSpPr>
              <p:spPr bwMode="auto">
                <a:xfrm>
                  <a:off x="-3100388" y="5813425"/>
                  <a:ext cx="1009650" cy="1004888"/>
                </a:xfrm>
                <a:custGeom>
                  <a:avLst/>
                  <a:gdLst>
                    <a:gd name="T0" fmla="*/ 0 w 268"/>
                    <a:gd name="T1" fmla="*/ 55 h 267"/>
                    <a:gd name="T2" fmla="*/ 53 w 268"/>
                    <a:gd name="T3" fmla="*/ 203 h 267"/>
                    <a:gd name="T4" fmla="*/ 15 w 268"/>
                    <a:gd name="T5" fmla="*/ 203 h 267"/>
                    <a:gd name="T6" fmla="*/ 15 w 268"/>
                    <a:gd name="T7" fmla="*/ 267 h 267"/>
                    <a:gd name="T8" fmla="*/ 268 w 268"/>
                    <a:gd name="T9" fmla="*/ 267 h 267"/>
                    <a:gd name="T10" fmla="*/ 268 w 268"/>
                    <a:gd name="T11" fmla="*/ 203 h 267"/>
                    <a:gd name="T12" fmla="*/ 230 w 268"/>
                    <a:gd name="T13" fmla="*/ 203 h 267"/>
                    <a:gd name="T14" fmla="*/ 131 w 268"/>
                    <a:gd name="T15" fmla="*/ 0 h 267"/>
                    <a:gd name="T16" fmla="*/ 15 w 268"/>
                    <a:gd name="T17" fmla="*/ 56 h 267"/>
                    <a:gd name="T18" fmla="*/ 0 w 268"/>
                    <a:gd name="T19" fmla="*/ 5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55"/>
                      </a:moveTo>
                      <a:cubicBezTo>
                        <a:pt x="53" y="203"/>
                        <a:pt x="53" y="203"/>
                        <a:pt x="53" y="203"/>
                      </a:cubicBezTo>
                      <a:cubicBezTo>
                        <a:pt x="15" y="203"/>
                        <a:pt x="15" y="203"/>
                        <a:pt x="15" y="203"/>
                      </a:cubicBezTo>
                      <a:cubicBezTo>
                        <a:pt x="15" y="267"/>
                        <a:pt x="15" y="267"/>
                        <a:pt x="15" y="267"/>
                      </a:cubicBezTo>
                      <a:cubicBezTo>
                        <a:pt x="268" y="267"/>
                        <a:pt x="268" y="267"/>
                        <a:pt x="268" y="267"/>
                      </a:cubicBezTo>
                      <a:cubicBezTo>
                        <a:pt x="268" y="203"/>
                        <a:pt x="268" y="203"/>
                        <a:pt x="268" y="203"/>
                      </a:cubicBezTo>
                      <a:cubicBezTo>
                        <a:pt x="230" y="203"/>
                        <a:pt x="230" y="203"/>
                        <a:pt x="230" y="203"/>
                      </a:cubicBezTo>
                      <a:cubicBezTo>
                        <a:pt x="131" y="0"/>
                        <a:pt x="131" y="0"/>
                        <a:pt x="131" y="0"/>
                      </a:cubicBezTo>
                      <a:cubicBezTo>
                        <a:pt x="104" y="34"/>
                        <a:pt x="62" y="56"/>
                        <a:pt x="15" y="56"/>
                      </a:cubicBezTo>
                      <a:cubicBezTo>
                        <a:pt x="10" y="56"/>
                        <a:pt x="5" y="56"/>
                        <a:pt x="0" y="5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59" name="Freeform 12"/>
                <p:cNvSpPr>
                  <a:spLocks/>
                </p:cNvSpPr>
                <p:nvPr/>
              </p:nvSpPr>
              <p:spPr bwMode="auto">
                <a:xfrm>
                  <a:off x="-2562225" y="5251450"/>
                  <a:ext cx="719137" cy="493713"/>
                </a:xfrm>
                <a:custGeom>
                  <a:avLst/>
                  <a:gdLst>
                    <a:gd name="T0" fmla="*/ 186 w 191"/>
                    <a:gd name="T1" fmla="*/ 114 h 131"/>
                    <a:gd name="T2" fmla="*/ 174 w 191"/>
                    <a:gd name="T3" fmla="*/ 64 h 131"/>
                    <a:gd name="T4" fmla="*/ 191 w 191"/>
                    <a:gd name="T5" fmla="*/ 5 h 131"/>
                    <a:gd name="T6" fmla="*/ 9 w 191"/>
                    <a:gd name="T7" fmla="*/ 0 h 131"/>
                    <a:gd name="T8" fmla="*/ 20 w 191"/>
                    <a:gd name="T9" fmla="*/ 57 h 131"/>
                    <a:gd name="T10" fmla="*/ 0 w 191"/>
                    <a:gd name="T11" fmla="*/ 131 h 131"/>
                    <a:gd name="T12" fmla="*/ 186 w 191"/>
                    <a:gd name="T13" fmla="*/ 114 h 131"/>
                  </a:gdLst>
                  <a:ahLst/>
                  <a:cxnLst>
                    <a:cxn ang="0">
                      <a:pos x="T0" y="T1"/>
                    </a:cxn>
                    <a:cxn ang="0">
                      <a:pos x="T2" y="T3"/>
                    </a:cxn>
                    <a:cxn ang="0">
                      <a:pos x="T4" y="T5"/>
                    </a:cxn>
                    <a:cxn ang="0">
                      <a:pos x="T6" y="T7"/>
                    </a:cxn>
                    <a:cxn ang="0">
                      <a:pos x="T8" y="T9"/>
                    </a:cxn>
                    <a:cxn ang="0">
                      <a:pos x="T10" y="T11"/>
                    </a:cxn>
                    <a:cxn ang="0">
                      <a:pos x="T12" y="T13"/>
                    </a:cxn>
                  </a:cxnLst>
                  <a:rect l="0" t="0" r="r" b="b"/>
                  <a:pathLst>
                    <a:path w="191" h="131">
                      <a:moveTo>
                        <a:pt x="186" y="114"/>
                      </a:moveTo>
                      <a:cubicBezTo>
                        <a:pt x="179" y="99"/>
                        <a:pt x="174" y="82"/>
                        <a:pt x="174" y="64"/>
                      </a:cubicBezTo>
                      <a:cubicBezTo>
                        <a:pt x="174" y="42"/>
                        <a:pt x="180" y="22"/>
                        <a:pt x="191" y="5"/>
                      </a:cubicBezTo>
                      <a:cubicBezTo>
                        <a:pt x="9" y="0"/>
                        <a:pt x="9" y="0"/>
                        <a:pt x="9" y="0"/>
                      </a:cubicBezTo>
                      <a:cubicBezTo>
                        <a:pt x="16" y="17"/>
                        <a:pt x="20" y="37"/>
                        <a:pt x="20" y="57"/>
                      </a:cubicBezTo>
                      <a:cubicBezTo>
                        <a:pt x="20" y="84"/>
                        <a:pt x="13" y="109"/>
                        <a:pt x="0" y="131"/>
                      </a:cubicBezTo>
                      <a:lnTo>
                        <a:pt x="186" y="1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60" name="Freeform 13"/>
                <p:cNvSpPr>
                  <a:spLocks/>
                </p:cNvSpPr>
                <p:nvPr/>
              </p:nvSpPr>
              <p:spPr bwMode="auto">
                <a:xfrm>
                  <a:off x="-1447800" y="5699125"/>
                  <a:ext cx="877887" cy="957263"/>
                </a:xfrm>
                <a:custGeom>
                  <a:avLst/>
                  <a:gdLst>
                    <a:gd name="T0" fmla="*/ 155 w 233"/>
                    <a:gd name="T1" fmla="*/ 254 h 254"/>
                    <a:gd name="T2" fmla="*/ 233 w 233"/>
                    <a:gd name="T3" fmla="*/ 197 h 254"/>
                    <a:gd name="T4" fmla="*/ 86 w 233"/>
                    <a:gd name="T5" fmla="*/ 0 h 254"/>
                    <a:gd name="T6" fmla="*/ 0 w 233"/>
                    <a:gd name="T7" fmla="*/ 55 h 254"/>
                    <a:gd name="T8" fmla="*/ 155 w 233"/>
                    <a:gd name="T9" fmla="*/ 254 h 254"/>
                  </a:gdLst>
                  <a:ahLst/>
                  <a:cxnLst>
                    <a:cxn ang="0">
                      <a:pos x="T0" y="T1"/>
                    </a:cxn>
                    <a:cxn ang="0">
                      <a:pos x="T2" y="T3"/>
                    </a:cxn>
                    <a:cxn ang="0">
                      <a:pos x="T4" y="T5"/>
                    </a:cxn>
                    <a:cxn ang="0">
                      <a:pos x="T6" y="T7"/>
                    </a:cxn>
                    <a:cxn ang="0">
                      <a:pos x="T8" y="T9"/>
                    </a:cxn>
                  </a:cxnLst>
                  <a:rect l="0" t="0" r="r" b="b"/>
                  <a:pathLst>
                    <a:path w="233" h="254">
                      <a:moveTo>
                        <a:pt x="155" y="254"/>
                      </a:moveTo>
                      <a:cubicBezTo>
                        <a:pt x="166" y="222"/>
                        <a:pt x="197" y="198"/>
                        <a:pt x="233" y="197"/>
                      </a:cubicBezTo>
                      <a:cubicBezTo>
                        <a:pt x="86" y="0"/>
                        <a:pt x="86" y="0"/>
                        <a:pt x="86" y="0"/>
                      </a:cubicBezTo>
                      <a:cubicBezTo>
                        <a:pt x="68" y="30"/>
                        <a:pt x="37" y="52"/>
                        <a:pt x="0" y="55"/>
                      </a:cubicBezTo>
                      <a:lnTo>
                        <a:pt x="155" y="2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grpSp>
        </p:grpSp>
      </p:grpSp>
      <p:sp>
        <p:nvSpPr>
          <p:cNvPr id="2" name="Title 1"/>
          <p:cNvSpPr>
            <a:spLocks noGrp="1"/>
          </p:cNvSpPr>
          <p:nvPr>
            <p:ph type="title"/>
          </p:nvPr>
        </p:nvSpPr>
        <p:spPr/>
        <p:txBody>
          <a:bodyPr/>
          <a:lstStyle/>
          <a:p>
            <a:r>
              <a:rPr lang="en-US" sz="4705" dirty="0"/>
              <a:t>Defining Internet of Things</a:t>
            </a:r>
            <a:br>
              <a:rPr lang="en-US" sz="4705" dirty="0"/>
            </a:br>
            <a:endParaRPr lang="en-US" sz="4313" dirty="0"/>
          </a:p>
        </p:txBody>
      </p:sp>
      <p:sp>
        <p:nvSpPr>
          <p:cNvPr id="65" name="Rectangle 64"/>
          <p:cNvSpPr/>
          <p:nvPr/>
        </p:nvSpPr>
        <p:spPr>
          <a:xfrm>
            <a:off x="350957" y="5140655"/>
            <a:ext cx="11267544" cy="825297"/>
          </a:xfrm>
          <a:prstGeom prst="rect">
            <a:avLst/>
          </a:prstGeom>
          <a:solidFill>
            <a:srgbClr val="02162E"/>
          </a:solidFill>
          <a:ln>
            <a:noFill/>
          </a:ln>
          <a:effectLst/>
        </p:spPr>
        <p:style>
          <a:lnRef idx="1">
            <a:schemeClr val="accent1"/>
          </a:lnRef>
          <a:fillRef idx="3">
            <a:schemeClr val="accent1"/>
          </a:fillRef>
          <a:effectRef idx="2">
            <a:schemeClr val="accent1"/>
          </a:effectRef>
          <a:fontRef idx="minor">
            <a:schemeClr val="lt1"/>
          </a:fontRef>
        </p:style>
        <p:txBody>
          <a:bodyPr lIns="123154" tIns="82526" rIns="123154" bIns="82526" rtlCol="0" anchor="t"/>
          <a:lstStyle/>
          <a:p>
            <a:pPr algn="ctr" defTabSz="914049"/>
            <a:r>
              <a:rPr lang="en-US" sz="3600" kern="0" dirty="0">
                <a:solidFill>
                  <a:schemeClr val="bg1"/>
                </a:solidFill>
                <a:latin typeface="+mj-lt"/>
                <a:sym typeface="Wingdings" panose="05000000000000000000" pitchFamily="2" charset="2"/>
              </a:rPr>
              <a:t>  </a:t>
            </a:r>
            <a:r>
              <a:rPr lang="en-US" sz="3600" kern="0" dirty="0">
                <a:solidFill>
                  <a:schemeClr val="bg1"/>
                </a:solidFill>
                <a:latin typeface="+mj-lt"/>
              </a:rPr>
              <a:t>Connecting </a:t>
            </a:r>
            <a:r>
              <a:rPr lang="en-US" sz="3600" kern="0" dirty="0">
                <a:solidFill>
                  <a:srgbClr val="00BCF2"/>
                </a:solidFill>
                <a:latin typeface="+mj-lt"/>
              </a:rPr>
              <a:t>Insights</a:t>
            </a:r>
            <a:r>
              <a:rPr lang="en-US" sz="3600" kern="0" dirty="0">
                <a:solidFill>
                  <a:schemeClr val="bg1"/>
                </a:solidFill>
                <a:latin typeface="+mj-lt"/>
              </a:rPr>
              <a:t> to the Business  </a:t>
            </a:r>
            <a:r>
              <a:rPr lang="en-US" sz="3600" kern="0" dirty="0">
                <a:solidFill>
                  <a:schemeClr val="bg1"/>
                </a:solidFill>
                <a:latin typeface="+mj-lt"/>
                <a:sym typeface="Wingdings" panose="05000000000000000000" pitchFamily="2" charset="2"/>
              </a:rPr>
              <a:t></a:t>
            </a:r>
            <a:endParaRPr lang="en-US" sz="3600" kern="0" dirty="0">
              <a:solidFill>
                <a:schemeClr val="bg1"/>
              </a:solidFill>
              <a:latin typeface="+mj-lt"/>
            </a:endParaRPr>
          </a:p>
        </p:txBody>
      </p:sp>
    </p:spTree>
    <p:extLst>
      <p:ext uri="{BB962C8B-B14F-4D97-AF65-F5344CB8AC3E}">
        <p14:creationId xmlns:p14="http://schemas.microsoft.com/office/powerpoint/2010/main" val="3274539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1+#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75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1+#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4-3_Business_BLUE_4.potx" id="{B9317E7A-7966-40DE-8E74-E9E00A42FB17}" vid="{04E2243D-3930-4B3C-B0FF-01FE84D1912F}"/>
    </a:ext>
  </a:extLst>
</a:theme>
</file>

<file path=ppt/theme/theme2.xml><?xml version="1.0" encoding="utf-8"?>
<a:theme xmlns:a="http://schemas.openxmlformats.org/drawingml/2006/main" name="9_2013_16x9 Catapult Corporate PPT Template_final">
  <a:themeElements>
    <a:clrScheme name="Custom 4">
      <a:dk1>
        <a:srgbClr val="000000"/>
      </a:dk1>
      <a:lt1>
        <a:srgbClr val="FFFFFF"/>
      </a:lt1>
      <a:dk2>
        <a:srgbClr val="026C64"/>
      </a:dk2>
      <a:lt2>
        <a:srgbClr val="FDB913"/>
      </a:lt2>
      <a:accent1>
        <a:srgbClr val="C32032"/>
      </a:accent1>
      <a:accent2>
        <a:srgbClr val="175275"/>
      </a:accent2>
      <a:accent3>
        <a:srgbClr val="B9C36B"/>
      </a:accent3>
      <a:accent4>
        <a:srgbClr val="3896CA"/>
      </a:accent4>
      <a:accent5>
        <a:srgbClr val="626DA5"/>
      </a:accent5>
      <a:accent6>
        <a:srgbClr val="30AEA7"/>
      </a:accent6>
      <a:hlink>
        <a:srgbClr val="38CEC6"/>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a:spPr>
      <a:bodyPr vert="horz" wrap="square" lIns="91440" tIns="45720" rIns="91440" bIns="45720" numCol="1" anchor="ctr" anchorCtr="0" compatLnSpc="1">
        <a:prstTxWarp prst="textNoShape">
          <a:avLst/>
        </a:prstTxWarp>
      </a:bodyPr>
      <a:lstStyle>
        <a:defPPr>
          <a:defRPr dirty="0" smtClean="0"/>
        </a:defPPr>
      </a:lstStyle>
    </a:txDef>
  </a:objectDefaults>
  <a:extraClrSchemeLst/>
  <a:extLst>
    <a:ext uri="{05A4C25C-085E-4340-85A3-A5531E510DB2}">
      <thm15:themeFamily xmlns:thm15="http://schemas.microsoft.com/office/thememl/2012/main" name="SCU_2016_Modern Management" id="{2FDDC2CC-7C12-4DE5-BD14-7C7C529CE3A6}" vid="{0265F445-947C-4E25-AD6A-955233C627B9}"/>
    </a:ext>
  </a:extLst>
</a:theme>
</file>

<file path=ppt/theme/theme3.xml><?xml version="1.0" encoding="utf-8"?>
<a:theme xmlns:a="http://schemas.openxmlformats.org/drawingml/2006/main" name="10_2013_16x9 Catapult Corporate PPT Template_final">
  <a:themeElements>
    <a:clrScheme name="Custom 4">
      <a:dk1>
        <a:srgbClr val="000000"/>
      </a:dk1>
      <a:lt1>
        <a:srgbClr val="FFFFFF"/>
      </a:lt1>
      <a:dk2>
        <a:srgbClr val="026C64"/>
      </a:dk2>
      <a:lt2>
        <a:srgbClr val="FDB913"/>
      </a:lt2>
      <a:accent1>
        <a:srgbClr val="C32032"/>
      </a:accent1>
      <a:accent2>
        <a:srgbClr val="175275"/>
      </a:accent2>
      <a:accent3>
        <a:srgbClr val="B9C36B"/>
      </a:accent3>
      <a:accent4>
        <a:srgbClr val="3896CA"/>
      </a:accent4>
      <a:accent5>
        <a:srgbClr val="626DA5"/>
      </a:accent5>
      <a:accent6>
        <a:srgbClr val="30AEA7"/>
      </a:accent6>
      <a:hlink>
        <a:srgbClr val="38CEC6"/>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a:spPr>
      <a:bodyPr vert="horz" wrap="square" lIns="91440" tIns="45720" rIns="91440" bIns="45720" numCol="1" anchor="ctr" anchorCtr="0" compatLnSpc="1">
        <a:prstTxWarp prst="textNoShape">
          <a:avLst/>
        </a:prstTxWarp>
      </a:bodyPr>
      <a:lstStyle>
        <a:defPPr>
          <a:defRPr dirty="0" smtClean="0"/>
        </a:defPPr>
      </a:lstStyle>
    </a:txDef>
  </a:objectDefaults>
  <a:extraClrSchemeLst/>
  <a:extLst>
    <a:ext uri="{05A4C25C-085E-4340-85A3-A5531E510DB2}">
      <thm15:themeFamily xmlns:thm15="http://schemas.microsoft.com/office/thememl/2012/main" name="SCU_2016_Modern Management" id="{2FDDC2CC-7C12-4DE5-BD14-7C7C529CE3A6}" vid="{0265F445-947C-4E25-AD6A-955233C627B9}"/>
    </a:ext>
  </a:extLst>
</a:theme>
</file>

<file path=ppt/theme/theme4.xml><?xml version="1.0" encoding="utf-8"?>
<a:theme xmlns:a="http://schemas.openxmlformats.org/drawingml/2006/main" name="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C5CF8E0-E1EF-4AF5-B257-950A168013B4}">
  <we:reference id="wa104178141" version="2.0.9.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1203</TotalTime>
  <Words>5790</Words>
  <Application>Microsoft Office PowerPoint</Application>
  <PresentationFormat>Widescreen</PresentationFormat>
  <Paragraphs>875</Paragraphs>
  <Slides>52</Slides>
  <Notes>18</Notes>
  <HiddenSlides>0</HiddenSlides>
  <MMClips>0</MMClips>
  <ScaleCrop>false</ScaleCrop>
  <HeadingPairs>
    <vt:vector size="6" baseType="variant">
      <vt:variant>
        <vt:lpstr>Fonts Used</vt:lpstr>
      </vt:variant>
      <vt:variant>
        <vt:i4>17</vt:i4>
      </vt:variant>
      <vt:variant>
        <vt:lpstr>Theme</vt:lpstr>
      </vt:variant>
      <vt:variant>
        <vt:i4>4</vt:i4>
      </vt:variant>
      <vt:variant>
        <vt:lpstr>Slide Titles</vt:lpstr>
      </vt:variant>
      <vt:variant>
        <vt:i4>52</vt:i4>
      </vt:variant>
    </vt:vector>
  </HeadingPairs>
  <TitlesOfParts>
    <vt:vector size="73" baseType="lpstr">
      <vt:lpstr>MS PGothic</vt:lpstr>
      <vt:lpstr>MS PGothic</vt:lpstr>
      <vt:lpstr>Arial</vt:lpstr>
      <vt:lpstr>Calibri</vt:lpstr>
      <vt:lpstr>Consolas</vt:lpstr>
      <vt:lpstr>Segoe</vt:lpstr>
      <vt:lpstr>Segoe Light</vt:lpstr>
      <vt:lpstr>Segoe UI</vt:lpstr>
      <vt:lpstr>Segoe UI (Body)</vt:lpstr>
      <vt:lpstr>Segoe UI Black</vt:lpstr>
      <vt:lpstr>Segoe UI Light</vt:lpstr>
      <vt:lpstr>Segoe UI Semibold</vt:lpstr>
      <vt:lpstr>Segoe UI Semilight</vt:lpstr>
      <vt:lpstr>Segoe UI Symbol</vt:lpstr>
      <vt:lpstr>Webdings</vt:lpstr>
      <vt:lpstr>Wingdings</vt:lpstr>
      <vt:lpstr>Wingdings 3</vt:lpstr>
      <vt:lpstr>WHITE TEMPLATE</vt:lpstr>
      <vt:lpstr>9_2013_16x9 Catapult Corporate PPT Template_final</vt:lpstr>
      <vt:lpstr>10_2013_16x9 Catapult Corporate PPT Template_final</vt:lpstr>
      <vt:lpstr>5-30660_TR21_BO_CT_Template</vt:lpstr>
      <vt:lpstr>Introduction to  Azure IoT Suite</vt:lpstr>
      <vt:lpstr>Pre-Class Activities</vt:lpstr>
      <vt:lpstr>Class Objective</vt:lpstr>
      <vt:lpstr>Agenda</vt:lpstr>
      <vt:lpstr>Connected Devices 2010</vt:lpstr>
      <vt:lpstr>Connected Devices 2015</vt:lpstr>
      <vt:lpstr>Internet of Things opportunity </vt:lpstr>
      <vt:lpstr>Business Leader Imperatives</vt:lpstr>
      <vt:lpstr>Defining Internet of Things </vt:lpstr>
      <vt:lpstr>Microsoft’s investment principles for IoT</vt:lpstr>
      <vt:lpstr>Azure IoT Suite</vt:lpstr>
      <vt:lpstr>Capture and analyze untapped data to transform your business</vt:lpstr>
      <vt:lpstr>IoT Solution Architecture</vt:lpstr>
      <vt:lpstr>Azure IoT / Big Data Portfolio  </vt:lpstr>
      <vt:lpstr>Building IoT Solutions in a minutes</vt:lpstr>
      <vt:lpstr>Connecting Devices/Sensors into IoT Hub</vt:lpstr>
      <vt:lpstr>Introduction to : IoT Hub / Event Hubs</vt:lpstr>
      <vt:lpstr>Get started with Azure IoT Hub</vt:lpstr>
      <vt:lpstr>PowerPoint Presentation</vt:lpstr>
      <vt:lpstr>Hands-On Labs</vt:lpstr>
      <vt:lpstr>Get started with Azure Stream Analytics</vt:lpstr>
      <vt:lpstr>Stream Analytics &amp; Power BI: A real-time analytics dashboard for streaming data</vt:lpstr>
      <vt:lpstr>Help choosing a streaming analytics platform: Apache Storm vs. Stream Analytics</vt:lpstr>
      <vt:lpstr>Support business strategy with any data </vt:lpstr>
      <vt:lpstr>PowerPoint Presentation</vt:lpstr>
      <vt:lpstr>Hands-On Labs</vt:lpstr>
      <vt:lpstr>IoT Storage Available Options</vt:lpstr>
      <vt:lpstr>Azure Storage Account Services</vt:lpstr>
      <vt:lpstr>Azure Big Data Solutions Portfolio</vt:lpstr>
      <vt:lpstr>Understand how the big data solutions differ</vt:lpstr>
      <vt:lpstr>Select the right solution for the job</vt:lpstr>
      <vt:lpstr>PowerPoint Presentation</vt:lpstr>
      <vt:lpstr>Hands-On Labs</vt:lpstr>
      <vt:lpstr>PowerPoint Presentation</vt:lpstr>
      <vt:lpstr>PowerPoint Presentation</vt:lpstr>
      <vt:lpstr>PowerPoint Presentation</vt:lpstr>
      <vt:lpstr>PowerPoint Presentation</vt:lpstr>
      <vt:lpstr>PowerPoint Presentation</vt:lpstr>
      <vt:lpstr>PowerPoint Presentation</vt:lpstr>
      <vt:lpstr>Hands-On Labs</vt:lpstr>
      <vt:lpstr>Innovation at work – Real IoT Use Cases</vt:lpstr>
      <vt:lpstr>Example Use Case : Internet of Things Data</vt:lpstr>
      <vt:lpstr>Example Use Case: Social media analysis: Real-time Twitter sentiment analysis in Azure Stream Analytics</vt:lpstr>
      <vt:lpstr>Example Use Case: Sensor Data Analytics with ASA and Power BI</vt:lpstr>
      <vt:lpstr>Example Use Case: Predictive Analytics with Business Process</vt:lpstr>
      <vt:lpstr>Introduction to  Azure IoT Suite  Preconfigured Solutions: </vt:lpstr>
      <vt:lpstr>PowerPoint Presentation</vt:lpstr>
      <vt:lpstr>PowerPoint Presentation</vt:lpstr>
      <vt:lpstr>Azure IoT Suite Solution Architecture</vt:lpstr>
      <vt:lpstr>Microsoft Azure IoT Suite </vt:lpstr>
      <vt:lpstr>Questions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Services Overview</dc:title>
  <dc:creator>Smith Mangmeetakun</dc:creator>
  <cp:lastModifiedBy>Smith Mangmeetakun</cp:lastModifiedBy>
  <cp:revision>168</cp:revision>
  <dcterms:created xsi:type="dcterms:W3CDTF">2016-11-15T02:25:53Z</dcterms:created>
  <dcterms:modified xsi:type="dcterms:W3CDTF">2017-03-13T06:07:23Z</dcterms:modified>
</cp:coreProperties>
</file>